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31" r:id="rId3"/>
    <p:sldId id="348" r:id="rId4"/>
    <p:sldId id="332" r:id="rId5"/>
    <p:sldId id="333" r:id="rId6"/>
    <p:sldId id="338" r:id="rId7"/>
    <p:sldId id="328" r:id="rId8"/>
    <p:sldId id="358" r:id="rId9"/>
    <p:sldId id="329" r:id="rId10"/>
    <p:sldId id="334" r:id="rId11"/>
    <p:sldId id="335" r:id="rId12"/>
    <p:sldId id="336" r:id="rId13"/>
    <p:sldId id="340" r:id="rId14"/>
    <p:sldId id="339" r:id="rId15"/>
    <p:sldId id="342" r:id="rId16"/>
    <p:sldId id="341" r:id="rId17"/>
    <p:sldId id="343" r:id="rId18"/>
    <p:sldId id="337" r:id="rId19"/>
    <p:sldId id="320" r:id="rId20"/>
    <p:sldId id="353" r:id="rId21"/>
    <p:sldId id="351" r:id="rId22"/>
    <p:sldId id="344" r:id="rId23"/>
    <p:sldId id="346" r:id="rId24"/>
    <p:sldId id="347" r:id="rId25"/>
    <p:sldId id="345" r:id="rId26"/>
    <p:sldId id="323" r:id="rId27"/>
    <p:sldId id="322" r:id="rId28"/>
    <p:sldId id="355" r:id="rId29"/>
    <p:sldId id="357" r:id="rId30"/>
    <p:sldId id="349" r:id="rId31"/>
    <p:sldId id="350" r:id="rId32"/>
    <p:sldId id="324" r:id="rId33"/>
    <p:sldId id="352" r:id="rId34"/>
    <p:sldId id="264" r:id="rId35"/>
    <p:sldId id="278" r:id="rId36"/>
    <p:sldId id="330" r:id="rId37"/>
    <p:sldId id="325" r:id="rId38"/>
    <p:sldId id="326" r:id="rId39"/>
    <p:sldId id="327" r:id="rId40"/>
    <p:sldId id="35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A90D0-2EEF-4BEB-BE41-F0917250C0FD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C9F9-10B1-4CAE-9F2C-62FF4000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81F62-A595-438D-A8B9-2309D3CDC8C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1B6FC-50F0-436B-8AFF-0EF715FD045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74DC4-903F-4205-A0AC-C9FD0E331C5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DA0F84-B98A-41A5-9CD2-4DE8C1B0B59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691C17-2D45-4BA4-B081-44075B49841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DD0B9-DDD3-4ECE-B6C9-896AD411240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29722-8532-48F5-A5D5-289872ED06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EFBAB3-B912-4E5E-B58A-AE7696B48CFC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3C8DCD-5B03-4576-BEAE-8932A8BC334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156B99-1CE8-4B48-8650-912F9D3561D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585F99-4DC1-4EEC-AB7C-FE126ED7B72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DFEA60-7D94-4410-AB5B-521ABCA31CB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72D82-169B-4A11-B073-41D3DB79569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7B13CC-412C-45C3-95B4-1B26B45B3E1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B0BC12-E570-4539-BAAF-E8BA574F875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8E4C6A-A1E9-4C2B-8FFE-4DB0199A927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321539-75C1-440B-8461-EC25E2674DE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550907-3DF5-472D-B21E-942BFEA4500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62822-DC9C-48C6-B075-7692A370147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6082AF-7A53-4652-8047-1F380A0B231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F2C6D0-B504-49CE-86ED-B246A1F288E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8C4DB1-1665-4AC8-903B-B6C49996D4A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81F126-1806-4C90-9569-DE33CBB3DCF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29CA95-BD8E-4160-BFC1-336F52B6FF3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DABA86-7DBC-40BA-9E06-E6DE6B6C02DC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E26A754-6DCC-4F59-8057-AABC19E8356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54759"/>
            <a:ext cx="6858000" cy="76944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Principles of Endocrinology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83820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Five major classes of hormones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14400"/>
            <a:ext cx="8001000" cy="5943600"/>
          </a:xfrm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Amino acid derivates: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Dopamine, catecholamine, thyroid hormones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Small neuropeptides: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Gonadotropin-releasing hormone (GnRH)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Thyrotropin-releasing hormone (TRH)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Somatostatin, vasopresin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Large proteins: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Insulin, luteinizing hormone (LH), PTH produced by classic endocrine glands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Steroid hormones: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Cortisol, estrogen that are synthesized from cholesterol-based precursors</a:t>
            </a:r>
          </a:p>
          <a:p>
            <a:pPr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400" smtClean="0">
                <a:latin typeface="Arial" charset="0"/>
                <a:cs typeface="Arial" charset="0"/>
              </a:rPr>
              <a:t>Vitamin derivates:</a:t>
            </a:r>
          </a:p>
          <a:p>
            <a:pPr lvl="1" eaLnBrk="1" hangingPunct="1"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  <a:cs typeface="Arial" charset="0"/>
              </a:rPr>
              <a:t>Retinoids (vit-A), vitamin-D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07963"/>
            <a:ext cx="77724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 synthesis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772400" cy="5060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Hormone are synthesized as required on a daily, hourly, or minute-to-minute basis with minimal storage, with some exceptions </a:t>
            </a:r>
            <a:r>
              <a:rPr lang="en-US" sz="2400" smtClean="0">
                <a:solidFill>
                  <a:srgbClr val="FFFF00"/>
                </a:solidFill>
              </a:rPr>
              <a:t>(thyroid gland, contains enough storage hormone to last for about 2 months)</a:t>
            </a:r>
            <a:endParaRPr lang="en-US" sz="2800" smtClean="0"/>
          </a:p>
          <a:p>
            <a:pPr eaLnBrk="1" hangingPunct="1"/>
            <a:r>
              <a:rPr lang="en-US" sz="2800" smtClean="0"/>
              <a:t>The synthesis of hormone and their receptors occurs through a classic pathway of gene expression </a:t>
            </a:r>
            <a:r>
              <a:rPr lang="en-US" sz="2400" smtClean="0">
                <a:solidFill>
                  <a:srgbClr val="FFFF00"/>
                </a:solidFill>
              </a:rPr>
              <a:t>(transcription </a:t>
            </a:r>
            <a:r>
              <a:rPr lang="en-US" sz="2400" smtClean="0">
                <a:solidFill>
                  <a:srgbClr val="FFFF00"/>
                </a:solidFill>
                <a:sym typeface="Wingdings" pitchFamily="2" charset="2"/>
              </a:rPr>
              <a:t> mRNA  protein  posttranslational protein processing  intracellular sorting, membrane integration, or secretion)</a:t>
            </a:r>
          </a:p>
          <a:p>
            <a:pPr eaLnBrk="1" hangingPunct="1"/>
            <a:r>
              <a:rPr lang="en-US" sz="2800" smtClean="0"/>
              <a:t>The synthesis of hormone can also through conversion of hormone precursor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47675"/>
          <a:ext cx="8763000" cy="618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524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Precursor 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Type of compound 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Example of hormone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Protein 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Protein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Growth hormone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221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Cleavage of peptide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Cleavage of amino acid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Peptide 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Thyronine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ACTH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Thyroxine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Cholesterol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Steroid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Cortisol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08722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Steroid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1,25OH-D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Amino Acids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Modified amino acid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Epinephrine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08722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Tripeptide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Fatty acid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Retinoid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Retinoic acid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0201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Eicosanoid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Prostaglanndin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46134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7456" name="Picture 8" descr="http://www.eurekalert.org/features/doe/images/dnl-spe062002.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7921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6" descr="http://www.scienceclarified.com/images/uesc_07_img04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010025"/>
            <a:ext cx="106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Picture 4" descr="http://mtzweb.stanford.edu/research/gpu/cholesterol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773363"/>
            <a:ext cx="1143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2" descr="http://farm4.static.flickr.com/3100/2567279552_7355959c3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1143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2438400" y="13573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8400" y="20558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25130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00" y="2971800"/>
            <a:ext cx="5334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2970213"/>
            <a:ext cx="533400" cy="4587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4229100"/>
            <a:ext cx="4572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2641600" y="4241800"/>
            <a:ext cx="50800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38400" y="5499100"/>
            <a:ext cx="685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438400" y="6018213"/>
            <a:ext cx="685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91000" y="60563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91000" y="35052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14800" y="55118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1000" y="47990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91000" y="25130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91000" y="29718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91000" y="1357313"/>
            <a:ext cx="1828800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91000" y="20701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706438"/>
          </a:xfrm>
          <a:solidFill>
            <a:srgbClr val="FFFF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Feedback mechanism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Feedback mechanism</a:t>
            </a:r>
            <a:r>
              <a:rPr lang="en-US" sz="2400" smtClean="0">
                <a:latin typeface="Arial" charset="0"/>
                <a:cs typeface="Arial" charset="0"/>
              </a:rPr>
              <a:t>, both positive and negative is a fundamental feature of endocrine systems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Each of the major of hypothalamic-pituitary-hormone axes  is governed by </a:t>
            </a:r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negative feedback</a:t>
            </a:r>
            <a:r>
              <a:rPr lang="en-US" sz="2400" smtClean="0">
                <a:latin typeface="Arial" charset="0"/>
                <a:cs typeface="Arial" charset="0"/>
              </a:rPr>
              <a:t>, to maintain hormone levels within relatively narrow range</a:t>
            </a:r>
          </a:p>
          <a:p>
            <a:pPr eaLnBrk="1" hangingPunct="1"/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Positive feedback </a:t>
            </a:r>
            <a:r>
              <a:rPr lang="en-US" sz="2400" smtClean="0">
                <a:latin typeface="Arial" charset="0"/>
                <a:cs typeface="Arial" charset="0"/>
              </a:rPr>
              <a:t>control also occurs but not well understood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z="2400" smtClean="0">
                <a:latin typeface="Arial" charset="0"/>
                <a:cs typeface="Arial" charset="0"/>
                <a:sym typeface="Wingdings" pitchFamily="2" charset="2"/>
              </a:rPr>
              <a:t> the estrogen-mediated stimulation of the mid cycle LH surge. Though chronic low level of estrogen are inhibitory, when gradually increasing of estrogen levels stimulate LH secretion</a:t>
            </a:r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The two major types of control of endocrine gland function</a:t>
            </a:r>
          </a:p>
        </p:txBody>
      </p:sp>
      <p:sp>
        <p:nvSpPr>
          <p:cNvPr id="52" name="Arc 51"/>
          <p:cNvSpPr/>
          <p:nvPr/>
        </p:nvSpPr>
        <p:spPr>
          <a:xfrm flipV="1">
            <a:off x="2819400" y="914400"/>
            <a:ext cx="1752600" cy="1066800"/>
          </a:xfrm>
          <a:prstGeom prst="arc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141413" y="1143000"/>
            <a:ext cx="4344987" cy="5257800"/>
            <a:chOff x="1141413" y="1143000"/>
            <a:chExt cx="4344987" cy="5257800"/>
          </a:xfrm>
        </p:grpSpPr>
        <p:sp>
          <p:nvSpPr>
            <p:cNvPr id="3" name="Rounded Rectangle 2"/>
            <p:cNvSpPr/>
            <p:nvPr/>
          </p:nvSpPr>
          <p:spPr>
            <a:xfrm>
              <a:off x="1828800" y="1752600"/>
              <a:ext cx="1828800" cy="3810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05000" y="2895600"/>
              <a:ext cx="1676400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28800" y="4038600"/>
              <a:ext cx="1828800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81200" y="5257800"/>
              <a:ext cx="1524000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33600" y="6019800"/>
              <a:ext cx="1219200" cy="381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10"/>
            <p:cNvSpPr txBox="1">
              <a:spLocks noChangeArrowheads="1"/>
            </p:cNvSpPr>
            <p:nvPr/>
          </p:nvSpPr>
          <p:spPr bwMode="auto">
            <a:xfrm>
              <a:off x="2133600" y="11430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CNS Input</a:t>
              </a:r>
            </a:p>
          </p:txBody>
        </p:sp>
        <p:sp>
          <p:nvSpPr>
            <p:cNvPr id="20508" name="TextBox 11"/>
            <p:cNvSpPr txBox="1">
              <a:spLocks noChangeArrowheads="1"/>
            </p:cNvSpPr>
            <p:nvPr/>
          </p:nvSpPr>
          <p:spPr bwMode="auto">
            <a:xfrm>
              <a:off x="3886200" y="1143000"/>
              <a:ext cx="1600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Other Input</a:t>
              </a:r>
            </a:p>
          </p:txBody>
        </p:sp>
        <p:sp>
          <p:nvSpPr>
            <p:cNvPr id="14" name="Right Bracket 13"/>
            <p:cNvSpPr/>
            <p:nvPr/>
          </p:nvSpPr>
          <p:spPr>
            <a:xfrm rot="16200000">
              <a:off x="3467100" y="-419100"/>
              <a:ext cx="152400" cy="327660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629694" y="15613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6" name="TextBox 27"/>
            <p:cNvSpPr txBox="1">
              <a:spLocks noChangeArrowheads="1"/>
            </p:cNvSpPr>
            <p:nvPr/>
          </p:nvSpPr>
          <p:spPr bwMode="auto">
            <a:xfrm>
              <a:off x="1981200" y="2362200"/>
              <a:ext cx="205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Releasing hormone</a:t>
              </a:r>
            </a:p>
          </p:txBody>
        </p:sp>
        <p:sp>
          <p:nvSpPr>
            <p:cNvPr id="20517" name="TextBox 28"/>
            <p:cNvSpPr txBox="1">
              <a:spLocks noChangeArrowheads="1"/>
            </p:cNvSpPr>
            <p:nvPr/>
          </p:nvSpPr>
          <p:spPr bwMode="auto">
            <a:xfrm>
              <a:off x="1981200" y="3502025"/>
              <a:ext cx="205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Tropic hormone</a:t>
              </a:r>
            </a:p>
          </p:txBody>
        </p:sp>
        <p:sp>
          <p:nvSpPr>
            <p:cNvPr id="20518" name="TextBox 29"/>
            <p:cNvSpPr txBox="1">
              <a:spLocks noChangeArrowheads="1"/>
            </p:cNvSpPr>
            <p:nvPr/>
          </p:nvSpPr>
          <p:spPr bwMode="auto">
            <a:xfrm>
              <a:off x="2286000" y="4648200"/>
              <a:ext cx="1524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Hormone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2629694" y="22471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2629694" y="27805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2629694" y="34663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2629694" y="3882231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2629694" y="46093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629694" y="50665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2629694" y="5828506"/>
              <a:ext cx="228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06613" y="1766888"/>
              <a:ext cx="1676400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Hypothalamus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43113" y="4079875"/>
              <a:ext cx="18288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Peripheral Gland</a:t>
              </a:r>
            </a:p>
          </p:txBody>
        </p:sp>
        <p:sp>
          <p:nvSpPr>
            <p:cNvPr id="20529" name="TextBox 42"/>
            <p:cNvSpPr txBox="1">
              <a:spLocks noChangeArrowheads="1"/>
            </p:cNvSpPr>
            <p:nvPr/>
          </p:nvSpPr>
          <p:spPr bwMode="auto">
            <a:xfrm>
              <a:off x="2438400" y="5257800"/>
              <a:ext cx="838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Target </a:t>
              </a:r>
            </a:p>
          </p:txBody>
        </p:sp>
        <p:sp>
          <p:nvSpPr>
            <p:cNvPr id="20530" name="TextBox 43"/>
            <p:cNvSpPr txBox="1">
              <a:spLocks noChangeArrowheads="1"/>
            </p:cNvSpPr>
            <p:nvPr/>
          </p:nvSpPr>
          <p:spPr bwMode="auto">
            <a:xfrm>
              <a:off x="2438400" y="60198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Effect </a:t>
              </a:r>
            </a:p>
          </p:txBody>
        </p:sp>
        <p:cxnSp>
          <p:nvCxnSpPr>
            <p:cNvPr id="48" name="Straight Connector 47"/>
            <p:cNvCxnSpPr>
              <a:endCxn id="50" idx="2"/>
            </p:cNvCxnSpPr>
            <p:nvPr/>
          </p:nvCxnSpPr>
          <p:spPr>
            <a:xfrm rot="5400000">
              <a:off x="3481387" y="2614613"/>
              <a:ext cx="2182813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 flipV="1">
              <a:off x="2819400" y="2030413"/>
              <a:ext cx="1752600" cy="1066800"/>
            </a:xfrm>
            <a:prstGeom prst="arc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flipV="1">
              <a:off x="2819400" y="3173413"/>
              <a:ext cx="1752600" cy="1066800"/>
            </a:xfrm>
            <a:prstGeom prst="arc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Connector 53"/>
            <p:cNvCxnSpPr>
              <a:stCxn id="63" idx="2"/>
            </p:cNvCxnSpPr>
            <p:nvPr/>
          </p:nvCxnSpPr>
          <p:spPr>
            <a:xfrm rot="5400000">
              <a:off x="188913" y="3314700"/>
              <a:ext cx="1906588" cy="1587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/>
            <p:cNvSpPr/>
            <p:nvPr/>
          </p:nvSpPr>
          <p:spPr>
            <a:xfrm flipH="1" flipV="1">
              <a:off x="1143000" y="3733800"/>
              <a:ext cx="2133600" cy="10668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flipH="1">
              <a:off x="1143000" y="3048000"/>
              <a:ext cx="1371600" cy="7620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40" name="TextBox 59"/>
            <p:cNvSpPr txBox="1">
              <a:spLocks noChangeArrowheads="1"/>
            </p:cNvSpPr>
            <p:nvPr/>
          </p:nvSpPr>
          <p:spPr bwMode="auto">
            <a:xfrm>
              <a:off x="2312988" y="2909888"/>
              <a:ext cx="1295400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Pituitary </a:t>
              </a:r>
            </a:p>
          </p:txBody>
        </p:sp>
        <p:sp>
          <p:nvSpPr>
            <p:cNvPr id="63" name="Arc 62"/>
            <p:cNvSpPr/>
            <p:nvPr/>
          </p:nvSpPr>
          <p:spPr>
            <a:xfrm flipH="1">
              <a:off x="1143000" y="1981200"/>
              <a:ext cx="1371600" cy="7620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37214" y="1143000"/>
            <a:ext cx="2425699" cy="5257800"/>
            <a:chOff x="5637214" y="1143000"/>
            <a:chExt cx="2425699" cy="5257800"/>
          </a:xfrm>
        </p:grpSpPr>
        <p:sp>
          <p:nvSpPr>
            <p:cNvPr id="8" name="Rounded Rectangle 7"/>
            <p:cNvSpPr/>
            <p:nvPr/>
          </p:nvSpPr>
          <p:spPr>
            <a:xfrm>
              <a:off x="6096000" y="2209800"/>
              <a:ext cx="1600200" cy="8382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0" y="4724400"/>
              <a:ext cx="1510352" cy="381000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400" y="6019800"/>
              <a:ext cx="1219200" cy="381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9" name="TextBox 12"/>
            <p:cNvSpPr txBox="1">
              <a:spLocks noChangeArrowheads="1"/>
            </p:cNvSpPr>
            <p:nvPr/>
          </p:nvSpPr>
          <p:spPr bwMode="auto">
            <a:xfrm>
              <a:off x="6157913" y="114300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Varied Input</a:t>
              </a:r>
            </a:p>
          </p:txBody>
        </p:sp>
        <p:sp>
          <p:nvSpPr>
            <p:cNvPr id="15" name="Right Bracket 14"/>
            <p:cNvSpPr/>
            <p:nvPr/>
          </p:nvSpPr>
          <p:spPr>
            <a:xfrm rot="16200000">
              <a:off x="6705600" y="304800"/>
              <a:ext cx="152400" cy="182880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6553201" y="1828800"/>
              <a:ext cx="609600" cy="3175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096794" y="3885406"/>
              <a:ext cx="1524000" cy="1588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446838" y="5530850"/>
              <a:ext cx="823912" cy="1588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72200" y="2362200"/>
              <a:ext cx="14478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Free-standing endocrine gland</a:t>
              </a:r>
            </a:p>
          </p:txBody>
        </p:sp>
        <p:sp>
          <p:nvSpPr>
            <p:cNvPr id="20531" name="TextBox 44"/>
            <p:cNvSpPr txBox="1">
              <a:spLocks noChangeArrowheads="1"/>
            </p:cNvSpPr>
            <p:nvPr/>
          </p:nvSpPr>
          <p:spPr bwMode="auto">
            <a:xfrm>
              <a:off x="6553200" y="6019800"/>
              <a:ext cx="990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Effect </a:t>
              </a:r>
            </a:p>
          </p:txBody>
        </p:sp>
        <p:sp>
          <p:nvSpPr>
            <p:cNvPr id="20532" name="TextBox 45"/>
            <p:cNvSpPr txBox="1">
              <a:spLocks noChangeArrowheads="1"/>
            </p:cNvSpPr>
            <p:nvPr/>
          </p:nvSpPr>
          <p:spPr bwMode="auto">
            <a:xfrm>
              <a:off x="6553200" y="4724400"/>
              <a:ext cx="838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Target </a:t>
              </a:r>
            </a:p>
          </p:txBody>
        </p:sp>
        <p:cxnSp>
          <p:nvCxnSpPr>
            <p:cNvPr id="66" name="Straight Connector 65"/>
            <p:cNvCxnSpPr>
              <a:stCxn id="70" idx="2"/>
            </p:cNvCxnSpPr>
            <p:nvPr/>
          </p:nvCxnSpPr>
          <p:spPr>
            <a:xfrm rot="5400000">
              <a:off x="4360863" y="4438651"/>
              <a:ext cx="2554288" cy="1586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rc 67"/>
            <p:cNvSpPr/>
            <p:nvPr/>
          </p:nvSpPr>
          <p:spPr>
            <a:xfrm flipH="1" flipV="1">
              <a:off x="5638800" y="5154613"/>
              <a:ext cx="1219200" cy="1066800"/>
            </a:xfrm>
            <a:prstGeom prst="arc">
              <a:avLst/>
            </a:prstGeom>
            <a:ln w="28575">
              <a:solidFill>
                <a:srgbClr val="FFFF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 flipH="1">
              <a:off x="5638800" y="2590800"/>
              <a:ext cx="1295400" cy="1143000"/>
            </a:xfrm>
            <a:prstGeom prst="arc">
              <a:avLst>
                <a:gd name="adj1" fmla="val 17018511"/>
                <a:gd name="adj2" fmla="val 0"/>
              </a:avLst>
            </a:prstGeom>
            <a:ln w="28575">
              <a:solidFill>
                <a:srgbClr val="FFFF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352800" y="6443663"/>
            <a:ext cx="4724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Greenspan’s Basic &amp; Clinical Endocrinology,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98425"/>
            <a:ext cx="7924800" cy="1196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Model for regulation of anterior pituitary hormone secretion by three tiers of control </a:t>
            </a:r>
          </a:p>
        </p:txBody>
      </p:sp>
      <p:pic>
        <p:nvPicPr>
          <p:cNvPr id="23555" name="Picture 5" descr="will 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1487488"/>
            <a:ext cx="69056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76200"/>
            <a:ext cx="8153400" cy="922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Peripheral feedback mechanism and a 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million-fold </a:t>
            </a:r>
            <a:r>
              <a:rPr lang="en-US" sz="2800" dirty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amplifying cascade of hormonal signals </a:t>
            </a:r>
          </a:p>
        </p:txBody>
      </p:sp>
      <p:pic>
        <p:nvPicPr>
          <p:cNvPr id="22531" name="Picture 6" descr="will 0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47800" y="1143000"/>
            <a:ext cx="6313488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943600" y="5867400"/>
            <a:ext cx="1981200" cy="609600"/>
          </a:xfrm>
          <a:prstGeom prst="flowChartAlternateProcess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3" descr="hypothalamic-pituitary-thyroid-ax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441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76600" y="2138363"/>
            <a:ext cx="533400" cy="3048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flipH="1">
            <a:off x="3276600" y="21336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6600"/>
                </a:solidFill>
              </a:rPr>
              <a:t>TSH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081463" y="1019175"/>
            <a:ext cx="533400" cy="304800"/>
          </a:xfrm>
          <a:prstGeom prst="flowChartAlternateProcess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flipH="1">
            <a:off x="4052888" y="10191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TRH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481138" y="3276600"/>
            <a:ext cx="685800" cy="609600"/>
          </a:xfrm>
          <a:prstGeom prst="flowChartAlternateProcess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flipH="1">
            <a:off x="1509713" y="3305175"/>
            <a:ext cx="68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T4/T3 serum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4114800" y="5029200"/>
            <a:ext cx="990600" cy="3048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191000" y="4953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T4 &amp; T3 conjugated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733800" y="5167313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57288" y="5745163"/>
            <a:ext cx="838200" cy="2746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Intestine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157288" y="4648200"/>
            <a:ext cx="609600" cy="27463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Liver 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762000" cy="4619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Thyroid gland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157288" y="1371600"/>
            <a:ext cx="823912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Anterior pituitary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171575" y="563563"/>
            <a:ext cx="1343025" cy="2746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Hypothalamus  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138488" y="43735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T4 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219200" y="5745163"/>
            <a:ext cx="838200" cy="2746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Intestine 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466975" y="4567238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T3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124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HYPOTHALAMUS-PITUITARY-THYROID &amp; EXTRATHYROIDAL PATHWAY of THYROID HORMONE METABOLISM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943600" y="58674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Surk MI, 1995. NEJM;333(25):1688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267200" y="5562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iodine</a:t>
            </a:r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4343400" y="3200400"/>
            <a:ext cx="876300" cy="2590800"/>
          </a:xfrm>
          <a:custGeom>
            <a:avLst/>
            <a:gdLst>
              <a:gd name="T0" fmla="*/ 2147483647 w 552"/>
              <a:gd name="T1" fmla="*/ 2147483647 h 1568"/>
              <a:gd name="T2" fmla="*/ 2147483647 w 552"/>
              <a:gd name="T3" fmla="*/ 2147483647 h 1568"/>
              <a:gd name="T4" fmla="*/ 2147483647 w 552"/>
              <a:gd name="T5" fmla="*/ 2147483647 h 1568"/>
              <a:gd name="T6" fmla="*/ 0 w 552"/>
              <a:gd name="T7" fmla="*/ 0 h 1568"/>
              <a:gd name="T8" fmla="*/ 0 60000 65536"/>
              <a:gd name="T9" fmla="*/ 0 60000 65536"/>
              <a:gd name="T10" fmla="*/ 0 60000 65536"/>
              <a:gd name="T11" fmla="*/ 0 60000 65536"/>
              <a:gd name="T12" fmla="*/ 0 w 552"/>
              <a:gd name="T13" fmla="*/ 0 h 1568"/>
              <a:gd name="T14" fmla="*/ 552 w 552"/>
              <a:gd name="T15" fmla="*/ 1568 h 1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2" h="1568">
                <a:moveTo>
                  <a:pt x="288" y="1536"/>
                </a:moveTo>
                <a:cubicBezTo>
                  <a:pt x="344" y="1552"/>
                  <a:pt x="400" y="1568"/>
                  <a:pt x="432" y="1392"/>
                </a:cubicBezTo>
                <a:cubicBezTo>
                  <a:pt x="464" y="1216"/>
                  <a:pt x="552" y="712"/>
                  <a:pt x="480" y="480"/>
                </a:cubicBezTo>
                <a:cubicBezTo>
                  <a:pt x="408" y="248"/>
                  <a:pt x="80" y="80"/>
                  <a:pt x="0" y="0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Freeform 26"/>
          <p:cNvSpPr>
            <a:spLocks/>
          </p:cNvSpPr>
          <p:nvPr/>
        </p:nvSpPr>
        <p:spPr bwMode="auto">
          <a:xfrm rot="447563">
            <a:off x="3243263" y="4829175"/>
            <a:ext cx="609600" cy="533400"/>
          </a:xfrm>
          <a:custGeom>
            <a:avLst/>
            <a:gdLst>
              <a:gd name="T0" fmla="*/ 0 w 384"/>
              <a:gd name="T1" fmla="*/ 0 h 336"/>
              <a:gd name="T2" fmla="*/ 2147483647 w 384"/>
              <a:gd name="T3" fmla="*/ 2147483647 h 336"/>
              <a:gd name="T4" fmla="*/ 2147483647 w 384"/>
              <a:gd name="T5" fmla="*/ 2147483647 h 336"/>
              <a:gd name="T6" fmla="*/ 2147483647 w 384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36"/>
              <a:gd name="T14" fmla="*/ 384 w 38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36">
                <a:moveTo>
                  <a:pt x="0" y="0"/>
                </a:moveTo>
                <a:cubicBezTo>
                  <a:pt x="68" y="28"/>
                  <a:pt x="136" y="56"/>
                  <a:pt x="192" y="96"/>
                </a:cubicBezTo>
                <a:cubicBezTo>
                  <a:pt x="248" y="136"/>
                  <a:pt x="304" y="200"/>
                  <a:pt x="336" y="240"/>
                </a:cubicBezTo>
                <a:cubicBezTo>
                  <a:pt x="368" y="280"/>
                  <a:pt x="376" y="320"/>
                  <a:pt x="384" y="3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8382000" cy="533400"/>
          </a:xfrm>
          <a:solidFill>
            <a:srgbClr val="FFFF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Hormone secretion, transport and metabolism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63650"/>
            <a:ext cx="8153400" cy="51371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Hormone secretion is induced by multiple specific biochemical and neural signals. Integration of these stimuli results in the net temporal and quantitative secretion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Hormone secretion also adheres to rhythmic patterns. </a:t>
            </a:r>
            <a:r>
              <a:rPr lang="en-US" sz="2400" dirty="0" err="1" smtClean="0">
                <a:cs typeface="Arial" charset="0"/>
              </a:rPr>
              <a:t>Cicardian</a:t>
            </a:r>
            <a:r>
              <a:rPr lang="en-US" sz="2400" dirty="0" smtClean="0">
                <a:cs typeface="Arial" charset="0"/>
              </a:rPr>
              <a:t> rhythms serve as adaptive responses to environmental signals and are controlled by </a:t>
            </a:r>
            <a:r>
              <a:rPr lang="en-US" sz="2400" dirty="0" err="1" smtClean="0">
                <a:cs typeface="Arial" charset="0"/>
              </a:rPr>
              <a:t>cicardian</a:t>
            </a:r>
            <a:r>
              <a:rPr lang="en-US" sz="2400" dirty="0" smtClean="0">
                <a:cs typeface="Arial" charset="0"/>
              </a:rPr>
              <a:t> timing mechanism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Circulating level of hormone is determined by its rate of secretion and its half life</a:t>
            </a:r>
          </a:p>
          <a:p>
            <a:pPr eaLnBrk="1" hangingPunct="1"/>
            <a:r>
              <a:rPr lang="en-US" sz="2400" dirty="0" smtClean="0">
                <a:cs typeface="Arial" charset="0"/>
              </a:rPr>
              <a:t>Free form hormones (unbound to protein transport) is active form of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9" descr="Adiponectin-Dependent and -Independent Pathways i_04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533400" y="4200525"/>
            <a:ext cx="1419225" cy="9810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650957"/>
            <a:ext cx="1066800" cy="12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38600" y="4495800"/>
            <a:ext cx="1066800" cy="381000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T4 + T3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1295400" cy="830997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Albumin</a:t>
            </a:r>
          </a:p>
          <a:p>
            <a:r>
              <a:rPr lang="en-US" sz="1600" dirty="0" smtClean="0"/>
              <a:t>Pre-albumin</a:t>
            </a:r>
          </a:p>
          <a:p>
            <a:r>
              <a:rPr lang="en-US" sz="1600" dirty="0" smtClean="0"/>
              <a:t>TBG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5105400"/>
            <a:ext cx="2438400" cy="158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2667000" y="3962400"/>
            <a:ext cx="1828800" cy="1981200"/>
          </a:xfrm>
          <a:prstGeom prst="arc">
            <a:avLst>
              <a:gd name="adj1" fmla="val 136347"/>
              <a:gd name="adj2" fmla="val 4117776"/>
            </a:avLst>
          </a:prstGeom>
          <a:ln>
            <a:solidFill>
              <a:schemeClr val="tx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0" y="5791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Protein bound = inactive</a:t>
            </a:r>
            <a:endParaRPr lang="en-US" sz="1600" dirty="0"/>
          </a:p>
        </p:txBody>
      </p:sp>
      <p:sp>
        <p:nvSpPr>
          <p:cNvPr id="13" name="Arc 12"/>
          <p:cNvSpPr/>
          <p:nvPr/>
        </p:nvSpPr>
        <p:spPr>
          <a:xfrm>
            <a:off x="4572000" y="4038600"/>
            <a:ext cx="3124200" cy="1981200"/>
          </a:xfrm>
          <a:prstGeom prst="arc">
            <a:avLst>
              <a:gd name="adj1" fmla="val 5479157"/>
              <a:gd name="adj2" fmla="val 10885282"/>
            </a:avLst>
          </a:prstGeom>
          <a:ln>
            <a:solidFill>
              <a:schemeClr val="tx1">
                <a:lumMod val="9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24600" y="5867400"/>
            <a:ext cx="1828800" cy="3385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Free form = active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267994" y="4037806"/>
            <a:ext cx="762000" cy="1588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org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117921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c 19"/>
          <p:cNvSpPr/>
          <p:nvPr/>
        </p:nvSpPr>
        <p:spPr>
          <a:xfrm>
            <a:off x="2209800" y="1143000"/>
            <a:ext cx="3886200" cy="2209800"/>
          </a:xfrm>
          <a:prstGeom prst="arc">
            <a:avLst>
              <a:gd name="adj1" fmla="val 5479157"/>
              <a:gd name="adj2" fmla="val 10885282"/>
            </a:avLst>
          </a:prstGeom>
          <a:ln>
            <a:solidFill>
              <a:schemeClr val="tx1">
                <a:lumMod val="9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71800" y="28618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Iodide 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2133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TSH </a:t>
            </a:r>
            <a:endParaRPr lang="en-US" sz="1600" dirty="0"/>
          </a:p>
        </p:txBody>
      </p:sp>
      <p:sp>
        <p:nvSpPr>
          <p:cNvPr id="23" name="Arc 22"/>
          <p:cNvSpPr/>
          <p:nvPr/>
        </p:nvSpPr>
        <p:spPr>
          <a:xfrm>
            <a:off x="3733800" y="1676400"/>
            <a:ext cx="1828800" cy="1371600"/>
          </a:xfrm>
          <a:prstGeom prst="arc">
            <a:avLst>
              <a:gd name="adj1" fmla="val 136347"/>
              <a:gd name="adj2" fmla="val 4117776"/>
            </a:avLst>
          </a:prstGeom>
          <a:ln>
            <a:solidFill>
              <a:schemeClr val="tx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4" descr="http://www.wunschkinder.net/theorie/wp-content/uploads/2006/01/hypophys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193" y="990600"/>
            <a:ext cx="1410607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5540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at the end of discussion will understand about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924800" cy="4419600"/>
          </a:xfrm>
        </p:spPr>
        <p:txBody>
          <a:bodyPr>
            <a:normAutofit lnSpcReduction="10000"/>
          </a:bodyPr>
          <a:lstStyle/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endocrine system</a:t>
            </a:r>
          </a:p>
          <a:p>
            <a:pPr marL="582613" indent="-514350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Term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autocrine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paracrine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endocrine</a:t>
            </a:r>
          </a:p>
          <a:p>
            <a:pPr marL="582613" indent="-514350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Hormones </a:t>
            </a:r>
          </a:p>
          <a:p>
            <a:pPr marL="582613" indent="-514350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 of endocrine gland function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receptor and their role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Signaling process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Metabolism of hormone 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Relationship between hormone and other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signaling molecules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Mechanism of endocrine diseases</a:t>
            </a: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82613" indent="-514350" eaLnBrk="1" hangingPunct="1">
              <a:buSzPct val="100000"/>
              <a:buFont typeface="Consolas" pitchFamily="49" charset="0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Arrow Connector 96"/>
          <p:cNvCxnSpPr/>
          <p:nvPr/>
        </p:nvCxnSpPr>
        <p:spPr>
          <a:xfrm rot="10800000" flipV="1">
            <a:off x="2743200" y="4191000"/>
            <a:ext cx="990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3509963"/>
            <a:ext cx="1447800" cy="909637"/>
            <a:chOff x="4159250" y="1447805"/>
            <a:chExt cx="1627983" cy="685802"/>
          </a:xfrm>
        </p:grpSpPr>
        <p:pic>
          <p:nvPicPr>
            <p:cNvPr id="19497" name="Picture 30" descr="lipid_saj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9250" y="1449389"/>
              <a:ext cx="1627983" cy="54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4243388" y="1447805"/>
              <a:ext cx="709612" cy="533402"/>
              <a:chOff x="4243387" y="1447800"/>
              <a:chExt cx="1152525" cy="577850"/>
            </a:xfrm>
          </p:grpSpPr>
          <p:sp>
            <p:nvSpPr>
              <p:cNvPr id="19521" name="Oval 31"/>
              <p:cNvSpPr>
                <a:spLocks noChangeArrowheads="1"/>
              </p:cNvSpPr>
              <p:nvPr/>
            </p:nvSpPr>
            <p:spPr bwMode="auto">
              <a:xfrm>
                <a:off x="42433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2" name="Oval 32"/>
              <p:cNvSpPr>
                <a:spLocks noChangeArrowheads="1"/>
              </p:cNvSpPr>
              <p:nvPr/>
            </p:nvSpPr>
            <p:spPr bwMode="auto">
              <a:xfrm>
                <a:off x="4459287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3" name="Oval 33"/>
              <p:cNvSpPr>
                <a:spLocks noChangeArrowheads="1"/>
              </p:cNvSpPr>
              <p:nvPr/>
            </p:nvSpPr>
            <p:spPr bwMode="auto">
              <a:xfrm>
                <a:off x="4243387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4" name="Oval 34"/>
              <p:cNvSpPr>
                <a:spLocks noChangeArrowheads="1"/>
              </p:cNvSpPr>
              <p:nvPr/>
            </p:nvSpPr>
            <p:spPr bwMode="auto">
              <a:xfrm>
                <a:off x="4386262" y="16652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5" name="Oval 35"/>
              <p:cNvSpPr>
                <a:spLocks noChangeArrowheads="1"/>
              </p:cNvSpPr>
              <p:nvPr/>
            </p:nvSpPr>
            <p:spPr bwMode="auto">
              <a:xfrm>
                <a:off x="4675187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6" name="Oval 36"/>
              <p:cNvSpPr>
                <a:spLocks noChangeArrowheads="1"/>
              </p:cNvSpPr>
              <p:nvPr/>
            </p:nvSpPr>
            <p:spPr bwMode="auto">
              <a:xfrm>
                <a:off x="4532312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7" name="Oval 37"/>
              <p:cNvSpPr>
                <a:spLocks noChangeArrowheads="1"/>
              </p:cNvSpPr>
              <p:nvPr/>
            </p:nvSpPr>
            <p:spPr bwMode="auto">
              <a:xfrm>
                <a:off x="4460875" y="15922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8" name="Oval 38"/>
              <p:cNvSpPr>
                <a:spLocks noChangeArrowheads="1"/>
              </p:cNvSpPr>
              <p:nvPr/>
            </p:nvSpPr>
            <p:spPr bwMode="auto">
              <a:xfrm>
                <a:off x="4387850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9" name="Oval 39"/>
              <p:cNvSpPr>
                <a:spLocks noChangeArrowheads="1"/>
              </p:cNvSpPr>
              <p:nvPr/>
            </p:nvSpPr>
            <p:spPr bwMode="auto">
              <a:xfrm>
                <a:off x="4891087" y="19526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0" name="Oval 40"/>
              <p:cNvSpPr>
                <a:spLocks noChangeArrowheads="1"/>
              </p:cNvSpPr>
              <p:nvPr/>
            </p:nvSpPr>
            <p:spPr bwMode="auto">
              <a:xfrm>
                <a:off x="43164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1" name="Oval 41"/>
              <p:cNvSpPr>
                <a:spLocks noChangeArrowheads="1"/>
              </p:cNvSpPr>
              <p:nvPr/>
            </p:nvSpPr>
            <p:spPr bwMode="auto">
              <a:xfrm>
                <a:off x="4676775" y="1665288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2" name="Oval 42"/>
              <p:cNvSpPr>
                <a:spLocks noChangeArrowheads="1"/>
              </p:cNvSpPr>
              <p:nvPr/>
            </p:nvSpPr>
            <p:spPr bwMode="auto">
              <a:xfrm>
                <a:off x="47482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3" name="Oval 43"/>
              <p:cNvSpPr>
                <a:spLocks noChangeArrowheads="1"/>
              </p:cNvSpPr>
              <p:nvPr/>
            </p:nvSpPr>
            <p:spPr bwMode="auto">
              <a:xfrm>
                <a:off x="43164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4" name="Oval 44"/>
              <p:cNvSpPr>
                <a:spLocks noChangeArrowheads="1"/>
              </p:cNvSpPr>
              <p:nvPr/>
            </p:nvSpPr>
            <p:spPr bwMode="auto">
              <a:xfrm>
                <a:off x="45323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5" name="Oval 45"/>
              <p:cNvSpPr>
                <a:spLocks noChangeArrowheads="1"/>
              </p:cNvSpPr>
              <p:nvPr/>
            </p:nvSpPr>
            <p:spPr bwMode="auto">
              <a:xfrm>
                <a:off x="49641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6" name="Oval 46"/>
              <p:cNvSpPr>
                <a:spLocks noChangeArrowheads="1"/>
              </p:cNvSpPr>
              <p:nvPr/>
            </p:nvSpPr>
            <p:spPr bwMode="auto">
              <a:xfrm>
                <a:off x="46751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7" name="Oval 47"/>
              <p:cNvSpPr>
                <a:spLocks noChangeArrowheads="1"/>
              </p:cNvSpPr>
              <p:nvPr/>
            </p:nvSpPr>
            <p:spPr bwMode="auto">
              <a:xfrm>
                <a:off x="4962525" y="18081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8" name="Oval 48"/>
              <p:cNvSpPr>
                <a:spLocks noChangeArrowheads="1"/>
              </p:cNvSpPr>
              <p:nvPr/>
            </p:nvSpPr>
            <p:spPr bwMode="auto">
              <a:xfrm>
                <a:off x="4819650" y="17367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39" name="Oval 49"/>
              <p:cNvSpPr>
                <a:spLocks noChangeArrowheads="1"/>
              </p:cNvSpPr>
              <p:nvPr/>
            </p:nvSpPr>
            <p:spPr bwMode="auto">
              <a:xfrm>
                <a:off x="5178425" y="19526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40" name="Oval 50"/>
              <p:cNvSpPr>
                <a:spLocks noChangeArrowheads="1"/>
              </p:cNvSpPr>
              <p:nvPr/>
            </p:nvSpPr>
            <p:spPr bwMode="auto">
              <a:xfrm>
                <a:off x="4676775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41" name="Oval 51"/>
              <p:cNvSpPr>
                <a:spLocks noChangeArrowheads="1"/>
              </p:cNvSpPr>
              <p:nvPr/>
            </p:nvSpPr>
            <p:spPr bwMode="auto">
              <a:xfrm>
                <a:off x="4603750" y="1447800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4929188" y="1600205"/>
              <a:ext cx="709612" cy="533402"/>
              <a:chOff x="4243387" y="1447800"/>
              <a:chExt cx="1152525" cy="577850"/>
            </a:xfrm>
          </p:grpSpPr>
          <p:sp>
            <p:nvSpPr>
              <p:cNvPr id="19500" name="Oval 31"/>
              <p:cNvSpPr>
                <a:spLocks noChangeArrowheads="1"/>
              </p:cNvSpPr>
              <p:nvPr/>
            </p:nvSpPr>
            <p:spPr bwMode="auto">
              <a:xfrm>
                <a:off x="42433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1" name="Oval 32"/>
              <p:cNvSpPr>
                <a:spLocks noChangeArrowheads="1"/>
              </p:cNvSpPr>
              <p:nvPr/>
            </p:nvSpPr>
            <p:spPr bwMode="auto">
              <a:xfrm>
                <a:off x="4459287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2" name="Oval 33"/>
              <p:cNvSpPr>
                <a:spLocks noChangeArrowheads="1"/>
              </p:cNvSpPr>
              <p:nvPr/>
            </p:nvSpPr>
            <p:spPr bwMode="auto">
              <a:xfrm>
                <a:off x="4243387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3" name="Oval 34"/>
              <p:cNvSpPr>
                <a:spLocks noChangeArrowheads="1"/>
              </p:cNvSpPr>
              <p:nvPr/>
            </p:nvSpPr>
            <p:spPr bwMode="auto">
              <a:xfrm>
                <a:off x="4386262" y="16652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4" name="Oval 35"/>
              <p:cNvSpPr>
                <a:spLocks noChangeArrowheads="1"/>
              </p:cNvSpPr>
              <p:nvPr/>
            </p:nvSpPr>
            <p:spPr bwMode="auto">
              <a:xfrm>
                <a:off x="4675187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5" name="Oval 36"/>
              <p:cNvSpPr>
                <a:spLocks noChangeArrowheads="1"/>
              </p:cNvSpPr>
              <p:nvPr/>
            </p:nvSpPr>
            <p:spPr bwMode="auto">
              <a:xfrm>
                <a:off x="4532312" y="17367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6" name="Oval 37"/>
              <p:cNvSpPr>
                <a:spLocks noChangeArrowheads="1"/>
              </p:cNvSpPr>
              <p:nvPr/>
            </p:nvSpPr>
            <p:spPr bwMode="auto">
              <a:xfrm>
                <a:off x="4460875" y="15922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7" name="Oval 38"/>
              <p:cNvSpPr>
                <a:spLocks noChangeArrowheads="1"/>
              </p:cNvSpPr>
              <p:nvPr/>
            </p:nvSpPr>
            <p:spPr bwMode="auto">
              <a:xfrm>
                <a:off x="4387850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8" name="Oval 39"/>
              <p:cNvSpPr>
                <a:spLocks noChangeArrowheads="1"/>
              </p:cNvSpPr>
              <p:nvPr/>
            </p:nvSpPr>
            <p:spPr bwMode="auto">
              <a:xfrm>
                <a:off x="4891087" y="1952625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09" name="Oval 40"/>
              <p:cNvSpPr>
                <a:spLocks noChangeArrowheads="1"/>
              </p:cNvSpPr>
              <p:nvPr/>
            </p:nvSpPr>
            <p:spPr bwMode="auto">
              <a:xfrm>
                <a:off x="43164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0" name="Oval 41"/>
              <p:cNvSpPr>
                <a:spLocks noChangeArrowheads="1"/>
              </p:cNvSpPr>
              <p:nvPr/>
            </p:nvSpPr>
            <p:spPr bwMode="auto">
              <a:xfrm>
                <a:off x="4676775" y="1665288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1" name="Oval 42"/>
              <p:cNvSpPr>
                <a:spLocks noChangeArrowheads="1"/>
              </p:cNvSpPr>
              <p:nvPr/>
            </p:nvSpPr>
            <p:spPr bwMode="auto">
              <a:xfrm>
                <a:off x="4748212" y="18081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2" name="Oval 43"/>
              <p:cNvSpPr>
                <a:spLocks noChangeArrowheads="1"/>
              </p:cNvSpPr>
              <p:nvPr/>
            </p:nvSpPr>
            <p:spPr bwMode="auto">
              <a:xfrm>
                <a:off x="43164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3" name="Oval 44"/>
              <p:cNvSpPr>
                <a:spLocks noChangeArrowheads="1"/>
              </p:cNvSpPr>
              <p:nvPr/>
            </p:nvSpPr>
            <p:spPr bwMode="auto">
              <a:xfrm>
                <a:off x="45323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4" name="Oval 45"/>
              <p:cNvSpPr>
                <a:spLocks noChangeArrowheads="1"/>
              </p:cNvSpPr>
              <p:nvPr/>
            </p:nvSpPr>
            <p:spPr bwMode="auto">
              <a:xfrm>
                <a:off x="4964112" y="1881188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5" name="Oval 46"/>
              <p:cNvSpPr>
                <a:spLocks noChangeArrowheads="1"/>
              </p:cNvSpPr>
              <p:nvPr/>
            </p:nvSpPr>
            <p:spPr bwMode="auto">
              <a:xfrm>
                <a:off x="4675187" y="1592263"/>
                <a:ext cx="217488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6" name="Oval 47"/>
              <p:cNvSpPr>
                <a:spLocks noChangeArrowheads="1"/>
              </p:cNvSpPr>
              <p:nvPr/>
            </p:nvSpPr>
            <p:spPr bwMode="auto">
              <a:xfrm>
                <a:off x="4962525" y="1808163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7" name="Oval 48"/>
              <p:cNvSpPr>
                <a:spLocks noChangeArrowheads="1"/>
              </p:cNvSpPr>
              <p:nvPr/>
            </p:nvSpPr>
            <p:spPr bwMode="auto">
              <a:xfrm>
                <a:off x="4819650" y="17367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8" name="Oval 49"/>
              <p:cNvSpPr>
                <a:spLocks noChangeArrowheads="1"/>
              </p:cNvSpPr>
              <p:nvPr/>
            </p:nvSpPr>
            <p:spPr bwMode="auto">
              <a:xfrm>
                <a:off x="5178425" y="19526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19" name="Oval 50"/>
              <p:cNvSpPr>
                <a:spLocks noChangeArrowheads="1"/>
              </p:cNvSpPr>
              <p:nvPr/>
            </p:nvSpPr>
            <p:spPr bwMode="auto">
              <a:xfrm>
                <a:off x="4676775" y="1520825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19520" name="Oval 51"/>
              <p:cNvSpPr>
                <a:spLocks noChangeArrowheads="1"/>
              </p:cNvSpPr>
              <p:nvPr/>
            </p:nvSpPr>
            <p:spPr bwMode="auto">
              <a:xfrm>
                <a:off x="4603750" y="1447800"/>
                <a:ext cx="217487" cy="730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</p:grpSp>
      <p:pic>
        <p:nvPicPr>
          <p:cNvPr id="19459" name="Picture 15" descr="muscle_saj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">
            <a:off x="1898650" y="4795838"/>
            <a:ext cx="1308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Oval 52"/>
          <p:cNvSpPr/>
          <p:nvPr/>
        </p:nvSpPr>
        <p:spPr>
          <a:xfrm>
            <a:off x="3352800" y="3429000"/>
            <a:ext cx="1828800" cy="762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 Box 78"/>
          <p:cNvSpPr txBox="1">
            <a:spLocks noChangeArrowheads="1"/>
          </p:cNvSpPr>
          <p:nvPr/>
        </p:nvSpPr>
        <p:spPr bwMode="auto">
          <a:xfrm>
            <a:off x="538163" y="214313"/>
            <a:ext cx="8034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Major organ involved on glucose homeostasis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81200" y="5910263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muscle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15200" y="3886200"/>
            <a:ext cx="1447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adipocytes</a:t>
            </a:r>
            <a:endParaRPr lang="en-US" sz="1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 flipH="1" flipV="1">
            <a:off x="4876800" y="4191000"/>
            <a:ext cx="10668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657600" y="4800600"/>
            <a:ext cx="1371600" cy="3048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2819400" y="4038600"/>
            <a:ext cx="2209800" cy="990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>
            <a:off x="3810000" y="1828800"/>
            <a:ext cx="2011680" cy="5867400"/>
          </a:xfrm>
          <a:prstGeom prst="arc">
            <a:avLst>
              <a:gd name="adj1" fmla="val 16200000"/>
              <a:gd name="adj2" fmla="val 1032562"/>
            </a:avLst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pic>
        <p:nvPicPr>
          <p:cNvPr id="19479" name="Picture 6" descr="org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650" y="1017588"/>
            <a:ext cx="13525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48" descr="liv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225" y="3484563"/>
            <a:ext cx="14509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>
          <a:xfrm>
            <a:off x="1447800" y="3886200"/>
            <a:ext cx="1752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glycogenesis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57800" y="2024063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incretin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0" name="Arc 89"/>
          <p:cNvSpPr/>
          <p:nvPr/>
        </p:nvSpPr>
        <p:spPr>
          <a:xfrm>
            <a:off x="4465320" y="3962400"/>
            <a:ext cx="1249680" cy="1905000"/>
          </a:xfrm>
          <a:prstGeom prst="arc">
            <a:avLst>
              <a:gd name="adj1" fmla="val 16200000"/>
              <a:gd name="adj2" fmla="val 1032562"/>
            </a:avLst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92" name="TextBox 91"/>
          <p:cNvSpPr txBox="1"/>
          <p:nvPr/>
        </p:nvSpPr>
        <p:spPr>
          <a:xfrm>
            <a:off x="1981200" y="4614446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Glucose uptake</a:t>
            </a:r>
          </a:p>
        </p:txBody>
      </p:sp>
      <p:grpSp>
        <p:nvGrpSpPr>
          <p:cNvPr id="5" name="Group 79"/>
          <p:cNvGrpSpPr/>
          <p:nvPr/>
        </p:nvGrpSpPr>
        <p:grpSpPr>
          <a:xfrm>
            <a:off x="4191000" y="4927600"/>
            <a:ext cx="3733800" cy="1320800"/>
            <a:chOff x="4191000" y="4927600"/>
            <a:chExt cx="3733800" cy="1320800"/>
          </a:xfrm>
        </p:grpSpPr>
        <p:sp>
          <p:nvSpPr>
            <p:cNvPr id="61" name="TextBox 60"/>
            <p:cNvSpPr txBox="1"/>
            <p:nvPr/>
          </p:nvSpPr>
          <p:spPr>
            <a:xfrm>
              <a:off x="5867400" y="5910263"/>
              <a:ext cx="1371600" cy="338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Pancreas</a:t>
              </a:r>
            </a:p>
          </p:txBody>
        </p:sp>
        <p:pic>
          <p:nvPicPr>
            <p:cNvPr id="19480" name="Picture 16" descr="organ 01"/>
            <p:cNvPicPr>
              <a:picLocks noChangeAspect="1" noChangeArrowheads="1"/>
            </p:cNvPicPr>
            <p:nvPr/>
          </p:nvPicPr>
          <p:blipFill>
            <a:blip r:embed="rId7" cstate="email"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927600"/>
              <a:ext cx="1524000" cy="112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Box 86"/>
            <p:cNvSpPr txBox="1"/>
            <p:nvPr/>
          </p:nvSpPr>
          <p:spPr>
            <a:xfrm>
              <a:off x="4191000" y="4995863"/>
              <a:ext cx="1676400" cy="338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β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-cell: insulin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19800" y="5376863"/>
              <a:ext cx="1905000" cy="338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/>
                </a:rPr>
                <a:t>α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-cell: glucagon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638800" y="3886200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lipogenesis</a:t>
            </a:r>
            <a:endParaRPr lang="en-US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19200" y="3429000"/>
            <a:ext cx="1905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gluconeogenesis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81600" y="3429000"/>
            <a:ext cx="12192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lipolysis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52800" y="3592513"/>
            <a:ext cx="213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Blood Glucose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772694" y="2932906"/>
            <a:ext cx="8382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410200" y="3884612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334000" y="3808412"/>
            <a:ext cx="609600" cy="1588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590800" y="3810000"/>
            <a:ext cx="6096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514600" y="38862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114800" y="4953000"/>
            <a:ext cx="16002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609600"/>
            <a:ext cx="7772400" cy="914400"/>
          </a:xfrm>
        </p:spPr>
        <p:txBody>
          <a:bodyPr/>
          <a:lstStyle/>
          <a:p>
            <a:r>
              <a:rPr lang="en-US" sz="3600" dirty="0" smtClean="0"/>
              <a:t>Target organs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84350"/>
            <a:ext cx="7391400" cy="339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Target organs mount a response to given hormone</a:t>
            </a:r>
          </a:p>
          <a:p>
            <a:r>
              <a:rPr lang="en-US" sz="2800" dirty="0" smtClean="0"/>
              <a:t>They must express an appropriate cognate hormone receptor protein and molecules that mediate the receptor’s downstream effects </a:t>
            </a:r>
            <a:r>
              <a:rPr lang="en-US" sz="2800" dirty="0" err="1" smtClean="0"/>
              <a:t>intracellularly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19600" y="304800"/>
            <a:ext cx="3779838" cy="6323013"/>
            <a:chOff x="2736" y="157"/>
            <a:chExt cx="2381" cy="3983"/>
          </a:xfrm>
        </p:grpSpPr>
        <p:sp>
          <p:nvSpPr>
            <p:cNvPr id="9219" name="Freeform 3"/>
            <p:cNvSpPr>
              <a:spLocks/>
            </p:cNvSpPr>
            <p:nvPr/>
          </p:nvSpPr>
          <p:spPr bwMode="auto">
            <a:xfrm>
              <a:off x="2971" y="707"/>
              <a:ext cx="2134" cy="2949"/>
            </a:xfrm>
            <a:custGeom>
              <a:avLst/>
              <a:gdLst/>
              <a:ahLst/>
              <a:cxnLst>
                <a:cxn ang="0">
                  <a:pos x="14" y="149"/>
                </a:cxn>
                <a:cxn ang="0">
                  <a:pos x="48" y="151"/>
                </a:cxn>
                <a:cxn ang="0">
                  <a:pos x="95" y="150"/>
                </a:cxn>
                <a:cxn ang="0">
                  <a:pos x="109" y="137"/>
                </a:cxn>
                <a:cxn ang="0">
                  <a:pos x="105" y="99"/>
                </a:cxn>
                <a:cxn ang="0">
                  <a:pos x="106" y="35"/>
                </a:cxn>
                <a:cxn ang="0">
                  <a:pos x="109" y="23"/>
                </a:cxn>
                <a:cxn ang="0">
                  <a:pos x="107" y="19"/>
                </a:cxn>
                <a:cxn ang="0">
                  <a:pos x="109" y="17"/>
                </a:cxn>
                <a:cxn ang="0">
                  <a:pos x="107" y="14"/>
                </a:cxn>
                <a:cxn ang="0">
                  <a:pos x="108" y="9"/>
                </a:cxn>
                <a:cxn ang="0">
                  <a:pos x="101" y="5"/>
                </a:cxn>
                <a:cxn ang="0">
                  <a:pos x="81" y="3"/>
                </a:cxn>
                <a:cxn ang="0">
                  <a:pos x="43" y="1"/>
                </a:cxn>
                <a:cxn ang="0">
                  <a:pos x="11" y="3"/>
                </a:cxn>
                <a:cxn ang="0">
                  <a:pos x="1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1" y="36"/>
                </a:cxn>
                <a:cxn ang="0">
                  <a:pos x="2" y="75"/>
                </a:cxn>
                <a:cxn ang="0">
                  <a:pos x="1" y="128"/>
                </a:cxn>
                <a:cxn ang="0">
                  <a:pos x="14" y="149"/>
                </a:cxn>
              </a:cxnLst>
              <a:rect l="0" t="0" r="r" b="b"/>
              <a:pathLst>
                <a:path w="110" h="152">
                  <a:moveTo>
                    <a:pt x="14" y="149"/>
                  </a:moveTo>
                  <a:cubicBezTo>
                    <a:pt x="28" y="152"/>
                    <a:pt x="35" y="151"/>
                    <a:pt x="48" y="151"/>
                  </a:cubicBezTo>
                  <a:cubicBezTo>
                    <a:pt x="62" y="151"/>
                    <a:pt x="83" y="150"/>
                    <a:pt x="95" y="150"/>
                  </a:cubicBezTo>
                  <a:cubicBezTo>
                    <a:pt x="108" y="151"/>
                    <a:pt x="109" y="148"/>
                    <a:pt x="109" y="137"/>
                  </a:cubicBezTo>
                  <a:cubicBezTo>
                    <a:pt x="108" y="127"/>
                    <a:pt x="106" y="118"/>
                    <a:pt x="105" y="99"/>
                  </a:cubicBezTo>
                  <a:cubicBezTo>
                    <a:pt x="105" y="80"/>
                    <a:pt x="107" y="49"/>
                    <a:pt x="106" y="35"/>
                  </a:cubicBezTo>
                  <a:cubicBezTo>
                    <a:pt x="106" y="22"/>
                    <a:pt x="109" y="24"/>
                    <a:pt x="109" y="23"/>
                  </a:cubicBezTo>
                  <a:cubicBezTo>
                    <a:pt x="109" y="21"/>
                    <a:pt x="107" y="21"/>
                    <a:pt x="107" y="19"/>
                  </a:cubicBezTo>
                  <a:cubicBezTo>
                    <a:pt x="107" y="18"/>
                    <a:pt x="109" y="19"/>
                    <a:pt x="109" y="17"/>
                  </a:cubicBezTo>
                  <a:cubicBezTo>
                    <a:pt x="110" y="14"/>
                    <a:pt x="107" y="16"/>
                    <a:pt x="107" y="14"/>
                  </a:cubicBezTo>
                  <a:cubicBezTo>
                    <a:pt x="107" y="13"/>
                    <a:pt x="109" y="11"/>
                    <a:pt x="108" y="9"/>
                  </a:cubicBezTo>
                  <a:cubicBezTo>
                    <a:pt x="108" y="7"/>
                    <a:pt x="106" y="4"/>
                    <a:pt x="101" y="5"/>
                  </a:cubicBezTo>
                  <a:cubicBezTo>
                    <a:pt x="96" y="5"/>
                    <a:pt x="91" y="4"/>
                    <a:pt x="81" y="3"/>
                  </a:cubicBezTo>
                  <a:cubicBezTo>
                    <a:pt x="71" y="2"/>
                    <a:pt x="55" y="1"/>
                    <a:pt x="43" y="1"/>
                  </a:cubicBezTo>
                  <a:cubicBezTo>
                    <a:pt x="31" y="0"/>
                    <a:pt x="18" y="1"/>
                    <a:pt x="11" y="3"/>
                  </a:cubicBezTo>
                  <a:cubicBezTo>
                    <a:pt x="4" y="4"/>
                    <a:pt x="2" y="5"/>
                    <a:pt x="1" y="7"/>
                  </a:cubicBezTo>
                  <a:cubicBezTo>
                    <a:pt x="0" y="9"/>
                    <a:pt x="2" y="10"/>
                    <a:pt x="2" y="12"/>
                  </a:cubicBezTo>
                  <a:cubicBezTo>
                    <a:pt x="2" y="14"/>
                    <a:pt x="0" y="13"/>
                    <a:pt x="0" y="15"/>
                  </a:cubicBezTo>
                  <a:cubicBezTo>
                    <a:pt x="0" y="16"/>
                    <a:pt x="2" y="17"/>
                    <a:pt x="2" y="19"/>
                  </a:cubicBezTo>
                  <a:cubicBezTo>
                    <a:pt x="2" y="20"/>
                    <a:pt x="0" y="20"/>
                    <a:pt x="0" y="22"/>
                  </a:cubicBezTo>
                  <a:cubicBezTo>
                    <a:pt x="0" y="23"/>
                    <a:pt x="1" y="27"/>
                    <a:pt x="1" y="36"/>
                  </a:cubicBezTo>
                  <a:cubicBezTo>
                    <a:pt x="2" y="45"/>
                    <a:pt x="2" y="58"/>
                    <a:pt x="2" y="75"/>
                  </a:cubicBezTo>
                  <a:cubicBezTo>
                    <a:pt x="2" y="92"/>
                    <a:pt x="1" y="117"/>
                    <a:pt x="1" y="128"/>
                  </a:cubicBezTo>
                  <a:cubicBezTo>
                    <a:pt x="1" y="138"/>
                    <a:pt x="0" y="147"/>
                    <a:pt x="14" y="1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cmpd="sng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3436" y="3500"/>
              <a:ext cx="156" cy="2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1" name="Oval 5"/>
            <p:cNvSpPr>
              <a:spLocks noChangeArrowheads="1"/>
            </p:cNvSpPr>
            <p:nvPr/>
          </p:nvSpPr>
          <p:spPr bwMode="auto">
            <a:xfrm>
              <a:off x="3475" y="3733"/>
              <a:ext cx="58" cy="58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4523" y="3500"/>
              <a:ext cx="155" cy="2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17" y="3210"/>
              <a:ext cx="1222" cy="290"/>
              <a:chOff x="3177" y="3210"/>
              <a:chExt cx="1222" cy="290"/>
            </a:xfrm>
          </p:grpSpPr>
          <p:sp>
            <p:nvSpPr>
              <p:cNvPr id="25689" name="Oval 8"/>
              <p:cNvSpPr>
                <a:spLocks noChangeArrowheads="1"/>
              </p:cNvSpPr>
              <p:nvPr/>
            </p:nvSpPr>
            <p:spPr bwMode="auto">
              <a:xfrm>
                <a:off x="3177" y="3365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Oval 9"/>
              <p:cNvSpPr>
                <a:spLocks noChangeArrowheads="1"/>
              </p:cNvSpPr>
              <p:nvPr/>
            </p:nvSpPr>
            <p:spPr bwMode="auto">
              <a:xfrm>
                <a:off x="3235" y="3423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Oval 10"/>
              <p:cNvSpPr>
                <a:spLocks noChangeArrowheads="1"/>
              </p:cNvSpPr>
              <p:nvPr/>
            </p:nvSpPr>
            <p:spPr bwMode="auto">
              <a:xfrm>
                <a:off x="4147" y="3210"/>
                <a:ext cx="78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Oval 11"/>
              <p:cNvSpPr>
                <a:spLocks noChangeArrowheads="1"/>
              </p:cNvSpPr>
              <p:nvPr/>
            </p:nvSpPr>
            <p:spPr bwMode="auto">
              <a:xfrm>
                <a:off x="4322" y="3307"/>
                <a:ext cx="77" cy="77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378" y="3171"/>
              <a:ext cx="1320" cy="679"/>
              <a:chOff x="3138" y="3171"/>
              <a:chExt cx="1320" cy="679"/>
            </a:xfrm>
          </p:grpSpPr>
          <p:sp>
            <p:nvSpPr>
              <p:cNvPr id="25684" name="Line 13"/>
              <p:cNvSpPr>
                <a:spLocks noChangeShapeType="1"/>
              </p:cNvSpPr>
              <p:nvPr/>
            </p:nvSpPr>
            <p:spPr bwMode="auto">
              <a:xfrm flipH="1">
                <a:off x="3138" y="3791"/>
                <a:ext cx="97" cy="5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Line 14"/>
              <p:cNvSpPr>
                <a:spLocks noChangeShapeType="1"/>
              </p:cNvSpPr>
              <p:nvPr/>
            </p:nvSpPr>
            <p:spPr bwMode="auto">
              <a:xfrm>
                <a:off x="3332" y="3694"/>
                <a:ext cx="175" cy="11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15"/>
              <p:cNvSpPr>
                <a:spLocks noChangeShapeType="1"/>
              </p:cNvSpPr>
              <p:nvPr/>
            </p:nvSpPr>
            <p:spPr bwMode="auto">
              <a:xfrm flipH="1">
                <a:off x="4281" y="3723"/>
                <a:ext cx="39" cy="11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Line 16"/>
              <p:cNvSpPr>
                <a:spLocks noChangeShapeType="1"/>
              </p:cNvSpPr>
              <p:nvPr/>
            </p:nvSpPr>
            <p:spPr bwMode="auto">
              <a:xfrm flipV="1">
                <a:off x="3216" y="3268"/>
                <a:ext cx="310" cy="1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17"/>
              <p:cNvSpPr>
                <a:spLocks/>
              </p:cNvSpPr>
              <p:nvPr/>
            </p:nvSpPr>
            <p:spPr bwMode="auto">
              <a:xfrm>
                <a:off x="4264" y="3171"/>
                <a:ext cx="194" cy="116"/>
              </a:xfrm>
              <a:custGeom>
                <a:avLst/>
                <a:gdLst>
                  <a:gd name="T0" fmla="*/ 0 w 10"/>
                  <a:gd name="T1" fmla="*/ 2147483647 h 6"/>
                  <a:gd name="T2" fmla="*/ 2147483647 w 10"/>
                  <a:gd name="T3" fmla="*/ 0 h 6"/>
                  <a:gd name="T4" fmla="*/ 2147483647 w 10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0" y="3"/>
                    </a:moveTo>
                    <a:lnTo>
                      <a:pt x="10" y="0"/>
                    </a:lnTo>
                    <a:lnTo>
                      <a:pt x="7" y="6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37" name="Oval 18"/>
            <p:cNvSpPr>
              <a:spLocks noChangeArrowheads="1"/>
            </p:cNvSpPr>
            <p:nvPr/>
          </p:nvSpPr>
          <p:spPr bwMode="auto">
            <a:xfrm>
              <a:off x="3436" y="746"/>
              <a:ext cx="117" cy="7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3300" y="649"/>
              <a:ext cx="59" cy="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lnTo>
                    <a:pt x="3" y="7"/>
                  </a:lnTo>
                  <a:cubicBezTo>
                    <a:pt x="3" y="8"/>
                    <a:pt x="2" y="9"/>
                    <a:pt x="1" y="9"/>
                  </a:cubicBezTo>
                  <a:lnTo>
                    <a:pt x="1" y="9"/>
                  </a:lnTo>
                  <a:cubicBezTo>
                    <a:pt x="0" y="9"/>
                    <a:pt x="0" y="8"/>
                    <a:pt x="0" y="7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39" name="Freeform 20"/>
            <p:cNvSpPr>
              <a:spLocks/>
            </p:cNvSpPr>
            <p:nvPr/>
          </p:nvSpPr>
          <p:spPr bwMode="auto">
            <a:xfrm>
              <a:off x="3650" y="649"/>
              <a:ext cx="58" cy="175"/>
            </a:xfrm>
            <a:custGeom>
              <a:avLst/>
              <a:gdLst>
                <a:gd name="T0" fmla="*/ 2147483647 w 3"/>
                <a:gd name="T1" fmla="*/ 0 h 9"/>
                <a:gd name="T2" fmla="*/ 2147483647 w 3"/>
                <a:gd name="T3" fmla="*/ 0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2147483647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2147483647 w 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9"/>
                <a:gd name="T29" fmla="*/ 3 w 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9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lnTo>
                    <a:pt x="3" y="7"/>
                  </a:lnTo>
                  <a:cubicBezTo>
                    <a:pt x="3" y="8"/>
                    <a:pt x="3" y="9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64776"/>
                </a:gs>
                <a:gs pos="50000">
                  <a:srgbClr val="FF99FF"/>
                </a:gs>
                <a:gs pos="100000">
                  <a:srgbClr val="764776"/>
                </a:gs>
              </a:gsLst>
              <a:lin ang="0" scaled="1"/>
            </a:gra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4290" y="668"/>
              <a:ext cx="58" cy="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lnTo>
                    <a:pt x="3" y="7"/>
                  </a:lnTo>
                  <a:cubicBezTo>
                    <a:pt x="3" y="8"/>
                    <a:pt x="2" y="9"/>
                    <a:pt x="1" y="9"/>
                  </a:cubicBezTo>
                  <a:lnTo>
                    <a:pt x="1" y="9"/>
                  </a:lnTo>
                  <a:cubicBezTo>
                    <a:pt x="0" y="9"/>
                    <a:pt x="0" y="8"/>
                    <a:pt x="0" y="7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1" name="Freeform 22"/>
            <p:cNvSpPr>
              <a:spLocks/>
            </p:cNvSpPr>
            <p:nvPr/>
          </p:nvSpPr>
          <p:spPr bwMode="auto">
            <a:xfrm>
              <a:off x="4678" y="707"/>
              <a:ext cx="58" cy="175"/>
            </a:xfrm>
            <a:custGeom>
              <a:avLst/>
              <a:gdLst>
                <a:gd name="T0" fmla="*/ 2147483647 w 3"/>
                <a:gd name="T1" fmla="*/ 0 h 9"/>
                <a:gd name="T2" fmla="*/ 2147483647 w 3"/>
                <a:gd name="T3" fmla="*/ 0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2147483647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2147483647 w 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9"/>
                <a:gd name="T29" fmla="*/ 3 w 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9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lnTo>
                    <a:pt x="3" y="8"/>
                  </a:lnTo>
                  <a:cubicBezTo>
                    <a:pt x="3" y="8"/>
                    <a:pt x="2" y="9"/>
                    <a:pt x="2" y="9"/>
                  </a:cubicBezTo>
                  <a:cubicBezTo>
                    <a:pt x="1" y="9"/>
                    <a:pt x="0" y="8"/>
                    <a:pt x="0" y="8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64776"/>
                </a:gs>
                <a:gs pos="50000">
                  <a:srgbClr val="FF99FF"/>
                </a:gs>
                <a:gs pos="100000">
                  <a:srgbClr val="764776"/>
                </a:gs>
              </a:gsLst>
              <a:lin ang="0" scaled="1"/>
            </a:gra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Oval 23"/>
            <p:cNvSpPr>
              <a:spLocks noChangeArrowheads="1"/>
            </p:cNvSpPr>
            <p:nvPr/>
          </p:nvSpPr>
          <p:spPr bwMode="auto">
            <a:xfrm>
              <a:off x="4581" y="804"/>
              <a:ext cx="117" cy="7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184" y="513"/>
              <a:ext cx="1649" cy="408"/>
              <a:chOff x="2944" y="513"/>
              <a:chExt cx="1649" cy="408"/>
            </a:xfrm>
          </p:grpSpPr>
          <p:sp>
            <p:nvSpPr>
              <p:cNvPr id="25679" name="Line 25"/>
              <p:cNvSpPr>
                <a:spLocks noChangeShapeType="1"/>
              </p:cNvSpPr>
              <p:nvPr/>
            </p:nvSpPr>
            <p:spPr bwMode="auto">
              <a:xfrm>
                <a:off x="2944" y="533"/>
                <a:ext cx="116" cy="11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Line 26"/>
              <p:cNvSpPr>
                <a:spLocks noChangeShapeType="1"/>
              </p:cNvSpPr>
              <p:nvPr/>
            </p:nvSpPr>
            <p:spPr bwMode="auto">
              <a:xfrm flipH="1">
                <a:off x="3449" y="533"/>
                <a:ext cx="77" cy="11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Line 27"/>
              <p:cNvSpPr>
                <a:spLocks noChangeShapeType="1"/>
              </p:cNvSpPr>
              <p:nvPr/>
            </p:nvSpPr>
            <p:spPr bwMode="auto">
              <a:xfrm>
                <a:off x="3263" y="785"/>
                <a:ext cx="1" cy="136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Line 28"/>
              <p:cNvSpPr>
                <a:spLocks noChangeShapeType="1"/>
              </p:cNvSpPr>
              <p:nvPr/>
            </p:nvSpPr>
            <p:spPr bwMode="auto">
              <a:xfrm flipV="1">
                <a:off x="4477" y="610"/>
                <a:ext cx="116" cy="9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Line 29"/>
              <p:cNvSpPr>
                <a:spLocks noChangeShapeType="1"/>
              </p:cNvSpPr>
              <p:nvPr/>
            </p:nvSpPr>
            <p:spPr bwMode="auto">
              <a:xfrm>
                <a:off x="4070" y="513"/>
                <a:ext cx="1" cy="11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4" name="Oval 30"/>
            <p:cNvSpPr>
              <a:spLocks noChangeArrowheads="1"/>
            </p:cNvSpPr>
            <p:nvPr/>
          </p:nvSpPr>
          <p:spPr bwMode="auto">
            <a:xfrm flipV="1">
              <a:off x="3295" y="576"/>
              <a:ext cx="65" cy="79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087" y="901"/>
              <a:ext cx="1805" cy="2599"/>
              <a:chOff x="2847" y="901"/>
              <a:chExt cx="1805" cy="2599"/>
            </a:xfrm>
          </p:grpSpPr>
          <p:sp>
            <p:nvSpPr>
              <p:cNvPr id="25677" name="Oval 32"/>
              <p:cNvSpPr>
                <a:spLocks noChangeArrowheads="1"/>
              </p:cNvSpPr>
              <p:nvPr/>
            </p:nvSpPr>
            <p:spPr bwMode="auto">
              <a:xfrm>
                <a:off x="4535" y="3365"/>
                <a:ext cx="117" cy="135"/>
              </a:xfrm>
              <a:prstGeom prst="ellipse">
                <a:avLst/>
              </a:prstGeom>
              <a:solidFill>
                <a:srgbClr val="9966F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Oval 33"/>
              <p:cNvSpPr>
                <a:spLocks noChangeArrowheads="1"/>
              </p:cNvSpPr>
              <p:nvPr/>
            </p:nvSpPr>
            <p:spPr bwMode="auto">
              <a:xfrm>
                <a:off x="2847" y="901"/>
                <a:ext cx="136" cy="136"/>
              </a:xfrm>
              <a:prstGeom prst="ellipse">
                <a:avLst/>
              </a:prstGeom>
              <a:solidFill>
                <a:srgbClr val="9966F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018" y="1328"/>
              <a:ext cx="678" cy="524"/>
              <a:chOff x="3778" y="1328"/>
              <a:chExt cx="678" cy="524"/>
            </a:xfrm>
          </p:grpSpPr>
          <p:sp>
            <p:nvSpPr>
              <p:cNvPr id="25674" name="Oval 35"/>
              <p:cNvSpPr>
                <a:spLocks noChangeArrowheads="1"/>
              </p:cNvSpPr>
              <p:nvPr/>
            </p:nvSpPr>
            <p:spPr bwMode="auto">
              <a:xfrm>
                <a:off x="3778" y="1328"/>
                <a:ext cx="156" cy="155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Oval 36"/>
              <p:cNvSpPr>
                <a:spLocks noChangeArrowheads="1"/>
              </p:cNvSpPr>
              <p:nvPr/>
            </p:nvSpPr>
            <p:spPr bwMode="auto">
              <a:xfrm>
                <a:off x="4320" y="1693"/>
                <a:ext cx="136" cy="144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Oval 37"/>
              <p:cNvSpPr>
                <a:spLocks noChangeArrowheads="1"/>
              </p:cNvSpPr>
              <p:nvPr/>
            </p:nvSpPr>
            <p:spPr bwMode="auto">
              <a:xfrm>
                <a:off x="3837" y="1658"/>
                <a:ext cx="194" cy="194"/>
              </a:xfrm>
              <a:prstGeom prst="ellipse">
                <a:avLst/>
              </a:prstGeom>
              <a:gradFill rotWithShape="1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7" name="Freeform 38"/>
            <p:cNvSpPr>
              <a:spLocks/>
            </p:cNvSpPr>
            <p:nvPr/>
          </p:nvSpPr>
          <p:spPr bwMode="auto">
            <a:xfrm>
              <a:off x="4523" y="1889"/>
              <a:ext cx="388" cy="524"/>
            </a:xfrm>
            <a:custGeom>
              <a:avLst/>
              <a:gdLst>
                <a:gd name="T0" fmla="*/ 2147483647 w 20"/>
                <a:gd name="T1" fmla="*/ 2147483647 h 27"/>
                <a:gd name="T2" fmla="*/ 2147483647 w 20"/>
                <a:gd name="T3" fmla="*/ 2147483647 h 27"/>
                <a:gd name="T4" fmla="*/ 2147483647 w 20"/>
                <a:gd name="T5" fmla="*/ 2147483647 h 27"/>
                <a:gd name="T6" fmla="*/ 2147483647 w 20"/>
                <a:gd name="T7" fmla="*/ 2147483647 h 27"/>
                <a:gd name="T8" fmla="*/ 2147483647 w 20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7"/>
                <a:gd name="T17" fmla="*/ 20 w 2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7">
                  <a:moveTo>
                    <a:pt x="3" y="2"/>
                  </a:moveTo>
                  <a:cubicBezTo>
                    <a:pt x="7" y="0"/>
                    <a:pt x="12" y="4"/>
                    <a:pt x="16" y="10"/>
                  </a:cubicBezTo>
                  <a:cubicBezTo>
                    <a:pt x="19" y="17"/>
                    <a:pt x="20" y="24"/>
                    <a:pt x="16" y="26"/>
                  </a:cubicBezTo>
                  <a:cubicBezTo>
                    <a:pt x="13" y="27"/>
                    <a:pt x="7" y="23"/>
                    <a:pt x="4" y="17"/>
                  </a:cubicBezTo>
                  <a:cubicBezTo>
                    <a:pt x="0" y="10"/>
                    <a:pt x="0" y="3"/>
                    <a:pt x="3" y="2"/>
                  </a:cubicBezTo>
                  <a:close/>
                </a:path>
              </a:pathLst>
            </a:custGeom>
            <a:solidFill>
              <a:srgbClr val="9966FF"/>
            </a:solidFill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39"/>
            <p:cNvSpPr>
              <a:spLocks/>
            </p:cNvSpPr>
            <p:nvPr/>
          </p:nvSpPr>
          <p:spPr bwMode="auto">
            <a:xfrm>
              <a:off x="4562" y="1919"/>
              <a:ext cx="291" cy="446"/>
            </a:xfrm>
            <a:custGeom>
              <a:avLst/>
              <a:gdLst>
                <a:gd name="T0" fmla="*/ 2147483647 w 15"/>
                <a:gd name="T1" fmla="*/ 2147483647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2147483647 w 15"/>
                <a:gd name="T15" fmla="*/ 2147483647 h 23"/>
                <a:gd name="T16" fmla="*/ 2147483647 w 15"/>
                <a:gd name="T17" fmla="*/ 2147483647 h 23"/>
                <a:gd name="T18" fmla="*/ 2147483647 w 15"/>
                <a:gd name="T19" fmla="*/ 2147483647 h 23"/>
                <a:gd name="T20" fmla="*/ 2147483647 w 15"/>
                <a:gd name="T21" fmla="*/ 2147483647 h 23"/>
                <a:gd name="T22" fmla="*/ 2147483647 w 15"/>
                <a:gd name="T23" fmla="*/ 2147483647 h 23"/>
                <a:gd name="T24" fmla="*/ 2147483647 w 15"/>
                <a:gd name="T25" fmla="*/ 2147483647 h 23"/>
                <a:gd name="T26" fmla="*/ 2147483647 w 15"/>
                <a:gd name="T27" fmla="*/ 2147483647 h 23"/>
                <a:gd name="T28" fmla="*/ 2147483647 w 15"/>
                <a:gd name="T29" fmla="*/ 2147483647 h 23"/>
                <a:gd name="T30" fmla="*/ 2147483647 w 15"/>
                <a:gd name="T31" fmla="*/ 2147483647 h 23"/>
                <a:gd name="T32" fmla="*/ 2147483647 w 15"/>
                <a:gd name="T33" fmla="*/ 2147483647 h 23"/>
                <a:gd name="T34" fmla="*/ 0 w 15"/>
                <a:gd name="T35" fmla="*/ 2147483647 h 23"/>
                <a:gd name="T36" fmla="*/ 2147483647 w 15"/>
                <a:gd name="T37" fmla="*/ 2147483647 h 23"/>
                <a:gd name="T38" fmla="*/ 0 w 15"/>
                <a:gd name="T39" fmla="*/ 2147483647 h 23"/>
                <a:gd name="T40" fmla="*/ 0 w 15"/>
                <a:gd name="T41" fmla="*/ 2147483647 h 23"/>
                <a:gd name="T42" fmla="*/ 2147483647 w 15"/>
                <a:gd name="T43" fmla="*/ 2147483647 h 23"/>
                <a:gd name="T44" fmla="*/ 2147483647 w 15"/>
                <a:gd name="T45" fmla="*/ 2147483647 h 23"/>
                <a:gd name="T46" fmla="*/ 2147483647 w 15"/>
                <a:gd name="T47" fmla="*/ 2147483647 h 23"/>
                <a:gd name="T48" fmla="*/ 2147483647 w 15"/>
                <a:gd name="T49" fmla="*/ 2147483647 h 23"/>
                <a:gd name="T50" fmla="*/ 2147483647 w 15"/>
                <a:gd name="T51" fmla="*/ 2147483647 h 23"/>
                <a:gd name="T52" fmla="*/ 2147483647 w 15"/>
                <a:gd name="T53" fmla="*/ 2147483647 h 23"/>
                <a:gd name="T54" fmla="*/ 2147483647 w 15"/>
                <a:gd name="T55" fmla="*/ 2147483647 h 23"/>
                <a:gd name="T56" fmla="*/ 2147483647 w 15"/>
                <a:gd name="T57" fmla="*/ 2147483647 h 23"/>
                <a:gd name="T58" fmla="*/ 2147483647 w 15"/>
                <a:gd name="T59" fmla="*/ 2147483647 h 23"/>
                <a:gd name="T60" fmla="*/ 2147483647 w 15"/>
                <a:gd name="T61" fmla="*/ 2147483647 h 23"/>
                <a:gd name="T62" fmla="*/ 2147483647 w 15"/>
                <a:gd name="T63" fmla="*/ 2147483647 h 23"/>
                <a:gd name="T64" fmla="*/ 2147483647 w 15"/>
                <a:gd name="T65" fmla="*/ 2147483647 h 23"/>
                <a:gd name="T66" fmla="*/ 2147483647 w 15"/>
                <a:gd name="T67" fmla="*/ 2147483647 h 23"/>
                <a:gd name="T68" fmla="*/ 2147483647 w 15"/>
                <a:gd name="T69" fmla="*/ 2147483647 h 23"/>
                <a:gd name="T70" fmla="*/ 2147483647 w 15"/>
                <a:gd name="T71" fmla="*/ 2147483647 h 23"/>
                <a:gd name="T72" fmla="*/ 2147483647 w 15"/>
                <a:gd name="T73" fmla="*/ 2147483647 h 23"/>
                <a:gd name="T74" fmla="*/ 2147483647 w 15"/>
                <a:gd name="T75" fmla="*/ 2147483647 h 23"/>
                <a:gd name="T76" fmla="*/ 2147483647 w 15"/>
                <a:gd name="T77" fmla="*/ 2147483647 h 23"/>
                <a:gd name="T78" fmla="*/ 2147483647 w 15"/>
                <a:gd name="T79" fmla="*/ 2147483647 h 23"/>
                <a:gd name="T80" fmla="*/ 2147483647 w 15"/>
                <a:gd name="T81" fmla="*/ 2147483647 h 23"/>
                <a:gd name="T82" fmla="*/ 2147483647 w 15"/>
                <a:gd name="T83" fmla="*/ 2147483647 h 23"/>
                <a:gd name="T84" fmla="*/ 2147483647 w 15"/>
                <a:gd name="T85" fmla="*/ 2147483647 h 23"/>
                <a:gd name="T86" fmla="*/ 2147483647 w 15"/>
                <a:gd name="T87" fmla="*/ 2147483647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"/>
                <a:gd name="T133" fmla="*/ 0 h 23"/>
                <a:gd name="T134" fmla="*/ 15 w 15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" h="23">
                  <a:moveTo>
                    <a:pt x="15" y="20"/>
                  </a:moveTo>
                  <a:cubicBezTo>
                    <a:pt x="15" y="20"/>
                    <a:pt x="14" y="20"/>
                    <a:pt x="14" y="20"/>
                  </a:cubicBezTo>
                  <a:cubicBezTo>
                    <a:pt x="13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5" y="17"/>
                    <a:pt x="14" y="18"/>
                    <a:pt x="14" y="18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5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3" y="12"/>
                    <a:pt x="10" y="14"/>
                    <a:pt x="9" y="14"/>
                  </a:cubicBezTo>
                  <a:cubicBezTo>
                    <a:pt x="8" y="14"/>
                    <a:pt x="8" y="14"/>
                    <a:pt x="9" y="13"/>
                  </a:cubicBezTo>
                  <a:cubicBezTo>
                    <a:pt x="10" y="13"/>
                    <a:pt x="12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1" y="10"/>
                    <a:pt x="9" y="11"/>
                    <a:pt x="9" y="10"/>
                  </a:cubicBezTo>
                  <a:cubicBezTo>
                    <a:pt x="9" y="9"/>
                    <a:pt x="11" y="8"/>
                    <a:pt x="12" y="7"/>
                  </a:cubicBezTo>
                  <a:cubicBezTo>
                    <a:pt x="11" y="7"/>
                    <a:pt x="11" y="6"/>
                    <a:pt x="11" y="5"/>
                  </a:cubicBezTo>
                  <a:cubicBezTo>
                    <a:pt x="10" y="6"/>
                    <a:pt x="7" y="8"/>
                    <a:pt x="6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9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6" y="4"/>
                    <a:pt x="7" y="4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2"/>
                    <a:pt x="3" y="3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3" y="5"/>
                    <a:pt x="4" y="5"/>
                  </a:cubicBezTo>
                  <a:cubicBezTo>
                    <a:pt x="5" y="4"/>
                    <a:pt x="7" y="3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3" y="12"/>
                    <a:pt x="4" y="12"/>
                  </a:cubicBezTo>
                  <a:cubicBezTo>
                    <a:pt x="4" y="12"/>
                    <a:pt x="7" y="10"/>
                    <a:pt x="8" y="10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7" y="11"/>
                    <a:pt x="6" y="12"/>
                    <a:pt x="4" y="13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6" y="14"/>
                    <a:pt x="7" y="14"/>
                  </a:cubicBezTo>
                  <a:cubicBezTo>
                    <a:pt x="8" y="14"/>
                    <a:pt x="9" y="14"/>
                    <a:pt x="8" y="15"/>
                  </a:cubicBezTo>
                  <a:cubicBezTo>
                    <a:pt x="7" y="15"/>
                    <a:pt x="6" y="16"/>
                    <a:pt x="4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7" y="17"/>
                    <a:pt x="9" y="16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3" y="15"/>
                  </a:cubicBezTo>
                  <a:cubicBezTo>
                    <a:pt x="12" y="16"/>
                    <a:pt x="9" y="17"/>
                    <a:pt x="8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10" y="18"/>
                    <a:pt x="11" y="18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2" y="19"/>
                    <a:pt x="10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9" y="22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2" y="21"/>
                    <a:pt x="11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3" y="23"/>
                    <a:pt x="14" y="23"/>
                  </a:cubicBezTo>
                  <a:cubicBezTo>
                    <a:pt x="14" y="22"/>
                    <a:pt x="15" y="21"/>
                    <a:pt x="15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FF"/>
                </a:gs>
                <a:gs pos="100000">
                  <a:srgbClr val="765E76"/>
                </a:gs>
              </a:gsLst>
              <a:lin ang="0" scaled="1"/>
            </a:gradFill>
            <a:ln w="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106" y="1270"/>
              <a:ext cx="777" cy="989"/>
              <a:chOff x="2866" y="1270"/>
              <a:chExt cx="777" cy="989"/>
            </a:xfrm>
          </p:grpSpPr>
          <p:sp>
            <p:nvSpPr>
              <p:cNvPr id="25665" name="Freeform 41"/>
              <p:cNvSpPr>
                <a:spLocks/>
              </p:cNvSpPr>
              <p:nvPr/>
            </p:nvSpPr>
            <p:spPr bwMode="auto">
              <a:xfrm>
                <a:off x="2963" y="1444"/>
                <a:ext cx="680" cy="815"/>
              </a:xfrm>
              <a:custGeom>
                <a:avLst/>
                <a:gdLst>
                  <a:gd name="T0" fmla="*/ 2147483647 w 35"/>
                  <a:gd name="T1" fmla="*/ 2147483647 h 42"/>
                  <a:gd name="T2" fmla="*/ 2147483647 w 35"/>
                  <a:gd name="T3" fmla="*/ 2147483647 h 42"/>
                  <a:gd name="T4" fmla="*/ 2147483647 w 35"/>
                  <a:gd name="T5" fmla="*/ 2147483647 h 42"/>
                  <a:gd name="T6" fmla="*/ 2147483647 w 35"/>
                  <a:gd name="T7" fmla="*/ 2147483647 h 42"/>
                  <a:gd name="T8" fmla="*/ 2147483647 w 35"/>
                  <a:gd name="T9" fmla="*/ 2147483647 h 42"/>
                  <a:gd name="T10" fmla="*/ 2147483647 w 35"/>
                  <a:gd name="T11" fmla="*/ 2147483647 h 42"/>
                  <a:gd name="T12" fmla="*/ 2147483647 w 35"/>
                  <a:gd name="T13" fmla="*/ 2147483647 h 42"/>
                  <a:gd name="T14" fmla="*/ 2147483647 w 35"/>
                  <a:gd name="T15" fmla="*/ 2147483647 h 42"/>
                  <a:gd name="T16" fmla="*/ 2147483647 w 35"/>
                  <a:gd name="T17" fmla="*/ 2147483647 h 42"/>
                  <a:gd name="T18" fmla="*/ 2147483647 w 35"/>
                  <a:gd name="T19" fmla="*/ 2147483647 h 42"/>
                  <a:gd name="T20" fmla="*/ 2147483647 w 35"/>
                  <a:gd name="T21" fmla="*/ 2147483647 h 42"/>
                  <a:gd name="T22" fmla="*/ 2147483647 w 35"/>
                  <a:gd name="T23" fmla="*/ 214748364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42"/>
                  <a:gd name="T38" fmla="*/ 35 w 35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42">
                    <a:moveTo>
                      <a:pt x="3" y="36"/>
                    </a:moveTo>
                    <a:cubicBezTo>
                      <a:pt x="1" y="37"/>
                      <a:pt x="0" y="38"/>
                      <a:pt x="1" y="39"/>
                    </a:cubicBezTo>
                    <a:cubicBezTo>
                      <a:pt x="2" y="40"/>
                      <a:pt x="3" y="42"/>
                      <a:pt x="5" y="41"/>
                    </a:cubicBezTo>
                    <a:cubicBezTo>
                      <a:pt x="8" y="40"/>
                      <a:pt x="9" y="37"/>
                      <a:pt x="12" y="34"/>
                    </a:cubicBezTo>
                    <a:cubicBezTo>
                      <a:pt x="15" y="31"/>
                      <a:pt x="21" y="25"/>
                      <a:pt x="24" y="21"/>
                    </a:cubicBezTo>
                    <a:cubicBezTo>
                      <a:pt x="26" y="17"/>
                      <a:pt x="27" y="14"/>
                      <a:pt x="29" y="11"/>
                    </a:cubicBezTo>
                    <a:cubicBezTo>
                      <a:pt x="31" y="8"/>
                      <a:pt x="34" y="6"/>
                      <a:pt x="35" y="3"/>
                    </a:cubicBezTo>
                    <a:cubicBezTo>
                      <a:pt x="35" y="1"/>
                      <a:pt x="32" y="0"/>
                      <a:pt x="30" y="1"/>
                    </a:cubicBezTo>
                    <a:cubicBezTo>
                      <a:pt x="28" y="3"/>
                      <a:pt x="27" y="6"/>
                      <a:pt x="26" y="10"/>
                    </a:cubicBezTo>
                    <a:cubicBezTo>
                      <a:pt x="25" y="14"/>
                      <a:pt x="23" y="18"/>
                      <a:pt x="21" y="22"/>
                    </a:cubicBezTo>
                    <a:cubicBezTo>
                      <a:pt x="18" y="25"/>
                      <a:pt x="14" y="29"/>
                      <a:pt x="11" y="31"/>
                    </a:cubicBezTo>
                    <a:cubicBezTo>
                      <a:pt x="8" y="33"/>
                      <a:pt x="4" y="35"/>
                      <a:pt x="3" y="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42"/>
              <p:cNvSpPr>
                <a:spLocks/>
              </p:cNvSpPr>
              <p:nvPr/>
            </p:nvSpPr>
            <p:spPr bwMode="auto">
              <a:xfrm>
                <a:off x="2866" y="1270"/>
                <a:ext cx="680" cy="911"/>
              </a:xfrm>
              <a:custGeom>
                <a:avLst/>
                <a:gdLst>
                  <a:gd name="T0" fmla="*/ 2147483647 w 35"/>
                  <a:gd name="T1" fmla="*/ 2147483647 h 47"/>
                  <a:gd name="T2" fmla="*/ 2147483647 w 35"/>
                  <a:gd name="T3" fmla="*/ 2147483647 h 47"/>
                  <a:gd name="T4" fmla="*/ 2147483647 w 35"/>
                  <a:gd name="T5" fmla="*/ 2147483647 h 47"/>
                  <a:gd name="T6" fmla="*/ 2147483647 w 35"/>
                  <a:gd name="T7" fmla="*/ 2147483647 h 47"/>
                  <a:gd name="T8" fmla="*/ 2147483647 w 35"/>
                  <a:gd name="T9" fmla="*/ 2147483647 h 47"/>
                  <a:gd name="T10" fmla="*/ 2147483647 w 35"/>
                  <a:gd name="T11" fmla="*/ 2147483647 h 47"/>
                  <a:gd name="T12" fmla="*/ 2147483647 w 35"/>
                  <a:gd name="T13" fmla="*/ 2147483647 h 47"/>
                  <a:gd name="T14" fmla="*/ 2147483647 w 35"/>
                  <a:gd name="T15" fmla="*/ 2147483647 h 47"/>
                  <a:gd name="T16" fmla="*/ 2147483647 w 35"/>
                  <a:gd name="T17" fmla="*/ 2147483647 h 47"/>
                  <a:gd name="T18" fmla="*/ 2147483647 w 35"/>
                  <a:gd name="T19" fmla="*/ 2147483647 h 47"/>
                  <a:gd name="T20" fmla="*/ 2147483647 w 35"/>
                  <a:gd name="T21" fmla="*/ 2147483647 h 47"/>
                  <a:gd name="T22" fmla="*/ 2147483647 w 35"/>
                  <a:gd name="T23" fmla="*/ 2147483647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47"/>
                  <a:gd name="T38" fmla="*/ 35 w 35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47">
                    <a:moveTo>
                      <a:pt x="22" y="32"/>
                    </a:moveTo>
                    <a:cubicBezTo>
                      <a:pt x="19" y="36"/>
                      <a:pt x="13" y="40"/>
                      <a:pt x="10" y="42"/>
                    </a:cubicBezTo>
                    <a:cubicBezTo>
                      <a:pt x="7" y="44"/>
                      <a:pt x="5" y="46"/>
                      <a:pt x="3" y="46"/>
                    </a:cubicBezTo>
                    <a:cubicBezTo>
                      <a:pt x="1" y="47"/>
                      <a:pt x="0" y="43"/>
                      <a:pt x="1" y="41"/>
                    </a:cubicBezTo>
                    <a:cubicBezTo>
                      <a:pt x="2" y="39"/>
                      <a:pt x="5" y="40"/>
                      <a:pt x="8" y="38"/>
                    </a:cubicBezTo>
                    <a:cubicBezTo>
                      <a:pt x="11" y="37"/>
                      <a:pt x="17" y="35"/>
                      <a:pt x="19" y="32"/>
                    </a:cubicBezTo>
                    <a:cubicBezTo>
                      <a:pt x="23" y="28"/>
                      <a:pt x="28" y="20"/>
                      <a:pt x="28" y="15"/>
                    </a:cubicBezTo>
                    <a:cubicBezTo>
                      <a:pt x="29" y="11"/>
                      <a:pt x="27" y="6"/>
                      <a:pt x="29" y="3"/>
                    </a:cubicBezTo>
                    <a:cubicBezTo>
                      <a:pt x="30" y="0"/>
                      <a:pt x="34" y="0"/>
                      <a:pt x="35" y="5"/>
                    </a:cubicBezTo>
                    <a:cubicBezTo>
                      <a:pt x="35" y="7"/>
                      <a:pt x="33" y="9"/>
                      <a:pt x="32" y="11"/>
                    </a:cubicBezTo>
                    <a:cubicBezTo>
                      <a:pt x="31" y="15"/>
                      <a:pt x="30" y="19"/>
                      <a:pt x="28" y="22"/>
                    </a:cubicBezTo>
                    <a:cubicBezTo>
                      <a:pt x="26" y="25"/>
                      <a:pt x="24" y="28"/>
                      <a:pt x="22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Oval 43"/>
              <p:cNvSpPr>
                <a:spLocks noChangeArrowheads="1"/>
              </p:cNvSpPr>
              <p:nvPr/>
            </p:nvSpPr>
            <p:spPr bwMode="auto">
              <a:xfrm>
                <a:off x="3255" y="1425"/>
                <a:ext cx="77" cy="97"/>
              </a:xfrm>
              <a:prstGeom prst="ellipse">
                <a:avLst/>
              </a:pr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44"/>
              <p:cNvSpPr>
                <a:spLocks/>
              </p:cNvSpPr>
              <p:nvPr/>
            </p:nvSpPr>
            <p:spPr bwMode="auto">
              <a:xfrm>
                <a:off x="2925" y="1852"/>
                <a:ext cx="97" cy="77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2147483647 w 5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1"/>
                    </a:move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5" y="3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Oval 45"/>
              <p:cNvSpPr>
                <a:spLocks noChangeArrowheads="1"/>
              </p:cNvSpPr>
              <p:nvPr/>
            </p:nvSpPr>
            <p:spPr bwMode="auto">
              <a:xfrm>
                <a:off x="2866" y="1890"/>
                <a:ext cx="39" cy="59"/>
              </a:xfrm>
              <a:prstGeom prst="ellipse">
                <a:avLst/>
              </a:pr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46"/>
              <p:cNvSpPr>
                <a:spLocks/>
              </p:cNvSpPr>
              <p:nvPr/>
            </p:nvSpPr>
            <p:spPr bwMode="auto">
              <a:xfrm>
                <a:off x="3293" y="1386"/>
                <a:ext cx="117" cy="272"/>
              </a:xfrm>
              <a:custGeom>
                <a:avLst/>
                <a:gdLst>
                  <a:gd name="T0" fmla="*/ 2147483647 w 6"/>
                  <a:gd name="T1" fmla="*/ 2147483647 h 14"/>
                  <a:gd name="T2" fmla="*/ 2147483647 w 6"/>
                  <a:gd name="T3" fmla="*/ 2147483647 h 14"/>
                  <a:gd name="T4" fmla="*/ 2147483647 w 6"/>
                  <a:gd name="T5" fmla="*/ 2147483647 h 14"/>
                  <a:gd name="T6" fmla="*/ 2147483647 w 6"/>
                  <a:gd name="T7" fmla="*/ 2147483647 h 14"/>
                  <a:gd name="T8" fmla="*/ 2147483647 w 6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4"/>
                  <a:gd name="T17" fmla="*/ 6 w 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4">
                    <a:moveTo>
                      <a:pt x="3" y="2"/>
                    </a:moveTo>
                    <a:cubicBezTo>
                      <a:pt x="2" y="0"/>
                      <a:pt x="5" y="0"/>
                      <a:pt x="5" y="2"/>
                    </a:cubicBezTo>
                    <a:cubicBezTo>
                      <a:pt x="6" y="5"/>
                      <a:pt x="5" y="10"/>
                      <a:pt x="4" y="12"/>
                    </a:cubicBezTo>
                    <a:cubicBezTo>
                      <a:pt x="3" y="14"/>
                      <a:pt x="0" y="13"/>
                      <a:pt x="2" y="11"/>
                    </a:cubicBezTo>
                    <a:cubicBezTo>
                      <a:pt x="3" y="10"/>
                      <a:pt x="4" y="5"/>
                      <a:pt x="3" y="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47"/>
              <p:cNvSpPr>
                <a:spLocks/>
              </p:cNvSpPr>
              <p:nvPr/>
            </p:nvSpPr>
            <p:spPr bwMode="auto">
              <a:xfrm>
                <a:off x="2866" y="1677"/>
                <a:ext cx="466" cy="349"/>
              </a:xfrm>
              <a:custGeom>
                <a:avLst/>
                <a:gdLst>
                  <a:gd name="T0" fmla="*/ 2147483647 w 24"/>
                  <a:gd name="T1" fmla="*/ 2147483647 h 18"/>
                  <a:gd name="T2" fmla="*/ 2147483647 w 24"/>
                  <a:gd name="T3" fmla="*/ 2147483647 h 18"/>
                  <a:gd name="T4" fmla="*/ 2147483647 w 24"/>
                  <a:gd name="T5" fmla="*/ 2147483647 h 18"/>
                  <a:gd name="T6" fmla="*/ 2147483647 w 24"/>
                  <a:gd name="T7" fmla="*/ 2147483647 h 18"/>
                  <a:gd name="T8" fmla="*/ 2147483647 w 24"/>
                  <a:gd name="T9" fmla="*/ 2147483647 h 18"/>
                  <a:gd name="T10" fmla="*/ 2147483647 w 24"/>
                  <a:gd name="T11" fmla="*/ 2147483647 h 18"/>
                  <a:gd name="T12" fmla="*/ 2147483647 w 24"/>
                  <a:gd name="T13" fmla="*/ 2147483647 h 18"/>
                  <a:gd name="T14" fmla="*/ 2147483647 w 24"/>
                  <a:gd name="T15" fmla="*/ 2147483647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8"/>
                  <a:gd name="T26" fmla="*/ 24 w 24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8">
                    <a:moveTo>
                      <a:pt x="21" y="1"/>
                    </a:moveTo>
                    <a:cubicBezTo>
                      <a:pt x="23" y="0"/>
                      <a:pt x="24" y="2"/>
                      <a:pt x="22" y="4"/>
                    </a:cubicBezTo>
                    <a:cubicBezTo>
                      <a:pt x="21" y="6"/>
                      <a:pt x="17" y="10"/>
                      <a:pt x="13" y="13"/>
                    </a:cubicBezTo>
                    <a:cubicBezTo>
                      <a:pt x="10" y="15"/>
                      <a:pt x="5" y="17"/>
                      <a:pt x="3" y="17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4" y="13"/>
                      <a:pt x="9" y="14"/>
                      <a:pt x="11" y="12"/>
                    </a:cubicBezTo>
                    <a:cubicBezTo>
                      <a:pt x="14" y="10"/>
                      <a:pt x="16" y="6"/>
                      <a:pt x="17" y="4"/>
                    </a:cubicBezTo>
                    <a:cubicBezTo>
                      <a:pt x="19" y="2"/>
                      <a:pt x="20" y="1"/>
                      <a:pt x="21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48"/>
              <p:cNvSpPr>
                <a:spLocks/>
              </p:cNvSpPr>
              <p:nvPr/>
            </p:nvSpPr>
            <p:spPr bwMode="auto">
              <a:xfrm>
                <a:off x="3022" y="1502"/>
                <a:ext cx="271" cy="369"/>
              </a:xfrm>
              <a:custGeom>
                <a:avLst/>
                <a:gdLst>
                  <a:gd name="T0" fmla="*/ 2147483647 w 14"/>
                  <a:gd name="T1" fmla="*/ 2147483647 h 19"/>
                  <a:gd name="T2" fmla="*/ 2147483647 w 14"/>
                  <a:gd name="T3" fmla="*/ 2147483647 h 19"/>
                  <a:gd name="T4" fmla="*/ 2147483647 w 14"/>
                  <a:gd name="T5" fmla="*/ 2147483647 h 19"/>
                  <a:gd name="T6" fmla="*/ 2147483647 w 14"/>
                  <a:gd name="T7" fmla="*/ 2147483647 h 19"/>
                  <a:gd name="T8" fmla="*/ 0 w 14"/>
                  <a:gd name="T9" fmla="*/ 2147483647 h 19"/>
                  <a:gd name="T10" fmla="*/ 2147483647 w 14"/>
                  <a:gd name="T11" fmla="*/ 2147483647 h 19"/>
                  <a:gd name="T12" fmla="*/ 2147483647 w 14"/>
                  <a:gd name="T13" fmla="*/ 2147483647 h 19"/>
                  <a:gd name="T14" fmla="*/ 2147483647 w 14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9"/>
                  <a:gd name="T26" fmla="*/ 14 w 14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9">
                    <a:moveTo>
                      <a:pt x="11" y="2"/>
                    </a:moveTo>
                    <a:cubicBezTo>
                      <a:pt x="11" y="0"/>
                      <a:pt x="14" y="1"/>
                      <a:pt x="14" y="3"/>
                    </a:cubicBezTo>
                    <a:cubicBezTo>
                      <a:pt x="14" y="5"/>
                      <a:pt x="11" y="8"/>
                      <a:pt x="10" y="11"/>
                    </a:cubicBezTo>
                    <a:cubicBezTo>
                      <a:pt x="8" y="13"/>
                      <a:pt x="5" y="17"/>
                      <a:pt x="3" y="18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1" y="15"/>
                      <a:pt x="3" y="15"/>
                      <a:pt x="4" y="14"/>
                    </a:cubicBezTo>
                    <a:cubicBezTo>
                      <a:pt x="5" y="12"/>
                      <a:pt x="7" y="12"/>
                      <a:pt x="8" y="9"/>
                    </a:cubicBezTo>
                    <a:cubicBezTo>
                      <a:pt x="10" y="7"/>
                      <a:pt x="10" y="4"/>
                      <a:pt x="11" y="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49"/>
              <p:cNvSpPr>
                <a:spLocks/>
              </p:cNvSpPr>
              <p:nvPr/>
            </p:nvSpPr>
            <p:spPr bwMode="auto">
              <a:xfrm>
                <a:off x="3041" y="1561"/>
                <a:ext cx="155" cy="213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2147483647 h 11"/>
                  <a:gd name="T4" fmla="*/ 2147483647 w 8"/>
                  <a:gd name="T5" fmla="*/ 2147483647 h 11"/>
                  <a:gd name="T6" fmla="*/ 0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1"/>
                  <a:gd name="T20" fmla="*/ 8 w 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1">
                    <a:moveTo>
                      <a:pt x="5" y="1"/>
                    </a:moveTo>
                    <a:cubicBezTo>
                      <a:pt x="6" y="0"/>
                      <a:pt x="8" y="0"/>
                      <a:pt x="8" y="3"/>
                    </a:cubicBezTo>
                    <a:cubicBezTo>
                      <a:pt x="7" y="5"/>
                      <a:pt x="4" y="8"/>
                      <a:pt x="3" y="9"/>
                    </a:cubicBezTo>
                    <a:cubicBezTo>
                      <a:pt x="1" y="11"/>
                      <a:pt x="0" y="9"/>
                      <a:pt x="0" y="8"/>
                    </a:cubicBezTo>
                    <a:cubicBezTo>
                      <a:pt x="1" y="7"/>
                      <a:pt x="3" y="7"/>
                      <a:pt x="4" y="6"/>
                    </a:cubicBezTo>
                    <a:cubicBezTo>
                      <a:pt x="5" y="4"/>
                      <a:pt x="4" y="2"/>
                      <a:pt x="5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18900000" scaled="1"/>
              </a:gra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650" name="Picture 54" descr="1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" y="2009"/>
              <a:ext cx="757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71" name="Text Box 55"/>
            <p:cNvSpPr txBox="1">
              <a:spLocks noChangeArrowheads="1"/>
            </p:cNvSpPr>
            <p:nvPr/>
          </p:nvSpPr>
          <p:spPr bwMode="auto">
            <a:xfrm>
              <a:off x="3260" y="864"/>
              <a:ext cx="617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vantGarde Md BT" pitchFamily="34" charset="0"/>
                </a:rPr>
                <a:t>G protein</a:t>
              </a:r>
            </a:p>
          </p:txBody>
        </p:sp>
        <p:sp>
          <p:nvSpPr>
            <p:cNvPr id="9272" name="Text Box 56"/>
            <p:cNvSpPr txBox="1">
              <a:spLocks noChangeArrowheads="1"/>
            </p:cNvSpPr>
            <p:nvPr/>
          </p:nvSpPr>
          <p:spPr bwMode="auto">
            <a:xfrm>
              <a:off x="3074" y="891"/>
              <a:ext cx="171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1</a:t>
              </a:r>
            </a:p>
          </p:txBody>
        </p:sp>
        <p:sp>
          <p:nvSpPr>
            <p:cNvPr id="9273" name="Text Box 57"/>
            <p:cNvSpPr txBox="1">
              <a:spLocks noChangeArrowheads="1"/>
            </p:cNvSpPr>
            <p:nvPr/>
          </p:nvSpPr>
          <p:spPr bwMode="auto">
            <a:xfrm>
              <a:off x="4753" y="3359"/>
              <a:ext cx="171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2</a:t>
              </a:r>
            </a:p>
          </p:txBody>
        </p:sp>
        <p:sp>
          <p:nvSpPr>
            <p:cNvPr id="9274" name="Text Box 58"/>
            <p:cNvSpPr txBox="1">
              <a:spLocks noChangeArrowheads="1"/>
            </p:cNvSpPr>
            <p:nvPr/>
          </p:nvSpPr>
          <p:spPr bwMode="auto">
            <a:xfrm>
              <a:off x="4436" y="3024"/>
              <a:ext cx="56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75" name="Text Box 59"/>
            <p:cNvSpPr txBox="1">
              <a:spLocks noChangeArrowheads="1"/>
            </p:cNvSpPr>
            <p:nvPr/>
          </p:nvSpPr>
          <p:spPr bwMode="auto">
            <a:xfrm>
              <a:off x="3510" y="3028"/>
              <a:ext cx="61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Activated 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3247" y="2811"/>
              <a:ext cx="43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Signal</a:t>
              </a:r>
            </a:p>
          </p:txBody>
        </p:sp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4499" y="1268"/>
              <a:ext cx="43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Signal</a:t>
              </a: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4505" y="353"/>
              <a:ext cx="61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Activated </a:t>
              </a:r>
              <a:b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79" name="Text Box 63"/>
            <p:cNvSpPr txBox="1">
              <a:spLocks noChangeArrowheads="1"/>
            </p:cNvSpPr>
            <p:nvPr/>
          </p:nvSpPr>
          <p:spPr bwMode="auto">
            <a:xfrm>
              <a:off x="2880" y="157"/>
              <a:ext cx="69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Stimulus</a:t>
              </a:r>
              <a:b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(hormones)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9280" name="Text Box 64"/>
            <p:cNvSpPr txBox="1">
              <a:spLocks noChangeArrowheads="1"/>
            </p:cNvSpPr>
            <p:nvPr/>
          </p:nvSpPr>
          <p:spPr bwMode="auto">
            <a:xfrm>
              <a:off x="3494" y="518"/>
              <a:ext cx="560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81" name="Text Box 65"/>
            <p:cNvSpPr txBox="1">
              <a:spLocks noChangeArrowheads="1"/>
            </p:cNvSpPr>
            <p:nvPr/>
          </p:nvSpPr>
          <p:spPr bwMode="auto">
            <a:xfrm>
              <a:off x="2736" y="601"/>
              <a:ext cx="574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Receptor</a:t>
              </a:r>
            </a:p>
          </p:txBody>
        </p:sp>
        <p:sp>
          <p:nvSpPr>
            <p:cNvPr id="9282" name="Text Box 66"/>
            <p:cNvSpPr txBox="1">
              <a:spLocks noChangeArrowheads="1"/>
            </p:cNvSpPr>
            <p:nvPr/>
          </p:nvSpPr>
          <p:spPr bwMode="auto">
            <a:xfrm>
              <a:off x="3074" y="3865"/>
              <a:ext cx="550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Stimulus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(ligand)</a:t>
              </a:r>
            </a:p>
          </p:txBody>
        </p:sp>
        <p:sp>
          <p:nvSpPr>
            <p:cNvPr id="9283" name="Text Box 67"/>
            <p:cNvSpPr txBox="1">
              <a:spLocks noChangeArrowheads="1"/>
            </p:cNvSpPr>
            <p:nvPr/>
          </p:nvSpPr>
          <p:spPr bwMode="auto">
            <a:xfrm>
              <a:off x="3592" y="3811"/>
              <a:ext cx="61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Activated 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effectors</a:t>
              </a:r>
            </a:p>
          </p:txBody>
        </p:sp>
        <p:sp>
          <p:nvSpPr>
            <p:cNvPr id="9284" name="Text Box 68"/>
            <p:cNvSpPr txBox="1">
              <a:spLocks noChangeArrowheads="1"/>
            </p:cNvSpPr>
            <p:nvPr/>
          </p:nvSpPr>
          <p:spPr bwMode="auto">
            <a:xfrm>
              <a:off x="4254" y="3811"/>
              <a:ext cx="574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Receptor</a:t>
              </a:r>
              <a:b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(inactive)</a:t>
              </a:r>
            </a:p>
          </p:txBody>
        </p:sp>
      </p:grpSp>
      <p:sp>
        <p:nvSpPr>
          <p:cNvPr id="9285" name="Rectangle 69"/>
          <p:cNvSpPr>
            <a:spLocks noChangeArrowheads="1"/>
          </p:cNvSpPr>
          <p:nvPr/>
        </p:nvSpPr>
        <p:spPr bwMode="auto">
          <a:xfrm>
            <a:off x="304800" y="381000"/>
            <a:ext cx="3429000" cy="771525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r">
              <a:lnSpc>
                <a:spcPct val="8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signal transduction pathways</a:t>
            </a:r>
          </a:p>
        </p:txBody>
      </p:sp>
      <p:sp>
        <p:nvSpPr>
          <p:cNvPr id="25604" name="Text Box 70"/>
          <p:cNvSpPr txBox="1">
            <a:spLocks noChangeArrowheads="1"/>
          </p:cNvSpPr>
          <p:nvPr/>
        </p:nvSpPr>
        <p:spPr bwMode="auto">
          <a:xfrm>
            <a:off x="735013" y="6100763"/>
            <a:ext cx="2160587" cy="376237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Gerald Karp, 2003</a:t>
            </a:r>
          </a:p>
        </p:txBody>
      </p:sp>
      <p:sp>
        <p:nvSpPr>
          <p:cNvPr id="25605" name="Freeform 71"/>
          <p:cNvSpPr>
            <a:spLocks/>
          </p:cNvSpPr>
          <p:nvPr/>
        </p:nvSpPr>
        <p:spPr bwMode="auto">
          <a:xfrm>
            <a:off x="1354138" y="3016250"/>
            <a:ext cx="504825" cy="919163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Freeform 72"/>
          <p:cNvSpPr>
            <a:spLocks/>
          </p:cNvSpPr>
          <p:nvPr/>
        </p:nvSpPr>
        <p:spPr bwMode="auto">
          <a:xfrm>
            <a:off x="1766888" y="3521075"/>
            <a:ext cx="595312" cy="792163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3"/>
          <p:cNvSpPr>
            <a:spLocks/>
          </p:cNvSpPr>
          <p:nvPr/>
        </p:nvSpPr>
        <p:spPr bwMode="auto">
          <a:xfrm>
            <a:off x="1427163" y="3841750"/>
            <a:ext cx="503237" cy="83185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Freeform 74"/>
          <p:cNvSpPr>
            <a:spLocks/>
          </p:cNvSpPr>
          <p:nvPr/>
        </p:nvSpPr>
        <p:spPr bwMode="auto">
          <a:xfrm>
            <a:off x="1838325" y="4240213"/>
            <a:ext cx="523875" cy="865187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75"/>
          <p:cNvSpPr>
            <a:spLocks noChangeShapeType="1"/>
          </p:cNvSpPr>
          <p:nvPr/>
        </p:nvSpPr>
        <p:spPr bwMode="auto">
          <a:xfrm>
            <a:off x="1643063" y="4456113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77"/>
          <p:cNvSpPr>
            <a:spLocks noChangeShapeType="1"/>
          </p:cNvSpPr>
          <p:nvPr/>
        </p:nvSpPr>
        <p:spPr bwMode="auto">
          <a:xfrm>
            <a:off x="2146300" y="4097338"/>
            <a:ext cx="0" cy="287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78"/>
          <p:cNvSpPr>
            <a:spLocks/>
          </p:cNvSpPr>
          <p:nvPr/>
        </p:nvSpPr>
        <p:spPr bwMode="auto">
          <a:xfrm>
            <a:off x="1714500" y="2833688"/>
            <a:ext cx="504825" cy="758825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79"/>
          <p:cNvSpPr>
            <a:spLocks noChangeShapeType="1"/>
          </p:cNvSpPr>
          <p:nvPr/>
        </p:nvSpPr>
        <p:spPr bwMode="auto">
          <a:xfrm>
            <a:off x="1570038" y="3160713"/>
            <a:ext cx="3587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096000" y="1522413"/>
            <a:ext cx="9906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7351713" y="1638300"/>
            <a:ext cx="230188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943600" y="5561013"/>
            <a:ext cx="9906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9276" idx="2"/>
          </p:cNvCxnSpPr>
          <p:nvPr/>
        </p:nvCxnSpPr>
        <p:spPr>
          <a:xfrm rot="5400000">
            <a:off x="5302250" y="5043488"/>
            <a:ext cx="530225" cy="952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>
            <a:off x="1447800" y="3254375"/>
            <a:ext cx="228600" cy="228600"/>
          </a:xfrm>
          <a:prstGeom prst="arc">
            <a:avLst>
              <a:gd name="adj1" fmla="val 12880220"/>
              <a:gd name="adj2" fmla="val 9997986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8" name="Freeform 21"/>
          <p:cNvSpPr>
            <a:spLocks/>
          </p:cNvSpPr>
          <p:nvPr/>
        </p:nvSpPr>
        <p:spPr bwMode="auto">
          <a:xfrm rot="1200000">
            <a:off x="6673850" y="3295650"/>
            <a:ext cx="92075" cy="277813"/>
          </a:xfrm>
          <a:custGeom>
            <a:avLst/>
            <a:gdLst>
              <a:gd name="T0" fmla="*/ 1 w 3"/>
              <a:gd name="T1" fmla="*/ 0 h 9"/>
              <a:gd name="T2" fmla="*/ 1 w 3"/>
              <a:gd name="T3" fmla="*/ 0 h 9"/>
              <a:gd name="T4" fmla="*/ 3 w 3"/>
              <a:gd name="T5" fmla="*/ 2 h 9"/>
              <a:gd name="T6" fmla="*/ 3 w 3"/>
              <a:gd name="T7" fmla="*/ 7 h 9"/>
              <a:gd name="T8" fmla="*/ 1 w 3"/>
              <a:gd name="T9" fmla="*/ 9 h 9"/>
              <a:gd name="T10" fmla="*/ 1 w 3"/>
              <a:gd name="T11" fmla="*/ 9 h 9"/>
              <a:gd name="T12" fmla="*/ 0 w 3"/>
              <a:gd name="T13" fmla="*/ 7 h 9"/>
              <a:gd name="T14" fmla="*/ 0 w 3"/>
              <a:gd name="T15" fmla="*/ 2 h 9"/>
              <a:gd name="T16" fmla="*/ 1 w 3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9"/>
              <a:gd name="T29" fmla="*/ 3 w 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9">
                <a:moveTo>
                  <a:pt x="1" y="0"/>
                </a:moveTo>
                <a:lnTo>
                  <a:pt x="1" y="0"/>
                </a:lnTo>
                <a:cubicBezTo>
                  <a:pt x="2" y="0"/>
                  <a:pt x="3" y="1"/>
                  <a:pt x="3" y="2"/>
                </a:cubicBezTo>
                <a:lnTo>
                  <a:pt x="3" y="7"/>
                </a:lnTo>
                <a:cubicBezTo>
                  <a:pt x="3" y="8"/>
                  <a:pt x="2" y="9"/>
                  <a:pt x="1" y="9"/>
                </a:cubicBezTo>
                <a:cubicBezTo>
                  <a:pt x="0" y="9"/>
                  <a:pt x="0" y="8"/>
                  <a:pt x="0" y="7"/>
                </a:cubicBezTo>
                <a:lnTo>
                  <a:pt x="0" y="2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FC000"/>
          </a:solidFill>
          <a:ln w="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 Box 65"/>
          <p:cNvSpPr txBox="1">
            <a:spLocks noChangeArrowheads="1"/>
          </p:cNvSpPr>
          <p:nvPr/>
        </p:nvSpPr>
        <p:spPr bwMode="auto">
          <a:xfrm>
            <a:off x="5943600" y="2971800"/>
            <a:ext cx="1139825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Nuclear Receptor</a:t>
            </a:r>
          </a:p>
        </p:txBody>
      </p:sp>
      <p:sp>
        <p:nvSpPr>
          <p:cNvPr id="87" name="Arc 86"/>
          <p:cNvSpPr/>
          <p:nvPr/>
        </p:nvSpPr>
        <p:spPr>
          <a:xfrm rot="5400000">
            <a:off x="5981700" y="1638300"/>
            <a:ext cx="1752600" cy="1371600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21" name="Oval 10"/>
          <p:cNvSpPr>
            <a:spLocks noChangeArrowheads="1"/>
          </p:cNvSpPr>
          <p:nvPr/>
        </p:nvSpPr>
        <p:spPr bwMode="auto">
          <a:xfrm>
            <a:off x="7496175" y="1676400"/>
            <a:ext cx="123825" cy="122238"/>
          </a:xfrm>
          <a:prstGeom prst="ellipse">
            <a:avLst/>
          </a:prstGeom>
          <a:solidFill>
            <a:srgbClr val="FFFF00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Oval 10"/>
          <p:cNvSpPr>
            <a:spLocks noChangeArrowheads="1"/>
          </p:cNvSpPr>
          <p:nvPr/>
        </p:nvSpPr>
        <p:spPr bwMode="auto">
          <a:xfrm>
            <a:off x="7343775" y="1752600"/>
            <a:ext cx="123825" cy="122238"/>
          </a:xfrm>
          <a:prstGeom prst="ellipse">
            <a:avLst/>
          </a:prstGeom>
          <a:solidFill>
            <a:srgbClr val="FFFF00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Text Box 65"/>
          <p:cNvSpPr txBox="1">
            <a:spLocks noChangeArrowheads="1"/>
          </p:cNvSpPr>
          <p:nvPr/>
        </p:nvSpPr>
        <p:spPr bwMode="auto">
          <a:xfrm>
            <a:off x="6403975" y="1676400"/>
            <a:ext cx="1139825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Second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massenger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Md BT" pitchFamily="34" charset="0"/>
            </a:endParaRPr>
          </a:p>
        </p:txBody>
      </p:sp>
      <p:sp>
        <p:nvSpPr>
          <p:cNvPr id="92" name="Arc 91"/>
          <p:cNvSpPr/>
          <p:nvPr/>
        </p:nvSpPr>
        <p:spPr>
          <a:xfrm rot="5400000">
            <a:off x="6438900" y="1790700"/>
            <a:ext cx="990600" cy="1066800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7353300" y="2017713"/>
            <a:ext cx="230187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/>
        </p:nvSpPr>
        <p:spPr>
          <a:xfrm rot="5400000" flipH="1" flipV="1">
            <a:off x="5014913" y="3810000"/>
            <a:ext cx="2362200" cy="1295400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0" name="Straight Arrow Connector 89"/>
          <p:cNvCxnSpPr>
            <a:stCxn id="9279" idx="2"/>
          </p:cNvCxnSpPr>
          <p:nvPr/>
        </p:nvCxnSpPr>
        <p:spPr>
          <a:xfrm rot="16200000" flipH="1">
            <a:off x="5141317" y="797915"/>
            <a:ext cx="248756" cy="1366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381000"/>
            <a:ext cx="6270625" cy="809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types of cell-surface receptors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1663" y="1143000"/>
            <a:ext cx="7272337" cy="1773238"/>
          </a:xfrm>
        </p:spPr>
        <p:txBody>
          <a:bodyPr/>
          <a:lstStyle/>
          <a:p>
            <a:pPr eaLnBrk="1" hangingPunct="1">
              <a:buSzPct val="110000"/>
            </a:pPr>
            <a:r>
              <a:rPr lang="en-US" sz="2600" smtClean="0">
                <a:latin typeface="AvantGarde Md BT" pitchFamily="34" charset="0"/>
              </a:rPr>
              <a:t>G protein-coupled receptors</a:t>
            </a:r>
          </a:p>
          <a:p>
            <a:pPr eaLnBrk="1" hangingPunct="1">
              <a:buSzPct val="110000"/>
            </a:pPr>
            <a:r>
              <a:rPr lang="en-US" sz="2600" smtClean="0">
                <a:latin typeface="AvantGarde Md BT" pitchFamily="34" charset="0"/>
              </a:rPr>
              <a:t>Tyrosine kinases receptors</a:t>
            </a:r>
          </a:p>
          <a:p>
            <a:pPr eaLnBrk="1" hangingPunct="1">
              <a:buSzPct val="110000"/>
            </a:pPr>
            <a:r>
              <a:rPr lang="en-US" sz="2600" smtClean="0">
                <a:latin typeface="AvantGarde Md BT" pitchFamily="34" charset="0"/>
              </a:rPr>
              <a:t>Integrin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06475" y="3857625"/>
            <a:ext cx="6842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other signaling pathway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52513" y="4465638"/>
            <a:ext cx="65674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latin typeface="AvantGarde Md BT" pitchFamily="34" charset="0"/>
              </a:rPr>
              <a:t>Calcium 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latin typeface="AvantGarde Md BT" pitchFamily="34" charset="0"/>
              </a:rPr>
              <a:t>Nitric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 6"/>
          <p:cNvSpPr>
            <a:spLocks noChangeShapeType="1"/>
          </p:cNvSpPr>
          <p:nvPr/>
        </p:nvSpPr>
        <p:spPr bwMode="auto">
          <a:xfrm>
            <a:off x="4419600" y="2614613"/>
            <a:ext cx="1588" cy="11953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15888"/>
            <a:ext cx="8686800" cy="5699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Membrane receptor signaling</a:t>
            </a: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895600" y="5180013"/>
            <a:ext cx="3135313" cy="111125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10" y="37"/>
              </a:cxn>
              <a:cxn ang="0">
                <a:pos x="110" y="39"/>
              </a:cxn>
              <a:cxn ang="0">
                <a:pos x="0" y="39"/>
              </a:cxn>
              <a:cxn ang="0">
                <a:pos x="0" y="37"/>
              </a:cxn>
              <a:cxn ang="0">
                <a:pos x="55" y="0"/>
              </a:cxn>
            </a:cxnLst>
            <a:rect l="0" t="0" r="r" b="b"/>
            <a:pathLst>
              <a:path w="110" h="39">
                <a:moveTo>
                  <a:pt x="55" y="0"/>
                </a:moveTo>
                <a:cubicBezTo>
                  <a:pt x="85" y="0"/>
                  <a:pt x="110" y="17"/>
                  <a:pt x="110" y="37"/>
                </a:cubicBezTo>
                <a:cubicBezTo>
                  <a:pt x="110" y="38"/>
                  <a:pt x="110" y="39"/>
                  <a:pt x="110" y="39"/>
                </a:cubicBezTo>
                <a:lnTo>
                  <a:pt x="0" y="39"/>
                </a:lnTo>
                <a:cubicBezTo>
                  <a:pt x="0" y="39"/>
                  <a:pt x="0" y="38"/>
                  <a:pt x="0" y="37"/>
                </a:cubicBezTo>
                <a:cubicBezTo>
                  <a:pt x="0" y="17"/>
                  <a:pt x="25" y="0"/>
                  <a:pt x="55" y="0"/>
                </a:cubicBezTo>
                <a:close/>
              </a:path>
            </a:pathLst>
          </a:cu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0">
            <a:solidFill>
              <a:srgbClr val="FF66FF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690938" y="4953000"/>
            <a:ext cx="428625" cy="7969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292475" y="5580063"/>
            <a:ext cx="427038" cy="4270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460875" y="4468813"/>
            <a:ext cx="1588" cy="11953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4860925" y="5124450"/>
            <a:ext cx="427038" cy="6810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919538" y="6062663"/>
            <a:ext cx="1454150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5976938"/>
            <a:ext cx="769938" cy="171450"/>
            <a:chOff x="2810" y="3765"/>
            <a:chExt cx="485" cy="108"/>
          </a:xfrm>
        </p:grpSpPr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810" y="3765"/>
              <a:ext cx="125" cy="10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2989" y="3765"/>
              <a:ext cx="126" cy="10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3151" y="3765"/>
              <a:ext cx="144" cy="10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349" name="Freeform 13" descr="Sphere"/>
          <p:cNvSpPr>
            <a:spLocks/>
          </p:cNvSpPr>
          <p:nvPr/>
        </p:nvSpPr>
        <p:spPr bwMode="auto">
          <a:xfrm>
            <a:off x="2209800" y="2590800"/>
            <a:ext cx="4814888" cy="2305050"/>
          </a:xfrm>
          <a:custGeom>
            <a:avLst/>
            <a:gdLst/>
            <a:ahLst/>
            <a:cxnLst>
              <a:cxn ang="0">
                <a:pos x="85" y="7"/>
              </a:cxn>
              <a:cxn ang="0">
                <a:pos x="162" y="81"/>
              </a:cxn>
              <a:cxn ang="0">
                <a:pos x="169" y="81"/>
              </a:cxn>
              <a:cxn ang="0">
                <a:pos x="85" y="0"/>
              </a:cxn>
              <a:cxn ang="0">
                <a:pos x="0" y="81"/>
              </a:cxn>
              <a:cxn ang="0">
                <a:pos x="7" y="81"/>
              </a:cxn>
              <a:cxn ang="0">
                <a:pos x="85" y="7"/>
              </a:cxn>
            </a:cxnLst>
            <a:rect l="0" t="0" r="r" b="b"/>
            <a:pathLst>
              <a:path w="169" h="81">
                <a:moveTo>
                  <a:pt x="85" y="7"/>
                </a:moveTo>
                <a:cubicBezTo>
                  <a:pt x="126" y="7"/>
                  <a:pt x="159" y="40"/>
                  <a:pt x="162" y="81"/>
                </a:cubicBezTo>
                <a:lnTo>
                  <a:pt x="169" y="81"/>
                </a:lnTo>
                <a:cubicBezTo>
                  <a:pt x="166" y="36"/>
                  <a:pt x="129" y="0"/>
                  <a:pt x="85" y="0"/>
                </a:cubicBezTo>
                <a:cubicBezTo>
                  <a:pt x="40" y="0"/>
                  <a:pt x="3" y="36"/>
                  <a:pt x="0" y="81"/>
                </a:cubicBezTo>
                <a:lnTo>
                  <a:pt x="7" y="81"/>
                </a:lnTo>
                <a:cubicBezTo>
                  <a:pt x="10" y="40"/>
                  <a:pt x="44" y="7"/>
                  <a:pt x="85" y="7"/>
                </a:cubicBezTo>
                <a:close/>
              </a:path>
            </a:pathLst>
          </a:custGeom>
          <a:pattFill prst="sphere">
            <a:fgClr>
              <a:srgbClr val="FF9900"/>
            </a:fgClr>
            <a:bgClr>
              <a:schemeClr val="tx1"/>
            </a:bgClr>
          </a:patt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5715000" y="2960688"/>
            <a:ext cx="1509713" cy="12525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829300" y="3103563"/>
            <a:ext cx="1508125" cy="12525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 rot="533994">
            <a:off x="6940550" y="3244850"/>
            <a:ext cx="198438" cy="2016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5856288" y="3702050"/>
            <a:ext cx="457200" cy="396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6" y="3"/>
              </a:cxn>
              <a:cxn ang="0">
                <a:pos x="3" y="14"/>
              </a:cxn>
              <a:cxn ang="0">
                <a:pos x="0" y="11"/>
              </a:cxn>
              <a:cxn ang="0">
                <a:pos x="13" y="0"/>
              </a:cxn>
            </a:cxnLst>
            <a:rect l="0" t="0" r="r" b="b"/>
            <a:pathLst>
              <a:path w="16" h="14">
                <a:moveTo>
                  <a:pt x="13" y="0"/>
                </a:moveTo>
                <a:lnTo>
                  <a:pt x="16" y="3"/>
                </a:lnTo>
                <a:lnTo>
                  <a:pt x="3" y="14"/>
                </a:lnTo>
                <a:lnTo>
                  <a:pt x="0" y="11"/>
                </a:lnTo>
                <a:lnTo>
                  <a:pt x="13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715000" y="2249488"/>
            <a:ext cx="339725" cy="5699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5856288" y="2335213"/>
            <a:ext cx="342900" cy="5699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5800725" y="2335213"/>
            <a:ext cx="227013" cy="2841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2"/>
              </a:cxn>
              <a:cxn ang="0">
                <a:pos x="3" y="10"/>
              </a:cxn>
              <a:cxn ang="0">
                <a:pos x="0" y="8"/>
              </a:cxn>
              <a:cxn ang="0">
                <a:pos x="5" y="0"/>
              </a:cxn>
            </a:cxnLst>
            <a:rect l="0" t="0" r="r" b="b"/>
            <a:pathLst>
              <a:path w="8" h="10">
                <a:moveTo>
                  <a:pt x="5" y="0"/>
                </a:moveTo>
                <a:lnTo>
                  <a:pt x="8" y="2"/>
                </a:lnTo>
                <a:lnTo>
                  <a:pt x="3" y="10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V="1">
            <a:off x="5400675" y="2847975"/>
            <a:ext cx="627063" cy="1025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5030788" y="2619375"/>
            <a:ext cx="627062" cy="1052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5116513" y="3017838"/>
            <a:ext cx="342900" cy="45561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2" y="2"/>
              </a:cxn>
              <a:cxn ang="0">
                <a:pos x="3" y="16"/>
              </a:cxn>
              <a:cxn ang="0">
                <a:pos x="0" y="14"/>
              </a:cxn>
              <a:cxn ang="0">
                <a:pos x="9" y="0"/>
              </a:cxn>
            </a:cxnLst>
            <a:rect l="0" t="0" r="r" b="b"/>
            <a:pathLst>
              <a:path w="12" h="16">
                <a:moveTo>
                  <a:pt x="9" y="0"/>
                </a:moveTo>
                <a:lnTo>
                  <a:pt x="12" y="2"/>
                </a:lnTo>
                <a:lnTo>
                  <a:pt x="3" y="16"/>
                </a:lnTo>
                <a:lnTo>
                  <a:pt x="0" y="14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5486400" y="3217863"/>
            <a:ext cx="342900" cy="4841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2" y="2"/>
              </a:cxn>
              <a:cxn ang="0">
                <a:pos x="3" y="17"/>
              </a:cxn>
              <a:cxn ang="0">
                <a:pos x="0" y="15"/>
              </a:cxn>
              <a:cxn ang="0">
                <a:pos x="9" y="0"/>
              </a:cxn>
            </a:cxnLst>
            <a:rect l="0" t="0" r="r" b="b"/>
            <a:pathLst>
              <a:path w="12" h="17">
                <a:moveTo>
                  <a:pt x="9" y="0"/>
                </a:moveTo>
                <a:lnTo>
                  <a:pt x="12" y="2"/>
                </a:lnTo>
                <a:lnTo>
                  <a:pt x="3" y="17"/>
                </a:lnTo>
                <a:lnTo>
                  <a:pt x="0" y="15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5684838" y="2676525"/>
            <a:ext cx="58737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rot="-900000">
            <a:off x="5807075" y="2752725"/>
            <a:ext cx="55563" cy="5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5942013" y="2819400"/>
            <a:ext cx="57150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 flipV="1">
            <a:off x="1838325" y="3702050"/>
            <a:ext cx="1312863" cy="739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 flipV="1">
            <a:off x="2381250" y="3787775"/>
            <a:ext cx="1139825" cy="625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 flipV="1">
            <a:off x="2665413" y="2287588"/>
            <a:ext cx="912812" cy="145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 flipV="1">
            <a:off x="2808288" y="2193925"/>
            <a:ext cx="911225" cy="1450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3606800" y="3843338"/>
            <a:ext cx="112713" cy="7413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26"/>
              </a:cxn>
            </a:cxnLst>
            <a:rect l="0" t="0" r="r" b="b"/>
            <a:pathLst>
              <a:path w="4" h="26">
                <a:moveTo>
                  <a:pt x="4" y="0"/>
                </a:moveTo>
                <a:cubicBezTo>
                  <a:pt x="2" y="6"/>
                  <a:pt x="1" y="16"/>
                  <a:pt x="0" y="26"/>
                </a:cubicBez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2779713" y="4413250"/>
            <a:ext cx="285750" cy="8826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0" y="31"/>
              </a:cxn>
            </a:cxnLst>
            <a:rect l="0" t="0" r="r" b="b"/>
            <a:pathLst>
              <a:path w="10" h="31">
                <a:moveTo>
                  <a:pt x="9" y="0"/>
                </a:moveTo>
                <a:cubicBezTo>
                  <a:pt x="4" y="10"/>
                  <a:pt x="0" y="21"/>
                  <a:pt x="10" y="31"/>
                </a:cubicBez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5287963" y="3814763"/>
            <a:ext cx="455612" cy="71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5"/>
              </a:cxn>
              <a:cxn ang="0">
                <a:pos x="6" y="13"/>
              </a:cxn>
              <a:cxn ang="0">
                <a:pos x="16" y="6"/>
              </a:cxn>
            </a:cxnLst>
            <a:rect l="0" t="0" r="r" b="b"/>
            <a:pathLst>
              <a:path w="16" h="25">
                <a:moveTo>
                  <a:pt x="0" y="0"/>
                </a:moveTo>
                <a:lnTo>
                  <a:pt x="3" y="25"/>
                </a:lnTo>
                <a:lnTo>
                  <a:pt x="6" y="13"/>
                </a:lnTo>
                <a:lnTo>
                  <a:pt x="16" y="6"/>
                </a:lnTo>
              </a:path>
            </a:pathLst>
          </a:custGeom>
          <a:noFill/>
          <a:ln w="28575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5800725" y="4241800"/>
            <a:ext cx="312738" cy="568325"/>
          </a:xfrm>
          <a:custGeom>
            <a:avLst/>
            <a:gdLst/>
            <a:ahLst/>
            <a:cxnLst>
              <a:cxn ang="0">
                <a:pos x="11" y="20"/>
              </a:cxn>
              <a:cxn ang="0">
                <a:pos x="7" y="0"/>
              </a:cxn>
            </a:cxnLst>
            <a:rect l="0" t="0" r="r" b="b"/>
            <a:pathLst>
              <a:path w="11" h="20">
                <a:moveTo>
                  <a:pt x="11" y="20"/>
                </a:moveTo>
                <a:cubicBezTo>
                  <a:pt x="0" y="13"/>
                  <a:pt x="4" y="6"/>
                  <a:pt x="7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3919538" y="1879600"/>
            <a:ext cx="911225" cy="4556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8" y="13"/>
              </a:cxn>
              <a:cxn ang="0">
                <a:pos x="29" y="7"/>
              </a:cxn>
              <a:cxn ang="0">
                <a:pos x="15" y="5"/>
              </a:cxn>
              <a:cxn ang="0">
                <a:pos x="11" y="2"/>
              </a:cxn>
              <a:cxn ang="0">
                <a:pos x="13" y="0"/>
              </a:cxn>
              <a:cxn ang="0">
                <a:pos x="21" y="1"/>
              </a:cxn>
              <a:cxn ang="0">
                <a:pos x="24" y="3"/>
              </a:cxn>
              <a:cxn ang="0">
                <a:pos x="29" y="4"/>
              </a:cxn>
            </a:cxnLst>
            <a:rect l="0" t="0" r="r" b="b"/>
            <a:pathLst>
              <a:path w="32" h="16">
                <a:moveTo>
                  <a:pt x="0" y="5"/>
                </a:moveTo>
                <a:cubicBezTo>
                  <a:pt x="5" y="7"/>
                  <a:pt x="20" y="16"/>
                  <a:pt x="28" y="13"/>
                </a:cubicBezTo>
                <a:cubicBezTo>
                  <a:pt x="30" y="13"/>
                  <a:pt x="32" y="9"/>
                  <a:pt x="29" y="7"/>
                </a:cubicBezTo>
                <a:cubicBezTo>
                  <a:pt x="26" y="5"/>
                  <a:pt x="18" y="6"/>
                  <a:pt x="15" y="5"/>
                </a:cubicBezTo>
                <a:cubicBezTo>
                  <a:pt x="12" y="4"/>
                  <a:pt x="11" y="4"/>
                  <a:pt x="11" y="2"/>
                </a:cubicBezTo>
                <a:cubicBezTo>
                  <a:pt x="10" y="1"/>
                  <a:pt x="12" y="0"/>
                  <a:pt x="13" y="0"/>
                </a:cubicBezTo>
                <a:cubicBezTo>
                  <a:pt x="15" y="0"/>
                  <a:pt x="19" y="0"/>
                  <a:pt x="21" y="1"/>
                </a:cubicBezTo>
                <a:cubicBezTo>
                  <a:pt x="23" y="1"/>
                  <a:pt x="22" y="3"/>
                  <a:pt x="24" y="3"/>
                </a:cubicBezTo>
                <a:cubicBezTo>
                  <a:pt x="25" y="4"/>
                  <a:pt x="27" y="4"/>
                  <a:pt x="29" y="4"/>
                </a:cubicBez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4" name="Oval 38" descr="Small grid"/>
          <p:cNvSpPr>
            <a:spLocks noChangeArrowheads="1"/>
          </p:cNvSpPr>
          <p:nvPr/>
        </p:nvSpPr>
        <p:spPr bwMode="auto">
          <a:xfrm>
            <a:off x="4005263" y="2051050"/>
            <a:ext cx="398462" cy="284163"/>
          </a:xfrm>
          <a:prstGeom prst="ellipse">
            <a:avLst/>
          </a:prstGeom>
          <a:pattFill prst="smGrid">
            <a:fgClr>
              <a:srgbClr val="0000FF"/>
            </a:fgClr>
            <a:bgClr>
              <a:schemeClr val="tx1"/>
            </a:bgClr>
          </a:pattFill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4262438" y="2335213"/>
            <a:ext cx="198437" cy="5127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6" y="16"/>
              </a:cxn>
              <a:cxn ang="0">
                <a:pos x="3" y="1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3" y="2"/>
              </a:cxn>
              <a:cxn ang="0">
                <a:pos x="7" y="0"/>
              </a:cxn>
            </a:cxnLst>
            <a:rect l="0" t="0" r="r" b="b"/>
            <a:pathLst>
              <a:path w="7" h="18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cubicBezTo>
                  <a:pt x="7" y="0"/>
                  <a:pt x="7" y="0"/>
                  <a:pt x="7" y="0"/>
                </a:cubicBezTo>
                <a:close/>
                <a:moveTo>
                  <a:pt x="7" y="0"/>
                </a:moveTo>
                <a:lnTo>
                  <a:pt x="7" y="16"/>
                </a:ln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lnTo>
                  <a:pt x="7" y="16"/>
                </a:lnTo>
                <a:lnTo>
                  <a:pt x="6" y="16"/>
                </a:lnTo>
                <a:cubicBezTo>
                  <a:pt x="6" y="17"/>
                  <a:pt x="5" y="18"/>
                  <a:pt x="3" y="18"/>
                </a:cubicBezTo>
                <a:cubicBezTo>
                  <a:pt x="1" y="18"/>
                  <a:pt x="0" y="17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0"/>
                </a:lnTo>
                <a:cubicBezTo>
                  <a:pt x="0" y="1"/>
                  <a:pt x="1" y="2"/>
                  <a:pt x="3" y="2"/>
                </a:cubicBezTo>
                <a:cubicBezTo>
                  <a:pt x="5" y="2"/>
                  <a:pt x="6" y="1"/>
                  <a:pt x="7" y="0"/>
                </a:cubicBezTo>
                <a:close/>
              </a:path>
            </a:pathLst>
          </a:cu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6" name="Freeform 40"/>
          <p:cNvSpPr>
            <a:spLocks noEditPoints="1"/>
          </p:cNvSpPr>
          <p:nvPr/>
        </p:nvSpPr>
        <p:spPr bwMode="auto">
          <a:xfrm>
            <a:off x="4119563" y="2392363"/>
            <a:ext cx="169862" cy="51276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3" y="1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3" y="1"/>
              </a:cxn>
              <a:cxn ang="0">
                <a:pos x="6" y="0"/>
              </a:cxn>
            </a:cxnLst>
            <a:rect l="0" t="0" r="r" b="b"/>
            <a:pathLst>
              <a:path w="6" h="18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cubicBezTo>
                  <a:pt x="6" y="0"/>
                  <a:pt x="6" y="0"/>
                  <a:pt x="6" y="0"/>
                </a:cubicBezTo>
                <a:close/>
                <a:moveTo>
                  <a:pt x="6" y="0"/>
                </a:moveTo>
                <a:lnTo>
                  <a:pt x="6" y="16"/>
                </a:ln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lnTo>
                  <a:pt x="6" y="16"/>
                </a:lnTo>
                <a:lnTo>
                  <a:pt x="6" y="16"/>
                </a:lnTo>
                <a:cubicBezTo>
                  <a:pt x="6" y="17"/>
                  <a:pt x="5" y="18"/>
                  <a:pt x="3" y="18"/>
                </a:cubicBezTo>
                <a:cubicBezTo>
                  <a:pt x="1" y="18"/>
                  <a:pt x="0" y="17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0"/>
                </a:lnTo>
                <a:cubicBezTo>
                  <a:pt x="0" y="1"/>
                  <a:pt x="1" y="1"/>
                  <a:pt x="3" y="1"/>
                </a:cubicBezTo>
                <a:cubicBezTo>
                  <a:pt x="5" y="1"/>
                  <a:pt x="6" y="1"/>
                  <a:pt x="6" y="0"/>
                </a:cubicBezTo>
                <a:close/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4033838" y="2478088"/>
            <a:ext cx="198437" cy="5127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3" y="18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3" y="2"/>
              </a:cxn>
              <a:cxn ang="0">
                <a:pos x="7" y="0"/>
              </a:cxn>
            </a:cxnLst>
            <a:rect l="0" t="0" r="r" b="b"/>
            <a:pathLst>
              <a:path w="7" h="18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cubicBezTo>
                  <a:pt x="7" y="0"/>
                  <a:pt x="7" y="0"/>
                  <a:pt x="7" y="0"/>
                </a:cubicBezTo>
                <a:close/>
                <a:moveTo>
                  <a:pt x="7" y="0"/>
                </a:moveTo>
                <a:lnTo>
                  <a:pt x="7" y="16"/>
                </a:ln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lnTo>
                  <a:pt x="7" y="16"/>
                </a:lnTo>
                <a:lnTo>
                  <a:pt x="7" y="16"/>
                </a:lnTo>
                <a:cubicBezTo>
                  <a:pt x="7" y="17"/>
                  <a:pt x="5" y="18"/>
                  <a:pt x="3" y="18"/>
                </a:cubicBezTo>
                <a:cubicBezTo>
                  <a:pt x="2" y="18"/>
                  <a:pt x="0" y="17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0"/>
                </a:lnTo>
                <a:cubicBezTo>
                  <a:pt x="0" y="1"/>
                  <a:pt x="2" y="2"/>
                  <a:pt x="3" y="2"/>
                </a:cubicBezTo>
                <a:cubicBezTo>
                  <a:pt x="5" y="2"/>
                  <a:pt x="7" y="1"/>
                  <a:pt x="7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8" name="Freeform 42"/>
          <p:cNvSpPr>
            <a:spLocks noEditPoints="1"/>
          </p:cNvSpPr>
          <p:nvPr/>
        </p:nvSpPr>
        <p:spPr bwMode="auto">
          <a:xfrm>
            <a:off x="4403725" y="2392363"/>
            <a:ext cx="169863" cy="512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3" y="18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16"/>
              </a:cxn>
              <a:cxn ang="0">
                <a:pos x="6" y="0"/>
              </a:cxn>
              <a:cxn ang="0">
                <a:pos x="3" y="1"/>
              </a:cxn>
              <a:cxn ang="0">
                <a:pos x="0" y="0"/>
              </a:cxn>
            </a:cxnLst>
            <a:rect l="0" t="0" r="r" b="b"/>
            <a:pathLst>
              <a:path w="6" h="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7"/>
                  <a:pt x="1" y="18"/>
                  <a:pt x="3" y="18"/>
                </a:cubicBezTo>
                <a:cubicBezTo>
                  <a:pt x="5" y="18"/>
                  <a:pt x="6" y="17"/>
                  <a:pt x="6" y="16"/>
                </a:cubicBezTo>
                <a:lnTo>
                  <a:pt x="6" y="16"/>
                </a:lnTo>
                <a:lnTo>
                  <a:pt x="6" y="16"/>
                </a:ln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lnTo>
                  <a:pt x="6" y="0"/>
                </a:lnTo>
                <a:cubicBezTo>
                  <a:pt x="6" y="1"/>
                  <a:pt x="5" y="1"/>
                  <a:pt x="3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79" name="Freeform 43"/>
          <p:cNvSpPr>
            <a:spLocks noEditPoints="1"/>
          </p:cNvSpPr>
          <p:nvPr/>
        </p:nvSpPr>
        <p:spPr bwMode="auto">
          <a:xfrm>
            <a:off x="4460875" y="2478088"/>
            <a:ext cx="198438" cy="512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3" y="18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0"/>
              </a:cxn>
              <a:cxn ang="0">
                <a:pos x="3" y="2"/>
              </a:cxn>
              <a:cxn ang="0">
                <a:pos x="0" y="0"/>
              </a:cxn>
            </a:cxnLst>
            <a:rect l="0" t="0" r="r" b="b"/>
            <a:pathLst>
              <a:path w="7" h="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lnTo>
                  <a:pt x="0" y="16"/>
                </a:ln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16"/>
                </a:lnTo>
                <a:lnTo>
                  <a:pt x="0" y="16"/>
                </a:lnTo>
                <a:cubicBezTo>
                  <a:pt x="0" y="17"/>
                  <a:pt x="2" y="18"/>
                  <a:pt x="3" y="18"/>
                </a:cubicBezTo>
                <a:cubicBezTo>
                  <a:pt x="5" y="18"/>
                  <a:pt x="7" y="17"/>
                  <a:pt x="7" y="16"/>
                </a:cubicBezTo>
                <a:lnTo>
                  <a:pt x="7" y="16"/>
                </a:lnTo>
                <a:lnTo>
                  <a:pt x="7" y="16"/>
                </a:ln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lnTo>
                  <a:pt x="7" y="0"/>
                </a:lnTo>
                <a:cubicBezTo>
                  <a:pt x="7" y="1"/>
                  <a:pt x="5" y="2"/>
                  <a:pt x="3" y="2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0" name="Freeform 44"/>
          <p:cNvSpPr>
            <a:spLocks noEditPoints="1"/>
          </p:cNvSpPr>
          <p:nvPr/>
        </p:nvSpPr>
        <p:spPr bwMode="auto">
          <a:xfrm>
            <a:off x="4348163" y="2547938"/>
            <a:ext cx="198437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4" y="19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17"/>
              </a:cxn>
              <a:cxn ang="0">
                <a:pos x="7" y="0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7" h="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lnTo>
                  <a:pt x="0" y="17"/>
                </a:ln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lnTo>
                  <a:pt x="0" y="17"/>
                </a:lnTo>
                <a:lnTo>
                  <a:pt x="0" y="17"/>
                </a:lnTo>
                <a:cubicBezTo>
                  <a:pt x="1" y="18"/>
                  <a:pt x="2" y="19"/>
                  <a:pt x="4" y="19"/>
                </a:cubicBezTo>
                <a:cubicBezTo>
                  <a:pt x="6" y="19"/>
                  <a:pt x="7" y="18"/>
                  <a:pt x="7" y="17"/>
                </a:cubicBezTo>
                <a:lnTo>
                  <a:pt x="7" y="17"/>
                </a:lnTo>
                <a:lnTo>
                  <a:pt x="7" y="17"/>
                </a:ln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lnTo>
                  <a:pt x="7" y="0"/>
                </a:lnTo>
                <a:cubicBezTo>
                  <a:pt x="7" y="1"/>
                  <a:pt x="6" y="2"/>
                  <a:pt x="4" y="2"/>
                </a:cubicBezTo>
                <a:cubicBezTo>
                  <a:pt x="2" y="2"/>
                  <a:pt x="0" y="1"/>
                  <a:pt x="0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1" name="Freeform 45"/>
          <p:cNvSpPr>
            <a:spLocks noEditPoints="1"/>
          </p:cNvSpPr>
          <p:nvPr/>
        </p:nvSpPr>
        <p:spPr bwMode="auto">
          <a:xfrm>
            <a:off x="4176713" y="2547938"/>
            <a:ext cx="171450" cy="5429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6" y="17"/>
              </a:cxn>
              <a:cxn ang="0">
                <a:pos x="3" y="19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0"/>
              </a:cxn>
              <a:cxn ang="0">
                <a:pos x="3" y="2"/>
              </a:cxn>
              <a:cxn ang="0">
                <a:pos x="6" y="0"/>
              </a:cxn>
            </a:cxnLst>
            <a:rect l="0" t="0" r="r" b="b"/>
            <a:pathLst>
              <a:path w="6" h="19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cubicBezTo>
                  <a:pt x="6" y="0"/>
                  <a:pt x="6" y="0"/>
                  <a:pt x="6" y="0"/>
                </a:cubicBezTo>
                <a:close/>
                <a:moveTo>
                  <a:pt x="6" y="0"/>
                </a:moveTo>
                <a:lnTo>
                  <a:pt x="6" y="17"/>
                </a:ln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lnTo>
                  <a:pt x="6" y="17"/>
                </a:lnTo>
                <a:lnTo>
                  <a:pt x="6" y="17"/>
                </a:lnTo>
                <a:cubicBezTo>
                  <a:pt x="6" y="18"/>
                  <a:pt x="5" y="19"/>
                  <a:pt x="3" y="19"/>
                </a:cubicBezTo>
                <a:cubicBezTo>
                  <a:pt x="1" y="19"/>
                  <a:pt x="0" y="18"/>
                  <a:pt x="0" y="17"/>
                </a:cubicBezTo>
                <a:lnTo>
                  <a:pt x="0" y="17"/>
                </a:lnTo>
                <a:lnTo>
                  <a:pt x="0" y="17"/>
                </a:ln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lnTo>
                  <a:pt x="0" y="0"/>
                </a:lnTo>
                <a:cubicBezTo>
                  <a:pt x="0" y="1"/>
                  <a:pt x="1" y="2"/>
                  <a:pt x="3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noFill/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3976688" y="2874963"/>
            <a:ext cx="455612" cy="741362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6" y="21"/>
              </a:cxn>
              <a:cxn ang="0">
                <a:pos x="4" y="19"/>
              </a:cxn>
              <a:cxn ang="0">
                <a:pos x="7" y="14"/>
              </a:cxn>
              <a:cxn ang="0">
                <a:pos x="2" y="10"/>
              </a:cxn>
              <a:cxn ang="0">
                <a:pos x="1" y="8"/>
              </a:cxn>
              <a:cxn ang="0">
                <a:pos x="1" y="4"/>
              </a:cxn>
              <a:cxn ang="0">
                <a:pos x="6" y="4"/>
              </a:cxn>
              <a:cxn ang="0">
                <a:pos x="12" y="0"/>
              </a:cxn>
            </a:cxnLst>
            <a:rect l="0" t="0" r="r" b="b"/>
            <a:pathLst>
              <a:path w="16" h="26">
                <a:moveTo>
                  <a:pt x="16" y="26"/>
                </a:moveTo>
                <a:cubicBezTo>
                  <a:pt x="13" y="24"/>
                  <a:pt x="8" y="22"/>
                  <a:pt x="6" y="21"/>
                </a:cubicBezTo>
                <a:cubicBezTo>
                  <a:pt x="3" y="19"/>
                  <a:pt x="4" y="20"/>
                  <a:pt x="4" y="19"/>
                </a:cubicBezTo>
                <a:cubicBezTo>
                  <a:pt x="4" y="17"/>
                  <a:pt x="7" y="15"/>
                  <a:pt x="7" y="14"/>
                </a:cubicBezTo>
                <a:cubicBezTo>
                  <a:pt x="6" y="12"/>
                  <a:pt x="3" y="11"/>
                  <a:pt x="2" y="10"/>
                </a:cubicBezTo>
                <a:cubicBezTo>
                  <a:pt x="1" y="9"/>
                  <a:pt x="1" y="9"/>
                  <a:pt x="1" y="8"/>
                </a:cubicBezTo>
                <a:cubicBezTo>
                  <a:pt x="1" y="7"/>
                  <a:pt x="0" y="5"/>
                  <a:pt x="1" y="4"/>
                </a:cubicBezTo>
                <a:cubicBezTo>
                  <a:pt x="2" y="3"/>
                  <a:pt x="4" y="5"/>
                  <a:pt x="6" y="4"/>
                </a:cubicBezTo>
                <a:cubicBezTo>
                  <a:pt x="8" y="4"/>
                  <a:pt x="10" y="2"/>
                  <a:pt x="12" y="0"/>
                </a:cubicBez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4267200" y="2282825"/>
            <a:ext cx="198438" cy="1143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100000">
                <a:srgbClr val="CCCCFF"/>
              </a:gs>
            </a:gsLst>
            <a:lin ang="0" scaled="1"/>
          </a:gra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4119563" y="2344738"/>
            <a:ext cx="169862" cy="85725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4033838" y="2420938"/>
            <a:ext cx="198437" cy="112712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4403725" y="2344738"/>
            <a:ext cx="169863" cy="85725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4460875" y="2420938"/>
            <a:ext cx="198438" cy="112712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4348163" y="2492375"/>
            <a:ext cx="198437" cy="11271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176713" y="2492375"/>
            <a:ext cx="171450" cy="11271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4232275" y="3046413"/>
            <a:ext cx="314325" cy="284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"/>
              </a:cxn>
            </a:cxnLst>
            <a:rect l="0" t="0" r="r" b="b"/>
            <a:pathLst>
              <a:path w="11" h="10">
                <a:moveTo>
                  <a:pt x="0" y="0"/>
                </a:moveTo>
                <a:cubicBezTo>
                  <a:pt x="1" y="9"/>
                  <a:pt x="11" y="10"/>
                  <a:pt x="8" y="1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4119563" y="2420938"/>
            <a:ext cx="142875" cy="1127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4"/>
              </a:cxn>
            </a:cxnLst>
            <a:rect l="0" t="0" r="r" b="b"/>
            <a:pathLst>
              <a:path w="5" h="4">
                <a:moveTo>
                  <a:pt x="0" y="2"/>
                </a:moveTo>
                <a:cubicBezTo>
                  <a:pt x="3" y="0"/>
                  <a:pt x="4" y="2"/>
                  <a:pt x="5" y="4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4460875" y="2447925"/>
            <a:ext cx="112713" cy="857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0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0" y="1"/>
                  <a:pt x="2" y="0"/>
                  <a:pt x="4" y="0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 flipH="1" flipV="1">
            <a:off x="4176713" y="2335213"/>
            <a:ext cx="26987" cy="571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5943600" y="5675313"/>
            <a:ext cx="892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Nucleus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3886200" y="6294438"/>
            <a:ext cx="1239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 gene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484438" y="5286375"/>
            <a:ext cx="784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Smads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3074988" y="4610100"/>
            <a:ext cx="10588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JAK/STAT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6457950" y="4306888"/>
            <a:ext cx="1146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Membrane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10013" y="3846513"/>
            <a:ext cx="10429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 Protein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PKA, PKC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4924425" y="4579938"/>
            <a:ext cx="8667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Raf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6834188" y="2319338"/>
            <a:ext cx="1549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Growth factor</a:t>
            </a:r>
            <a:b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Tyrosine kinase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5926138" y="1325563"/>
            <a:ext cx="1549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Insulin/IGF-I</a:t>
            </a:r>
            <a:b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Tyrosine kinase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3276600" y="1154113"/>
            <a:ext cx="21939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 protein-coupled</a:t>
            </a:r>
            <a:b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Seven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transmembrane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568325" y="2909888"/>
            <a:ext cx="193833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Activin/MIS/BMP</a:t>
            </a:r>
            <a:b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TGF-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 Serine kinase</a:t>
            </a: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1273175" y="1773238"/>
            <a:ext cx="1736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Cytokine/GH/PRL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14406" name="Freeform 70"/>
          <p:cNvSpPr>
            <a:spLocks/>
          </p:cNvSpPr>
          <p:nvPr/>
        </p:nvSpPr>
        <p:spPr bwMode="auto">
          <a:xfrm>
            <a:off x="5970588" y="3841750"/>
            <a:ext cx="457200" cy="396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6" y="3"/>
              </a:cxn>
              <a:cxn ang="0">
                <a:pos x="3" y="14"/>
              </a:cxn>
              <a:cxn ang="0">
                <a:pos x="0" y="11"/>
              </a:cxn>
              <a:cxn ang="0">
                <a:pos x="13" y="0"/>
              </a:cxn>
            </a:cxnLst>
            <a:rect l="0" t="0" r="r" b="b"/>
            <a:pathLst>
              <a:path w="16" h="14">
                <a:moveTo>
                  <a:pt x="13" y="0"/>
                </a:moveTo>
                <a:lnTo>
                  <a:pt x="16" y="3"/>
                </a:lnTo>
                <a:lnTo>
                  <a:pt x="3" y="14"/>
                </a:lnTo>
                <a:lnTo>
                  <a:pt x="0" y="11"/>
                </a:lnTo>
                <a:lnTo>
                  <a:pt x="13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07" name="Freeform 71"/>
          <p:cNvSpPr>
            <a:spLocks/>
          </p:cNvSpPr>
          <p:nvPr/>
        </p:nvSpPr>
        <p:spPr bwMode="auto">
          <a:xfrm rot="533994">
            <a:off x="6816725" y="3109913"/>
            <a:ext cx="198438" cy="2016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08" name="Freeform 72"/>
          <p:cNvSpPr>
            <a:spLocks/>
          </p:cNvSpPr>
          <p:nvPr/>
        </p:nvSpPr>
        <p:spPr bwMode="auto">
          <a:xfrm rot="533994">
            <a:off x="6699250" y="3444875"/>
            <a:ext cx="198438" cy="2016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09" name="Freeform 73"/>
          <p:cNvSpPr>
            <a:spLocks/>
          </p:cNvSpPr>
          <p:nvPr/>
        </p:nvSpPr>
        <p:spPr bwMode="auto">
          <a:xfrm rot="533994">
            <a:off x="6575425" y="3309938"/>
            <a:ext cx="198438" cy="2016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3" y="7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7" y="3"/>
                </a:lnTo>
                <a:lnTo>
                  <a:pt x="3" y="7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0" name="Freeform 74"/>
          <p:cNvSpPr>
            <a:spLocks/>
          </p:cNvSpPr>
          <p:nvPr/>
        </p:nvSpPr>
        <p:spPr bwMode="auto">
          <a:xfrm>
            <a:off x="6561138" y="3636963"/>
            <a:ext cx="106362" cy="128587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59" y="42"/>
              </a:cxn>
              <a:cxn ang="0">
                <a:pos x="80" y="100"/>
              </a:cxn>
              <a:cxn ang="0">
                <a:pos x="29" y="65"/>
              </a:cxn>
              <a:cxn ang="0">
                <a:pos x="8" y="7"/>
              </a:cxn>
            </a:cxnLst>
            <a:rect l="0" t="0" r="r" b="b"/>
            <a:pathLst>
              <a:path w="88" h="106">
                <a:moveTo>
                  <a:pt x="8" y="7"/>
                </a:moveTo>
                <a:cubicBezTo>
                  <a:pt x="16" y="0"/>
                  <a:pt x="39" y="16"/>
                  <a:pt x="59" y="42"/>
                </a:cubicBezTo>
                <a:cubicBezTo>
                  <a:pt x="78" y="68"/>
                  <a:pt x="88" y="94"/>
                  <a:pt x="80" y="100"/>
                </a:cubicBezTo>
                <a:cubicBezTo>
                  <a:pt x="72" y="106"/>
                  <a:pt x="49" y="90"/>
                  <a:pt x="29" y="65"/>
                </a:cubicBezTo>
                <a:cubicBezTo>
                  <a:pt x="9" y="39"/>
                  <a:pt x="0" y="13"/>
                  <a:pt x="8" y="7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46275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329363" y="3498850"/>
            <a:ext cx="225425" cy="223838"/>
            <a:chOff x="3987" y="2204"/>
            <a:chExt cx="142" cy="141"/>
          </a:xfrm>
        </p:grpSpPr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3987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414" name="Freeform 78"/>
          <p:cNvSpPr>
            <a:spLocks/>
          </p:cNvSpPr>
          <p:nvPr/>
        </p:nvSpPr>
        <p:spPr bwMode="auto">
          <a:xfrm>
            <a:off x="6442075" y="3646488"/>
            <a:ext cx="217488" cy="2159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1"/>
              </a:cxn>
              <a:cxn ang="0">
                <a:pos x="127" y="57"/>
              </a:cxn>
              <a:cxn ang="0">
                <a:pos x="173" y="93"/>
              </a:cxn>
              <a:cxn ang="0">
                <a:pos x="178" y="92"/>
              </a:cxn>
              <a:cxn ang="0">
                <a:pos x="179" y="91"/>
              </a:cxn>
              <a:cxn ang="0">
                <a:pos x="179" y="92"/>
              </a:cxn>
              <a:cxn ang="0">
                <a:pos x="75" y="177"/>
              </a:cxn>
              <a:cxn ang="0">
                <a:pos x="0" y="85"/>
              </a:cxn>
              <a:cxn ang="0">
                <a:pos x="104" y="0"/>
              </a:cxn>
            </a:cxnLst>
            <a:rect l="0" t="0" r="r" b="b"/>
            <a:pathLst>
              <a:path w="179" h="177">
                <a:moveTo>
                  <a:pt x="104" y="0"/>
                </a:moveTo>
                <a:cubicBezTo>
                  <a:pt x="104" y="1"/>
                  <a:pt x="104" y="1"/>
                  <a:pt x="104" y="1"/>
                </a:cubicBezTo>
                <a:cubicBezTo>
                  <a:pt x="100" y="9"/>
                  <a:pt x="109" y="33"/>
                  <a:pt x="127" y="57"/>
                </a:cubicBezTo>
                <a:cubicBezTo>
                  <a:pt x="144" y="79"/>
                  <a:pt x="163" y="94"/>
                  <a:pt x="173" y="93"/>
                </a:cubicBezTo>
                <a:cubicBezTo>
                  <a:pt x="175" y="93"/>
                  <a:pt x="177" y="93"/>
                  <a:pt x="178" y="92"/>
                </a:cubicBezTo>
                <a:cubicBezTo>
                  <a:pt x="178" y="92"/>
                  <a:pt x="178" y="91"/>
                  <a:pt x="179" y="91"/>
                </a:cubicBezTo>
                <a:cubicBezTo>
                  <a:pt x="179" y="91"/>
                  <a:pt x="179" y="91"/>
                  <a:pt x="179" y="92"/>
                </a:cubicBezTo>
                <a:cubicBezTo>
                  <a:pt x="144" y="120"/>
                  <a:pt x="110" y="148"/>
                  <a:pt x="75" y="177"/>
                </a:cubicBezTo>
                <a:cubicBezTo>
                  <a:pt x="33" y="156"/>
                  <a:pt x="10" y="124"/>
                  <a:pt x="0" y="85"/>
                </a:cubicBezTo>
                <a:cubicBezTo>
                  <a:pt x="35" y="57"/>
                  <a:pt x="69" y="29"/>
                  <a:pt x="104" y="0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46275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5" name="Freeform 79" descr="Small grid"/>
          <p:cNvSpPr>
            <a:spLocks noChangeAspect="1"/>
          </p:cNvSpPr>
          <p:nvPr/>
        </p:nvSpPr>
        <p:spPr bwMode="auto">
          <a:xfrm>
            <a:off x="6956425" y="2986088"/>
            <a:ext cx="230188" cy="214312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6" name="Freeform 80" descr="Small grid"/>
          <p:cNvSpPr>
            <a:spLocks noChangeAspect="1"/>
          </p:cNvSpPr>
          <p:nvPr/>
        </p:nvSpPr>
        <p:spPr bwMode="auto">
          <a:xfrm>
            <a:off x="7073900" y="3116263"/>
            <a:ext cx="230188" cy="214312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2" y="13"/>
              </a:cxn>
              <a:cxn ang="0">
                <a:pos x="48" y="54"/>
              </a:cxn>
              <a:cxn ang="0">
                <a:pos x="8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2" y="13"/>
                </a:cubicBezTo>
                <a:cubicBezTo>
                  <a:pt x="69" y="25"/>
                  <a:pt x="63" y="43"/>
                  <a:pt x="48" y="54"/>
                </a:cubicBezTo>
                <a:cubicBezTo>
                  <a:pt x="33" y="64"/>
                  <a:pt x="15" y="63"/>
                  <a:pt x="8" y="51"/>
                </a:cubicBezTo>
                <a:cubicBezTo>
                  <a:pt x="0" y="39"/>
                  <a:pt x="7" y="20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7" name="Freeform 81" descr="Small grid"/>
          <p:cNvSpPr>
            <a:spLocks noChangeAspect="1"/>
          </p:cNvSpPr>
          <p:nvPr/>
        </p:nvSpPr>
        <p:spPr bwMode="auto">
          <a:xfrm rot="-1565820">
            <a:off x="5967413" y="2076450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18" name="Freeform 82" descr="Small grid"/>
          <p:cNvSpPr>
            <a:spLocks noChangeAspect="1"/>
          </p:cNvSpPr>
          <p:nvPr/>
        </p:nvSpPr>
        <p:spPr bwMode="auto">
          <a:xfrm rot="-1565820">
            <a:off x="6110288" y="2174875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2" y="13"/>
              </a:cxn>
              <a:cxn ang="0">
                <a:pos x="48" y="54"/>
              </a:cxn>
              <a:cxn ang="0">
                <a:pos x="8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2" y="13"/>
                </a:cubicBezTo>
                <a:cubicBezTo>
                  <a:pt x="69" y="25"/>
                  <a:pt x="63" y="43"/>
                  <a:pt x="48" y="54"/>
                </a:cubicBezTo>
                <a:cubicBezTo>
                  <a:pt x="33" y="64"/>
                  <a:pt x="15" y="63"/>
                  <a:pt x="8" y="51"/>
                </a:cubicBezTo>
                <a:cubicBezTo>
                  <a:pt x="0" y="39"/>
                  <a:pt x="7" y="20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 rot="-1121241">
            <a:off x="5402263" y="2762250"/>
            <a:ext cx="225425" cy="223838"/>
            <a:chOff x="3987" y="2204"/>
            <a:chExt cx="142" cy="141"/>
          </a:xfrm>
        </p:grpSpPr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3987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 rot="-1121241">
            <a:off x="5775325" y="2968625"/>
            <a:ext cx="225425" cy="223838"/>
            <a:chOff x="3987" y="2204"/>
            <a:chExt cx="142" cy="141"/>
          </a:xfrm>
        </p:grpSpPr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3987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425" name="Freeform 89"/>
          <p:cNvSpPr>
            <a:spLocks/>
          </p:cNvSpPr>
          <p:nvPr/>
        </p:nvSpPr>
        <p:spPr bwMode="auto">
          <a:xfrm>
            <a:off x="5946775" y="2430463"/>
            <a:ext cx="227013" cy="2841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2"/>
              </a:cxn>
              <a:cxn ang="0">
                <a:pos x="3" y="10"/>
              </a:cxn>
              <a:cxn ang="0">
                <a:pos x="0" y="8"/>
              </a:cxn>
              <a:cxn ang="0">
                <a:pos x="5" y="0"/>
              </a:cxn>
            </a:cxnLst>
            <a:rect l="0" t="0" r="r" b="b"/>
            <a:pathLst>
              <a:path w="8" h="10">
                <a:moveTo>
                  <a:pt x="5" y="0"/>
                </a:moveTo>
                <a:lnTo>
                  <a:pt x="8" y="2"/>
                </a:lnTo>
                <a:lnTo>
                  <a:pt x="3" y="10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6" name="Freeform 90"/>
          <p:cNvSpPr>
            <a:spLocks/>
          </p:cNvSpPr>
          <p:nvPr/>
        </p:nvSpPr>
        <p:spPr bwMode="auto">
          <a:xfrm>
            <a:off x="2768600" y="3984625"/>
            <a:ext cx="441325" cy="290513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5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3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0">
            <a:solidFill>
              <a:srgbClr val="66FF3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2657475" y="4138613"/>
            <a:ext cx="441325" cy="288925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6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4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rect">
              <a:fillToRect l="50000" t="50000" r="50000" b="50000"/>
            </a:path>
          </a:gradFill>
          <a:ln w="0">
            <a:solidFill>
              <a:srgbClr val="FF6699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8" name="Freeform 92"/>
          <p:cNvSpPr>
            <a:spLocks/>
          </p:cNvSpPr>
          <p:nvPr/>
        </p:nvSpPr>
        <p:spPr bwMode="auto">
          <a:xfrm rot="1665621">
            <a:off x="2906713" y="2554288"/>
            <a:ext cx="441325" cy="290512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5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3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rect">
              <a:fillToRect l="50000" t="50000" r="50000" b="50000"/>
            </a:path>
          </a:gradFill>
          <a:ln w="0">
            <a:solidFill>
              <a:srgbClr val="FF6699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29" name="Freeform 93"/>
          <p:cNvSpPr>
            <a:spLocks/>
          </p:cNvSpPr>
          <p:nvPr/>
        </p:nvSpPr>
        <p:spPr bwMode="auto">
          <a:xfrm rot="1665621">
            <a:off x="2765425" y="2662238"/>
            <a:ext cx="441325" cy="290512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101" y="61"/>
              </a:cxn>
              <a:cxn ang="0">
                <a:pos x="45" y="48"/>
              </a:cxn>
              <a:cxn ang="0">
                <a:pos x="4" y="8"/>
              </a:cxn>
              <a:cxn ang="0">
                <a:pos x="60" y="21"/>
              </a:cxn>
            </a:cxnLst>
            <a:rect l="0" t="0" r="r" b="b"/>
            <a:pathLst>
              <a:path w="105" h="69">
                <a:moveTo>
                  <a:pt x="60" y="21"/>
                </a:moveTo>
                <a:cubicBezTo>
                  <a:pt x="87" y="35"/>
                  <a:pt x="105" y="54"/>
                  <a:pt x="101" y="61"/>
                </a:cubicBezTo>
                <a:cubicBezTo>
                  <a:pt x="97" y="69"/>
                  <a:pt x="72" y="63"/>
                  <a:pt x="45" y="48"/>
                </a:cubicBezTo>
                <a:cubicBezTo>
                  <a:pt x="18" y="33"/>
                  <a:pt x="0" y="15"/>
                  <a:pt x="4" y="8"/>
                </a:cubicBezTo>
                <a:cubicBezTo>
                  <a:pt x="8" y="0"/>
                  <a:pt x="33" y="6"/>
                  <a:pt x="60" y="21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rect">
              <a:fillToRect l="50000" t="50000" r="50000" b="50000"/>
            </a:path>
          </a:gradFill>
          <a:ln w="0">
            <a:solidFill>
              <a:srgbClr val="FF6699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0" name="Oval 94" descr="Small grid"/>
          <p:cNvSpPr>
            <a:spLocks noChangeArrowheads="1"/>
          </p:cNvSpPr>
          <p:nvPr/>
        </p:nvSpPr>
        <p:spPr bwMode="auto">
          <a:xfrm rot="-1079879">
            <a:off x="2632075" y="2254250"/>
            <a:ext cx="398463" cy="279400"/>
          </a:xfrm>
          <a:prstGeom prst="ellipse">
            <a:avLst/>
          </a:prstGeom>
          <a:pattFill prst="smGrid">
            <a:fgClr>
              <a:srgbClr val="0000FF"/>
            </a:fgClr>
            <a:bgClr>
              <a:schemeClr val="tx1"/>
            </a:bgClr>
          </a:pattFill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1" name="Freeform 95" descr="Small grid"/>
          <p:cNvSpPr>
            <a:spLocks noChangeAspect="1"/>
          </p:cNvSpPr>
          <p:nvPr/>
        </p:nvSpPr>
        <p:spPr bwMode="auto">
          <a:xfrm rot="57800856">
            <a:off x="1893888" y="3686175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2" name="Freeform 96" descr="Small grid"/>
          <p:cNvSpPr>
            <a:spLocks noChangeAspect="1"/>
          </p:cNvSpPr>
          <p:nvPr/>
        </p:nvSpPr>
        <p:spPr bwMode="auto">
          <a:xfrm rot="57800856">
            <a:off x="2011363" y="3502025"/>
            <a:ext cx="230187" cy="214313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61" y="13"/>
              </a:cxn>
              <a:cxn ang="0">
                <a:pos x="48" y="54"/>
              </a:cxn>
              <a:cxn ang="0">
                <a:pos x="7" y="51"/>
              </a:cxn>
              <a:cxn ang="0">
                <a:pos x="21" y="10"/>
              </a:cxn>
            </a:cxnLst>
            <a:rect l="0" t="0" r="r" b="b"/>
            <a:pathLst>
              <a:path w="69" h="64">
                <a:moveTo>
                  <a:pt x="21" y="10"/>
                </a:moveTo>
                <a:cubicBezTo>
                  <a:pt x="36" y="0"/>
                  <a:pt x="54" y="1"/>
                  <a:pt x="61" y="13"/>
                </a:cubicBezTo>
                <a:cubicBezTo>
                  <a:pt x="69" y="25"/>
                  <a:pt x="62" y="44"/>
                  <a:pt x="48" y="54"/>
                </a:cubicBezTo>
                <a:cubicBezTo>
                  <a:pt x="33" y="64"/>
                  <a:pt x="15" y="63"/>
                  <a:pt x="7" y="51"/>
                </a:cubicBezTo>
                <a:cubicBezTo>
                  <a:pt x="0" y="39"/>
                  <a:pt x="6" y="21"/>
                  <a:pt x="21" y="10"/>
                </a:cubicBezTo>
                <a:close/>
              </a:path>
            </a:pathLst>
          </a:custGeom>
          <a:pattFill prst="smGrid">
            <a:fgClr>
              <a:srgbClr val="0000FF"/>
            </a:fgClr>
            <a:bgClr>
              <a:schemeClr val="tx1"/>
            </a:bgClr>
          </a:patt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33" name="Freeform 97"/>
          <p:cNvSpPr>
            <a:spLocks/>
          </p:cNvSpPr>
          <p:nvPr/>
        </p:nvSpPr>
        <p:spPr bwMode="auto">
          <a:xfrm rot="15933420">
            <a:off x="2106613" y="3776663"/>
            <a:ext cx="227012" cy="2841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2"/>
              </a:cxn>
              <a:cxn ang="0">
                <a:pos x="3" y="10"/>
              </a:cxn>
              <a:cxn ang="0">
                <a:pos x="0" y="8"/>
              </a:cxn>
              <a:cxn ang="0">
                <a:pos x="5" y="0"/>
              </a:cxn>
            </a:cxnLst>
            <a:rect l="0" t="0" r="r" b="b"/>
            <a:pathLst>
              <a:path w="8" h="10">
                <a:moveTo>
                  <a:pt x="5" y="0"/>
                </a:moveTo>
                <a:lnTo>
                  <a:pt x="8" y="2"/>
                </a:lnTo>
                <a:lnTo>
                  <a:pt x="3" y="10"/>
                </a:lnTo>
                <a:lnTo>
                  <a:pt x="0" y="8"/>
                </a:lnTo>
                <a:lnTo>
                  <a:pt x="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oup 98"/>
          <p:cNvGrpSpPr>
            <a:grpSpLocks/>
          </p:cNvGrpSpPr>
          <p:nvPr/>
        </p:nvGrpSpPr>
        <p:grpSpPr bwMode="auto">
          <a:xfrm rot="-6718812">
            <a:off x="2401094" y="3972719"/>
            <a:ext cx="225425" cy="223837"/>
            <a:chOff x="3987" y="2204"/>
            <a:chExt cx="142" cy="141"/>
          </a:xfrm>
        </p:grpSpPr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3991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" name="Group 101"/>
          <p:cNvGrpSpPr>
            <a:grpSpLocks/>
          </p:cNvGrpSpPr>
          <p:nvPr/>
        </p:nvGrpSpPr>
        <p:grpSpPr bwMode="auto">
          <a:xfrm rot="-6718812">
            <a:off x="2489994" y="3796507"/>
            <a:ext cx="225425" cy="223837"/>
            <a:chOff x="3987" y="2204"/>
            <a:chExt cx="142" cy="141"/>
          </a:xfrm>
        </p:grpSpPr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4063" y="2204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39" name="Freeform 103"/>
            <p:cNvSpPr>
              <a:spLocks/>
            </p:cNvSpPr>
            <p:nvPr/>
          </p:nvSpPr>
          <p:spPr bwMode="auto">
            <a:xfrm>
              <a:off x="3991" y="2210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 rot="-5056912">
            <a:off x="3118644" y="3069432"/>
            <a:ext cx="225425" cy="223837"/>
            <a:chOff x="3987" y="2204"/>
            <a:chExt cx="142" cy="141"/>
          </a:xfrm>
        </p:grpSpPr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4072" y="2196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3996" y="2203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 rot="-5056912">
            <a:off x="3256756" y="2966244"/>
            <a:ext cx="225425" cy="223838"/>
            <a:chOff x="3987" y="2204"/>
            <a:chExt cx="142" cy="141"/>
          </a:xfrm>
        </p:grpSpPr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4072" y="2196"/>
              <a:ext cx="66" cy="8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9" y="42"/>
                </a:cxn>
                <a:cxn ang="0">
                  <a:pos x="79" y="99"/>
                </a:cxn>
                <a:cxn ang="0">
                  <a:pos x="29" y="64"/>
                </a:cxn>
                <a:cxn ang="0">
                  <a:pos x="9" y="7"/>
                </a:cxn>
              </a:cxnLst>
              <a:rect l="0" t="0" r="r" b="b"/>
              <a:pathLst>
                <a:path w="87" h="105">
                  <a:moveTo>
                    <a:pt x="9" y="7"/>
                  </a:moveTo>
                  <a:cubicBezTo>
                    <a:pt x="17" y="0"/>
                    <a:pt x="39" y="16"/>
                    <a:pt x="59" y="42"/>
                  </a:cubicBezTo>
                  <a:cubicBezTo>
                    <a:pt x="78" y="67"/>
                    <a:pt x="87" y="93"/>
                    <a:pt x="79" y="99"/>
                  </a:cubicBezTo>
                  <a:cubicBezTo>
                    <a:pt x="71" y="105"/>
                    <a:pt x="49" y="90"/>
                    <a:pt x="29" y="64"/>
                  </a:cubicBezTo>
                  <a:cubicBezTo>
                    <a:pt x="10" y="39"/>
                    <a:pt x="0" y="13"/>
                    <a:pt x="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45" name="Freeform 109"/>
            <p:cNvSpPr>
              <a:spLocks/>
            </p:cNvSpPr>
            <p:nvPr/>
          </p:nvSpPr>
          <p:spPr bwMode="auto">
            <a:xfrm>
              <a:off x="3996" y="2203"/>
              <a:ext cx="138" cy="1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"/>
                </a:cxn>
                <a:cxn ang="0">
                  <a:pos x="128" y="56"/>
                </a:cxn>
                <a:cxn ang="0">
                  <a:pos x="174" y="93"/>
                </a:cxn>
                <a:cxn ang="0">
                  <a:pos x="178" y="91"/>
                </a:cxn>
                <a:cxn ang="0">
                  <a:pos x="179" y="90"/>
                </a:cxn>
                <a:cxn ang="0">
                  <a:pos x="180" y="91"/>
                </a:cxn>
                <a:cxn ang="0">
                  <a:pos x="75" y="176"/>
                </a:cxn>
                <a:cxn ang="0">
                  <a:pos x="0" y="85"/>
                </a:cxn>
                <a:cxn ang="0">
                  <a:pos x="105" y="0"/>
                </a:cxn>
              </a:cxnLst>
              <a:rect l="0" t="0" r="r" b="b"/>
              <a:pathLst>
                <a:path w="180" h="176">
                  <a:moveTo>
                    <a:pt x="105" y="0"/>
                  </a:moveTo>
                  <a:cubicBezTo>
                    <a:pt x="105" y="0"/>
                    <a:pt x="105" y="0"/>
                    <a:pt x="106" y="1"/>
                  </a:cubicBezTo>
                  <a:cubicBezTo>
                    <a:pt x="101" y="9"/>
                    <a:pt x="110" y="33"/>
                    <a:pt x="128" y="56"/>
                  </a:cubicBezTo>
                  <a:cubicBezTo>
                    <a:pt x="145" y="78"/>
                    <a:pt x="164" y="93"/>
                    <a:pt x="174" y="93"/>
                  </a:cubicBezTo>
                  <a:cubicBezTo>
                    <a:pt x="176" y="93"/>
                    <a:pt x="177" y="92"/>
                    <a:pt x="178" y="91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80" y="90"/>
                    <a:pt x="180" y="91"/>
                    <a:pt x="180" y="91"/>
                  </a:cubicBezTo>
                  <a:cubicBezTo>
                    <a:pt x="145" y="119"/>
                    <a:pt x="110" y="147"/>
                    <a:pt x="75" y="176"/>
                  </a:cubicBezTo>
                  <a:cubicBezTo>
                    <a:pt x="34" y="155"/>
                    <a:pt x="11" y="123"/>
                    <a:pt x="0" y="85"/>
                  </a:cubicBezTo>
                  <a:cubicBezTo>
                    <a:pt x="35" y="56"/>
                    <a:pt x="70" y="28"/>
                    <a:pt x="10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4446" name="Freeform 110"/>
          <p:cNvSpPr>
            <a:spLocks/>
          </p:cNvSpPr>
          <p:nvPr/>
        </p:nvSpPr>
        <p:spPr bwMode="auto">
          <a:xfrm>
            <a:off x="4348163" y="2246313"/>
            <a:ext cx="141287" cy="14128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5"/>
              </a:cxn>
            </a:cxnLst>
            <a:rect l="0" t="0" r="r" b="b"/>
            <a:pathLst>
              <a:path w="5" h="5">
                <a:moveTo>
                  <a:pt x="0" y="3"/>
                </a:moveTo>
                <a:cubicBezTo>
                  <a:pt x="3" y="0"/>
                  <a:pt x="4" y="1"/>
                  <a:pt x="5" y="5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47" name="Oval 111"/>
          <p:cNvSpPr>
            <a:spLocks noChangeArrowheads="1"/>
          </p:cNvSpPr>
          <p:nvPr/>
        </p:nvSpPr>
        <p:spPr bwMode="auto">
          <a:xfrm>
            <a:off x="838200" y="2743200"/>
            <a:ext cx="8382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48" name="Oval 112"/>
          <p:cNvSpPr>
            <a:spLocks noChangeArrowheads="1"/>
          </p:cNvSpPr>
          <p:nvPr/>
        </p:nvSpPr>
        <p:spPr bwMode="auto">
          <a:xfrm>
            <a:off x="3124200" y="990600"/>
            <a:ext cx="8382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449" name="Oval 113"/>
          <p:cNvSpPr>
            <a:spLocks noChangeArrowheads="1"/>
          </p:cNvSpPr>
          <p:nvPr/>
        </p:nvSpPr>
        <p:spPr bwMode="auto">
          <a:xfrm>
            <a:off x="6705600" y="1143000"/>
            <a:ext cx="8382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82000" cy="640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438400"/>
                <a:gridCol w="3810000"/>
              </a:tblGrid>
              <a:tr h="325967"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Membrane Receptor Families and Signaling Pathways</a:t>
                      </a:r>
                      <a:endParaRPr lang="en-US" sz="18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Receptors </a:t>
                      </a:r>
                      <a:endParaRPr lang="en-US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Effectors 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Signaling  Pathway</a:t>
                      </a:r>
                      <a:endParaRPr lang="en-US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protein-coupled seven-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transmembrane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(GPCR)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 </a:t>
                      </a:r>
                      <a:r>
                        <a:rPr lang="el-G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β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-adrenergic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Gs</a:t>
                      </a:r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α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adenylate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cyclase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Stimulation of cyclic AMP production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Protein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Calmodulin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Ca</a:t>
                      </a:r>
                      <a:r>
                        <a:rPr lang="en-US" sz="140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-dependent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LH, FSH, TSH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en-US" sz="1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channels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Glucagon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ACTH, MSH, GHRH, CRH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 </a:t>
                      </a:r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</a:rPr>
                        <a:t>α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-adrenergic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</a:t>
                      </a:r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</a:rPr>
                        <a:t>α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Inhibiton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cyclic AMP production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Somatostatin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Activation of K</a:t>
                      </a:r>
                      <a:r>
                        <a:rPr lang="en-US" sz="140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Ca</a:t>
                      </a:r>
                      <a:r>
                        <a:rPr lang="en-US" sz="140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channels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TRH,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GnRH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Gq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G11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Phospholipase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C,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diacylglycerol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IP3, PKC, VDCC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Receptor tyrosine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endParaRPr lang="en-US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Insulin,  IGF-1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Tyrosine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IRS-1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 4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MAP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PI3kinase, RSK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EGF, NGF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Tyrosine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Raf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MAP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RSK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Cytokine receptor-linked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GH, PRL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JAK, tyrosine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STAT, MAP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PI3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IRS-1, IRS-2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Serine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5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Activin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, TGF-</a:t>
                      </a:r>
                      <a:r>
                        <a:rPr lang="el-G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β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/>
                        </a:rPr>
                        <a:t>, MIS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Serine </a:t>
                      </a: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kinase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Smads</a:t>
                      </a:r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51934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IP3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inositol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triphosphate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IRS = insulin receptor substrate, MAP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mitogen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-activated protein, MSH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melanocyte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-stimulating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hoemone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NGF = nerve growth factor, PI =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phosphatylinositol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RSK = ribosomal S6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kinase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TGF = transforming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growth factor, VDCC = voltage-dependent Ca channels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" name="Oval 287"/>
          <p:cNvSpPr>
            <a:spLocks noChangeArrowheads="1"/>
          </p:cNvSpPr>
          <p:nvPr/>
        </p:nvSpPr>
        <p:spPr bwMode="auto">
          <a:xfrm>
            <a:off x="152400" y="990600"/>
            <a:ext cx="8763000" cy="5715000"/>
          </a:xfrm>
          <a:prstGeom prst="ellipse">
            <a:avLst/>
          </a:prstGeom>
          <a:solidFill>
            <a:srgbClr val="C00000"/>
          </a:solidFill>
          <a:ln w="28575">
            <a:noFill/>
            <a:prstDash val="solid"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3124200" y="309086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3886200" y="2438400"/>
            <a:ext cx="14288" cy="24384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962400" y="2638425"/>
            <a:ext cx="304800" cy="228600"/>
          </a:xfrm>
          <a:prstGeom prst="flowChartAlternateProcess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74638"/>
            <a:ext cx="8229600" cy="547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66"/>
                </a:solidFill>
                <a:latin typeface="+mn-lt"/>
              </a:rPr>
              <a:t>SITE </a:t>
            </a:r>
            <a:r>
              <a:rPr lang="en-US" sz="3200" dirty="0" smtClean="0">
                <a:solidFill>
                  <a:srgbClr val="FFFF66"/>
                </a:solidFill>
                <a:latin typeface="+mn-lt"/>
              </a:rPr>
              <a:t> ACTION </a:t>
            </a:r>
            <a:r>
              <a:rPr lang="en-US" sz="3200" dirty="0">
                <a:solidFill>
                  <a:srgbClr val="FFFF66"/>
                </a:solidFill>
                <a:latin typeface="+mn-lt"/>
              </a:rPr>
              <a:t>of TSH </a:t>
            </a:r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1752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1905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1981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2057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2133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2209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2"/>
          <p:cNvSpPr>
            <a:spLocks noChangeArrowheads="1"/>
          </p:cNvSpPr>
          <p:nvPr/>
        </p:nvSpPr>
        <p:spPr bwMode="auto">
          <a:xfrm>
            <a:off x="2286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3"/>
          <p:cNvSpPr>
            <a:spLocks noChangeArrowheads="1"/>
          </p:cNvSpPr>
          <p:nvPr/>
        </p:nvSpPr>
        <p:spPr bwMode="auto">
          <a:xfrm>
            <a:off x="2362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4"/>
          <p:cNvSpPr>
            <a:spLocks noChangeArrowheads="1"/>
          </p:cNvSpPr>
          <p:nvPr/>
        </p:nvSpPr>
        <p:spPr bwMode="auto">
          <a:xfrm>
            <a:off x="2514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Oval 15"/>
          <p:cNvSpPr>
            <a:spLocks noChangeArrowheads="1"/>
          </p:cNvSpPr>
          <p:nvPr/>
        </p:nvSpPr>
        <p:spPr bwMode="auto">
          <a:xfrm>
            <a:off x="2438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Oval 16"/>
          <p:cNvSpPr>
            <a:spLocks noChangeArrowheads="1"/>
          </p:cNvSpPr>
          <p:nvPr/>
        </p:nvSpPr>
        <p:spPr bwMode="auto">
          <a:xfrm>
            <a:off x="2590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Oval 17"/>
          <p:cNvSpPr>
            <a:spLocks noChangeArrowheads="1"/>
          </p:cNvSpPr>
          <p:nvPr/>
        </p:nvSpPr>
        <p:spPr bwMode="auto">
          <a:xfrm>
            <a:off x="2667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Oval 18"/>
          <p:cNvSpPr>
            <a:spLocks noChangeArrowheads="1"/>
          </p:cNvSpPr>
          <p:nvPr/>
        </p:nvSpPr>
        <p:spPr bwMode="auto">
          <a:xfrm>
            <a:off x="2743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Oval 19"/>
          <p:cNvSpPr>
            <a:spLocks noChangeArrowheads="1"/>
          </p:cNvSpPr>
          <p:nvPr/>
        </p:nvSpPr>
        <p:spPr bwMode="auto">
          <a:xfrm>
            <a:off x="2819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20"/>
          <p:cNvSpPr>
            <a:spLocks noChangeArrowheads="1"/>
          </p:cNvSpPr>
          <p:nvPr/>
        </p:nvSpPr>
        <p:spPr bwMode="auto">
          <a:xfrm>
            <a:off x="2895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Oval 21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Oval 22"/>
          <p:cNvSpPr>
            <a:spLocks noChangeArrowheads="1"/>
          </p:cNvSpPr>
          <p:nvPr/>
        </p:nvSpPr>
        <p:spPr bwMode="auto">
          <a:xfrm>
            <a:off x="2971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3"/>
          <p:cNvSpPr>
            <a:spLocks noChangeArrowheads="1"/>
          </p:cNvSpPr>
          <p:nvPr/>
        </p:nvSpPr>
        <p:spPr bwMode="auto">
          <a:xfrm>
            <a:off x="3048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4"/>
          <p:cNvSpPr>
            <a:spLocks noChangeArrowheads="1"/>
          </p:cNvSpPr>
          <p:nvPr/>
        </p:nvSpPr>
        <p:spPr bwMode="auto">
          <a:xfrm>
            <a:off x="3505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25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Oval 26"/>
          <p:cNvSpPr>
            <a:spLocks noChangeArrowheads="1"/>
          </p:cNvSpPr>
          <p:nvPr/>
        </p:nvSpPr>
        <p:spPr bwMode="auto">
          <a:xfrm>
            <a:off x="3886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Oval 27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Oval 28"/>
          <p:cNvSpPr>
            <a:spLocks noChangeArrowheads="1"/>
          </p:cNvSpPr>
          <p:nvPr/>
        </p:nvSpPr>
        <p:spPr bwMode="auto">
          <a:xfrm>
            <a:off x="4267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Oval 29"/>
          <p:cNvSpPr>
            <a:spLocks noChangeArrowheads="1"/>
          </p:cNvSpPr>
          <p:nvPr/>
        </p:nvSpPr>
        <p:spPr bwMode="auto">
          <a:xfrm>
            <a:off x="4419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30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Oval 31"/>
          <p:cNvSpPr>
            <a:spLocks noChangeArrowheads="1"/>
          </p:cNvSpPr>
          <p:nvPr/>
        </p:nvSpPr>
        <p:spPr bwMode="auto">
          <a:xfrm>
            <a:off x="5334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Oval 32"/>
          <p:cNvSpPr>
            <a:spLocks noChangeArrowheads="1"/>
          </p:cNvSpPr>
          <p:nvPr/>
        </p:nvSpPr>
        <p:spPr bwMode="auto">
          <a:xfrm>
            <a:off x="5257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Oval 33"/>
          <p:cNvSpPr>
            <a:spLocks noChangeArrowheads="1"/>
          </p:cNvSpPr>
          <p:nvPr/>
        </p:nvSpPr>
        <p:spPr bwMode="auto">
          <a:xfrm>
            <a:off x="5181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Oval 34"/>
          <p:cNvSpPr>
            <a:spLocks noChangeArrowheads="1"/>
          </p:cNvSpPr>
          <p:nvPr/>
        </p:nvSpPr>
        <p:spPr bwMode="auto">
          <a:xfrm>
            <a:off x="5105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Oval 35"/>
          <p:cNvSpPr>
            <a:spLocks noChangeArrowheads="1"/>
          </p:cNvSpPr>
          <p:nvPr/>
        </p:nvSpPr>
        <p:spPr bwMode="auto">
          <a:xfrm>
            <a:off x="4953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Oval 36"/>
          <p:cNvSpPr>
            <a:spLocks noChangeArrowheads="1"/>
          </p:cNvSpPr>
          <p:nvPr/>
        </p:nvSpPr>
        <p:spPr bwMode="auto">
          <a:xfrm>
            <a:off x="5029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Oval 37"/>
          <p:cNvSpPr>
            <a:spLocks noChangeArrowheads="1"/>
          </p:cNvSpPr>
          <p:nvPr/>
        </p:nvSpPr>
        <p:spPr bwMode="auto">
          <a:xfrm>
            <a:off x="4876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Oval 38"/>
          <p:cNvSpPr>
            <a:spLocks noChangeArrowheads="1"/>
          </p:cNvSpPr>
          <p:nvPr/>
        </p:nvSpPr>
        <p:spPr bwMode="auto">
          <a:xfrm>
            <a:off x="4800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Oval 39"/>
          <p:cNvSpPr>
            <a:spLocks noChangeArrowheads="1"/>
          </p:cNvSpPr>
          <p:nvPr/>
        </p:nvSpPr>
        <p:spPr bwMode="auto">
          <a:xfrm>
            <a:off x="4724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Oval 40"/>
          <p:cNvSpPr>
            <a:spLocks noChangeArrowheads="1"/>
          </p:cNvSpPr>
          <p:nvPr/>
        </p:nvSpPr>
        <p:spPr bwMode="auto">
          <a:xfrm>
            <a:off x="4648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Oval 41"/>
          <p:cNvSpPr>
            <a:spLocks noChangeArrowheads="1"/>
          </p:cNvSpPr>
          <p:nvPr/>
        </p:nvSpPr>
        <p:spPr bwMode="auto">
          <a:xfrm>
            <a:off x="4572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Oval 42"/>
          <p:cNvSpPr>
            <a:spLocks noChangeArrowheads="1"/>
          </p:cNvSpPr>
          <p:nvPr/>
        </p:nvSpPr>
        <p:spPr bwMode="auto">
          <a:xfrm>
            <a:off x="4495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3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4"/>
          <p:cNvSpPr>
            <a:spLocks noChangeArrowheads="1"/>
          </p:cNvSpPr>
          <p:nvPr/>
        </p:nvSpPr>
        <p:spPr bwMode="auto">
          <a:xfrm>
            <a:off x="4191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5"/>
          <p:cNvSpPr>
            <a:spLocks noChangeArrowheads="1"/>
          </p:cNvSpPr>
          <p:nvPr/>
        </p:nvSpPr>
        <p:spPr bwMode="auto">
          <a:xfrm>
            <a:off x="4038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Oval 46"/>
          <p:cNvSpPr>
            <a:spLocks noChangeArrowheads="1"/>
          </p:cNvSpPr>
          <p:nvPr/>
        </p:nvSpPr>
        <p:spPr bwMode="auto">
          <a:xfrm>
            <a:off x="3962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Oval 47"/>
          <p:cNvSpPr>
            <a:spLocks noChangeArrowheads="1"/>
          </p:cNvSpPr>
          <p:nvPr/>
        </p:nvSpPr>
        <p:spPr bwMode="auto">
          <a:xfrm>
            <a:off x="3810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Oval 48"/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Oval 49"/>
          <p:cNvSpPr>
            <a:spLocks noChangeArrowheads="1"/>
          </p:cNvSpPr>
          <p:nvPr/>
        </p:nvSpPr>
        <p:spPr bwMode="auto">
          <a:xfrm>
            <a:off x="3581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Oval 50"/>
          <p:cNvSpPr>
            <a:spLocks noChangeArrowheads="1"/>
          </p:cNvSpPr>
          <p:nvPr/>
        </p:nvSpPr>
        <p:spPr bwMode="auto">
          <a:xfrm>
            <a:off x="3429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Oval 51"/>
          <p:cNvSpPr>
            <a:spLocks noChangeArrowheads="1"/>
          </p:cNvSpPr>
          <p:nvPr/>
        </p:nvSpPr>
        <p:spPr bwMode="auto">
          <a:xfrm>
            <a:off x="3352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Oval 52"/>
          <p:cNvSpPr>
            <a:spLocks noChangeArrowheads="1"/>
          </p:cNvSpPr>
          <p:nvPr/>
        </p:nvSpPr>
        <p:spPr bwMode="auto">
          <a:xfrm>
            <a:off x="3276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Oval 53"/>
          <p:cNvSpPr>
            <a:spLocks noChangeArrowheads="1"/>
          </p:cNvSpPr>
          <p:nvPr/>
        </p:nvSpPr>
        <p:spPr bwMode="auto">
          <a:xfrm>
            <a:off x="3200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Oval 54"/>
          <p:cNvSpPr>
            <a:spLocks noChangeArrowheads="1"/>
          </p:cNvSpPr>
          <p:nvPr/>
        </p:nvSpPr>
        <p:spPr bwMode="auto">
          <a:xfrm>
            <a:off x="3124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Oval 55"/>
          <p:cNvSpPr>
            <a:spLocks noChangeArrowheads="1"/>
          </p:cNvSpPr>
          <p:nvPr/>
        </p:nvSpPr>
        <p:spPr bwMode="auto">
          <a:xfrm>
            <a:off x="6934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Oval 56"/>
          <p:cNvSpPr>
            <a:spLocks noChangeArrowheads="1"/>
          </p:cNvSpPr>
          <p:nvPr/>
        </p:nvSpPr>
        <p:spPr bwMode="auto">
          <a:xfrm>
            <a:off x="6858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Oval 57"/>
          <p:cNvSpPr>
            <a:spLocks noChangeArrowheads="1"/>
          </p:cNvSpPr>
          <p:nvPr/>
        </p:nvSpPr>
        <p:spPr bwMode="auto">
          <a:xfrm>
            <a:off x="6781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Oval 58"/>
          <p:cNvSpPr>
            <a:spLocks noChangeArrowheads="1"/>
          </p:cNvSpPr>
          <p:nvPr/>
        </p:nvSpPr>
        <p:spPr bwMode="auto">
          <a:xfrm>
            <a:off x="6705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Oval 59"/>
          <p:cNvSpPr>
            <a:spLocks noChangeArrowheads="1"/>
          </p:cNvSpPr>
          <p:nvPr/>
        </p:nvSpPr>
        <p:spPr bwMode="auto">
          <a:xfrm>
            <a:off x="6629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Oval 60"/>
          <p:cNvSpPr>
            <a:spLocks noChangeArrowheads="1"/>
          </p:cNvSpPr>
          <p:nvPr/>
        </p:nvSpPr>
        <p:spPr bwMode="auto">
          <a:xfrm>
            <a:off x="6553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Oval 61"/>
          <p:cNvSpPr>
            <a:spLocks noChangeArrowheads="1"/>
          </p:cNvSpPr>
          <p:nvPr/>
        </p:nvSpPr>
        <p:spPr bwMode="auto">
          <a:xfrm>
            <a:off x="6477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Oval 62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Oval 63"/>
          <p:cNvSpPr>
            <a:spLocks noChangeArrowheads="1"/>
          </p:cNvSpPr>
          <p:nvPr/>
        </p:nvSpPr>
        <p:spPr bwMode="auto">
          <a:xfrm>
            <a:off x="6324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Oval 64"/>
          <p:cNvSpPr>
            <a:spLocks noChangeArrowheads="1"/>
          </p:cNvSpPr>
          <p:nvPr/>
        </p:nvSpPr>
        <p:spPr bwMode="auto">
          <a:xfrm>
            <a:off x="6248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Oval 65"/>
          <p:cNvSpPr>
            <a:spLocks noChangeArrowheads="1"/>
          </p:cNvSpPr>
          <p:nvPr/>
        </p:nvSpPr>
        <p:spPr bwMode="auto">
          <a:xfrm>
            <a:off x="6172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Oval 66"/>
          <p:cNvSpPr>
            <a:spLocks noChangeArrowheads="1"/>
          </p:cNvSpPr>
          <p:nvPr/>
        </p:nvSpPr>
        <p:spPr bwMode="auto">
          <a:xfrm>
            <a:off x="6096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Oval 67"/>
          <p:cNvSpPr>
            <a:spLocks noChangeArrowheads="1"/>
          </p:cNvSpPr>
          <p:nvPr/>
        </p:nvSpPr>
        <p:spPr bwMode="auto">
          <a:xfrm>
            <a:off x="6019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Oval 68"/>
          <p:cNvSpPr>
            <a:spLocks noChangeArrowheads="1"/>
          </p:cNvSpPr>
          <p:nvPr/>
        </p:nvSpPr>
        <p:spPr bwMode="auto">
          <a:xfrm>
            <a:off x="5943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Oval 69"/>
          <p:cNvSpPr>
            <a:spLocks noChangeArrowheads="1"/>
          </p:cNvSpPr>
          <p:nvPr/>
        </p:nvSpPr>
        <p:spPr bwMode="auto">
          <a:xfrm>
            <a:off x="5867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Oval 70"/>
          <p:cNvSpPr>
            <a:spLocks noChangeArrowheads="1"/>
          </p:cNvSpPr>
          <p:nvPr/>
        </p:nvSpPr>
        <p:spPr bwMode="auto">
          <a:xfrm>
            <a:off x="5791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Oval 71"/>
          <p:cNvSpPr>
            <a:spLocks noChangeArrowheads="1"/>
          </p:cNvSpPr>
          <p:nvPr/>
        </p:nvSpPr>
        <p:spPr bwMode="auto">
          <a:xfrm>
            <a:off x="57150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9" name="Oval 72"/>
          <p:cNvSpPr>
            <a:spLocks noChangeArrowheads="1"/>
          </p:cNvSpPr>
          <p:nvPr/>
        </p:nvSpPr>
        <p:spPr bwMode="auto">
          <a:xfrm>
            <a:off x="56388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0" name="Oval 73"/>
          <p:cNvSpPr>
            <a:spLocks noChangeArrowheads="1"/>
          </p:cNvSpPr>
          <p:nvPr/>
        </p:nvSpPr>
        <p:spPr bwMode="auto">
          <a:xfrm>
            <a:off x="55626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1" name="Oval 74"/>
          <p:cNvSpPr>
            <a:spLocks noChangeArrowheads="1"/>
          </p:cNvSpPr>
          <p:nvPr/>
        </p:nvSpPr>
        <p:spPr bwMode="auto">
          <a:xfrm>
            <a:off x="54864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Oval 75"/>
          <p:cNvSpPr>
            <a:spLocks noChangeArrowheads="1"/>
          </p:cNvSpPr>
          <p:nvPr/>
        </p:nvSpPr>
        <p:spPr bwMode="auto">
          <a:xfrm>
            <a:off x="5410200" y="2895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Oval 76"/>
          <p:cNvSpPr>
            <a:spLocks noChangeArrowheads="1"/>
          </p:cNvSpPr>
          <p:nvPr/>
        </p:nvSpPr>
        <p:spPr bwMode="auto">
          <a:xfrm>
            <a:off x="2133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Oval 77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5" name="Oval 78"/>
          <p:cNvSpPr>
            <a:spLocks noChangeArrowheads="1"/>
          </p:cNvSpPr>
          <p:nvPr/>
        </p:nvSpPr>
        <p:spPr bwMode="auto">
          <a:xfrm>
            <a:off x="2209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Oval 79"/>
          <p:cNvSpPr>
            <a:spLocks noChangeArrowheads="1"/>
          </p:cNvSpPr>
          <p:nvPr/>
        </p:nvSpPr>
        <p:spPr bwMode="auto">
          <a:xfrm>
            <a:off x="2362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7" name="Oval 80"/>
          <p:cNvSpPr>
            <a:spLocks noChangeArrowheads="1"/>
          </p:cNvSpPr>
          <p:nvPr/>
        </p:nvSpPr>
        <p:spPr bwMode="auto">
          <a:xfrm>
            <a:off x="2514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8" name="Oval 81"/>
          <p:cNvSpPr>
            <a:spLocks noChangeArrowheads="1"/>
          </p:cNvSpPr>
          <p:nvPr/>
        </p:nvSpPr>
        <p:spPr bwMode="auto">
          <a:xfrm>
            <a:off x="2667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9" name="Oval 82"/>
          <p:cNvSpPr>
            <a:spLocks noChangeArrowheads="1"/>
          </p:cNvSpPr>
          <p:nvPr/>
        </p:nvSpPr>
        <p:spPr bwMode="auto">
          <a:xfrm>
            <a:off x="2819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0" name="Oval 83"/>
          <p:cNvSpPr>
            <a:spLocks noChangeArrowheads="1"/>
          </p:cNvSpPr>
          <p:nvPr/>
        </p:nvSpPr>
        <p:spPr bwMode="auto">
          <a:xfrm>
            <a:off x="3124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Oval 84"/>
          <p:cNvSpPr>
            <a:spLocks noChangeArrowheads="1"/>
          </p:cNvSpPr>
          <p:nvPr/>
        </p:nvSpPr>
        <p:spPr bwMode="auto">
          <a:xfrm>
            <a:off x="3200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2" name="Oval 85"/>
          <p:cNvSpPr>
            <a:spLocks noChangeArrowheads="1"/>
          </p:cNvSpPr>
          <p:nvPr/>
        </p:nvSpPr>
        <p:spPr bwMode="auto">
          <a:xfrm>
            <a:off x="3276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3" name="Oval 86"/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4" name="Oval 87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5" name="Oval 88"/>
          <p:cNvSpPr>
            <a:spLocks noChangeArrowheads="1"/>
          </p:cNvSpPr>
          <p:nvPr/>
        </p:nvSpPr>
        <p:spPr bwMode="auto">
          <a:xfrm>
            <a:off x="2286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6" name="Oval 89"/>
          <p:cNvSpPr>
            <a:spLocks noChangeArrowheads="1"/>
          </p:cNvSpPr>
          <p:nvPr/>
        </p:nvSpPr>
        <p:spPr bwMode="auto">
          <a:xfrm>
            <a:off x="2438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Oval 90"/>
          <p:cNvSpPr>
            <a:spLocks noChangeArrowheads="1"/>
          </p:cNvSpPr>
          <p:nvPr/>
        </p:nvSpPr>
        <p:spPr bwMode="auto">
          <a:xfrm>
            <a:off x="2895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8" name="Oval 91"/>
          <p:cNvSpPr>
            <a:spLocks noChangeArrowheads="1"/>
          </p:cNvSpPr>
          <p:nvPr/>
        </p:nvSpPr>
        <p:spPr bwMode="auto">
          <a:xfrm>
            <a:off x="2590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9" name="Oval 92"/>
          <p:cNvSpPr>
            <a:spLocks noChangeArrowheads="1"/>
          </p:cNvSpPr>
          <p:nvPr/>
        </p:nvSpPr>
        <p:spPr bwMode="auto">
          <a:xfrm>
            <a:off x="1981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0" name="Oval 93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1" name="Oval 94"/>
          <p:cNvSpPr>
            <a:spLocks noChangeArrowheads="1"/>
          </p:cNvSpPr>
          <p:nvPr/>
        </p:nvSpPr>
        <p:spPr bwMode="auto">
          <a:xfrm>
            <a:off x="1905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2" name="Oval 95"/>
          <p:cNvSpPr>
            <a:spLocks noChangeArrowheads="1"/>
          </p:cNvSpPr>
          <p:nvPr/>
        </p:nvSpPr>
        <p:spPr bwMode="auto">
          <a:xfrm>
            <a:off x="3581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3" name="Oval 96"/>
          <p:cNvSpPr>
            <a:spLocks noChangeArrowheads="1"/>
          </p:cNvSpPr>
          <p:nvPr/>
        </p:nvSpPr>
        <p:spPr bwMode="auto">
          <a:xfrm>
            <a:off x="3505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4" name="Oval 97"/>
          <p:cNvSpPr>
            <a:spLocks noChangeArrowheads="1"/>
          </p:cNvSpPr>
          <p:nvPr/>
        </p:nvSpPr>
        <p:spPr bwMode="auto">
          <a:xfrm>
            <a:off x="3429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5" name="Oval 98"/>
          <p:cNvSpPr>
            <a:spLocks noChangeArrowheads="1"/>
          </p:cNvSpPr>
          <p:nvPr/>
        </p:nvSpPr>
        <p:spPr bwMode="auto">
          <a:xfrm>
            <a:off x="3352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6" name="Oval 99"/>
          <p:cNvSpPr>
            <a:spLocks noChangeArrowheads="1"/>
          </p:cNvSpPr>
          <p:nvPr/>
        </p:nvSpPr>
        <p:spPr bwMode="auto">
          <a:xfrm>
            <a:off x="2971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7" name="Oval 100"/>
          <p:cNvSpPr>
            <a:spLocks noChangeArrowheads="1"/>
          </p:cNvSpPr>
          <p:nvPr/>
        </p:nvSpPr>
        <p:spPr bwMode="auto">
          <a:xfrm>
            <a:off x="3048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" name="Oval 101"/>
          <p:cNvSpPr>
            <a:spLocks noChangeArrowheads="1"/>
          </p:cNvSpPr>
          <p:nvPr/>
        </p:nvSpPr>
        <p:spPr bwMode="auto">
          <a:xfrm>
            <a:off x="4495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" name="Oval 102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" name="Oval 103"/>
          <p:cNvSpPr>
            <a:spLocks noChangeArrowheads="1"/>
          </p:cNvSpPr>
          <p:nvPr/>
        </p:nvSpPr>
        <p:spPr bwMode="auto">
          <a:xfrm>
            <a:off x="4800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" name="Oval 104"/>
          <p:cNvSpPr>
            <a:spLocks noChangeArrowheads="1"/>
          </p:cNvSpPr>
          <p:nvPr/>
        </p:nvSpPr>
        <p:spPr bwMode="auto">
          <a:xfrm>
            <a:off x="4724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2" name="Oval 105"/>
          <p:cNvSpPr>
            <a:spLocks noChangeArrowheads="1"/>
          </p:cNvSpPr>
          <p:nvPr/>
        </p:nvSpPr>
        <p:spPr bwMode="auto">
          <a:xfrm>
            <a:off x="4648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3" name="Oval 106"/>
          <p:cNvSpPr>
            <a:spLocks noChangeArrowheads="1"/>
          </p:cNvSpPr>
          <p:nvPr/>
        </p:nvSpPr>
        <p:spPr bwMode="auto">
          <a:xfrm>
            <a:off x="4572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4" name="Oval 107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5" name="Oval 108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" name="Oval 109"/>
          <p:cNvSpPr>
            <a:spLocks noChangeArrowheads="1"/>
          </p:cNvSpPr>
          <p:nvPr/>
        </p:nvSpPr>
        <p:spPr bwMode="auto">
          <a:xfrm>
            <a:off x="4267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7" name="Oval 110"/>
          <p:cNvSpPr>
            <a:spLocks noChangeArrowheads="1"/>
          </p:cNvSpPr>
          <p:nvPr/>
        </p:nvSpPr>
        <p:spPr bwMode="auto">
          <a:xfrm>
            <a:off x="4191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8" name="Oval 111"/>
          <p:cNvSpPr>
            <a:spLocks noChangeArrowheads="1"/>
          </p:cNvSpPr>
          <p:nvPr/>
        </p:nvSpPr>
        <p:spPr bwMode="auto">
          <a:xfrm>
            <a:off x="4114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9" name="Oval 112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0" name="Oval 113"/>
          <p:cNvSpPr>
            <a:spLocks noChangeArrowheads="1"/>
          </p:cNvSpPr>
          <p:nvPr/>
        </p:nvSpPr>
        <p:spPr bwMode="auto">
          <a:xfrm>
            <a:off x="3962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1" name="Oval 114"/>
          <p:cNvSpPr>
            <a:spLocks noChangeArrowheads="1"/>
          </p:cNvSpPr>
          <p:nvPr/>
        </p:nvSpPr>
        <p:spPr bwMode="auto">
          <a:xfrm>
            <a:off x="3886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2" name="Oval 115"/>
          <p:cNvSpPr>
            <a:spLocks noChangeArrowheads="1"/>
          </p:cNvSpPr>
          <p:nvPr/>
        </p:nvSpPr>
        <p:spPr bwMode="auto">
          <a:xfrm>
            <a:off x="3810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3" name="Oval 116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4" name="Oval 117"/>
          <p:cNvSpPr>
            <a:spLocks noChangeArrowheads="1"/>
          </p:cNvSpPr>
          <p:nvPr/>
        </p:nvSpPr>
        <p:spPr bwMode="auto">
          <a:xfrm>
            <a:off x="3657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5" name="Oval 118"/>
          <p:cNvSpPr>
            <a:spLocks noChangeArrowheads="1"/>
          </p:cNvSpPr>
          <p:nvPr/>
        </p:nvSpPr>
        <p:spPr bwMode="auto">
          <a:xfrm>
            <a:off x="4953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6" name="Oval 119"/>
          <p:cNvSpPr>
            <a:spLocks noChangeArrowheads="1"/>
          </p:cNvSpPr>
          <p:nvPr/>
        </p:nvSpPr>
        <p:spPr bwMode="auto">
          <a:xfrm>
            <a:off x="5029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7" name="Oval 120"/>
          <p:cNvSpPr>
            <a:spLocks noChangeArrowheads="1"/>
          </p:cNvSpPr>
          <p:nvPr/>
        </p:nvSpPr>
        <p:spPr bwMode="auto">
          <a:xfrm>
            <a:off x="5105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8" name="Oval 121"/>
          <p:cNvSpPr>
            <a:spLocks noChangeArrowheads="1"/>
          </p:cNvSpPr>
          <p:nvPr/>
        </p:nvSpPr>
        <p:spPr bwMode="auto">
          <a:xfrm>
            <a:off x="5181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59" name="Oval 122"/>
          <p:cNvSpPr>
            <a:spLocks noChangeArrowheads="1"/>
          </p:cNvSpPr>
          <p:nvPr/>
        </p:nvSpPr>
        <p:spPr bwMode="auto">
          <a:xfrm>
            <a:off x="5257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0" name="Oval 123"/>
          <p:cNvSpPr>
            <a:spLocks noChangeArrowheads="1"/>
          </p:cNvSpPr>
          <p:nvPr/>
        </p:nvSpPr>
        <p:spPr bwMode="auto">
          <a:xfrm>
            <a:off x="5334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1" name="Oval 124"/>
          <p:cNvSpPr>
            <a:spLocks noChangeArrowheads="1"/>
          </p:cNvSpPr>
          <p:nvPr/>
        </p:nvSpPr>
        <p:spPr bwMode="auto">
          <a:xfrm>
            <a:off x="5410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2" name="Oval 125"/>
          <p:cNvSpPr>
            <a:spLocks noChangeArrowheads="1"/>
          </p:cNvSpPr>
          <p:nvPr/>
        </p:nvSpPr>
        <p:spPr bwMode="auto">
          <a:xfrm>
            <a:off x="5486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3" name="Oval 126"/>
          <p:cNvSpPr>
            <a:spLocks noChangeArrowheads="1"/>
          </p:cNvSpPr>
          <p:nvPr/>
        </p:nvSpPr>
        <p:spPr bwMode="auto">
          <a:xfrm>
            <a:off x="5562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4" name="Oval 127"/>
          <p:cNvSpPr>
            <a:spLocks noChangeArrowheads="1"/>
          </p:cNvSpPr>
          <p:nvPr/>
        </p:nvSpPr>
        <p:spPr bwMode="auto">
          <a:xfrm>
            <a:off x="6019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5" name="Oval 128"/>
          <p:cNvSpPr>
            <a:spLocks noChangeArrowheads="1"/>
          </p:cNvSpPr>
          <p:nvPr/>
        </p:nvSpPr>
        <p:spPr bwMode="auto">
          <a:xfrm>
            <a:off x="5638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6" name="Oval 129"/>
          <p:cNvSpPr>
            <a:spLocks noChangeArrowheads="1"/>
          </p:cNvSpPr>
          <p:nvPr/>
        </p:nvSpPr>
        <p:spPr bwMode="auto">
          <a:xfrm>
            <a:off x="5715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7" name="Oval 130"/>
          <p:cNvSpPr>
            <a:spLocks noChangeArrowheads="1"/>
          </p:cNvSpPr>
          <p:nvPr/>
        </p:nvSpPr>
        <p:spPr bwMode="auto">
          <a:xfrm>
            <a:off x="5791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8" name="Oval 131"/>
          <p:cNvSpPr>
            <a:spLocks noChangeArrowheads="1"/>
          </p:cNvSpPr>
          <p:nvPr/>
        </p:nvSpPr>
        <p:spPr bwMode="auto">
          <a:xfrm>
            <a:off x="5867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69" name="Oval 132"/>
          <p:cNvSpPr>
            <a:spLocks noChangeArrowheads="1"/>
          </p:cNvSpPr>
          <p:nvPr/>
        </p:nvSpPr>
        <p:spPr bwMode="auto">
          <a:xfrm>
            <a:off x="5943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0" name="Oval 133"/>
          <p:cNvSpPr>
            <a:spLocks noChangeArrowheads="1"/>
          </p:cNvSpPr>
          <p:nvPr/>
        </p:nvSpPr>
        <p:spPr bwMode="auto">
          <a:xfrm>
            <a:off x="6096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1" name="Oval 134"/>
          <p:cNvSpPr>
            <a:spLocks noChangeArrowheads="1"/>
          </p:cNvSpPr>
          <p:nvPr/>
        </p:nvSpPr>
        <p:spPr bwMode="auto">
          <a:xfrm>
            <a:off x="6248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2" name="Oval 135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3" name="Oval 136"/>
          <p:cNvSpPr>
            <a:spLocks noChangeArrowheads="1"/>
          </p:cNvSpPr>
          <p:nvPr/>
        </p:nvSpPr>
        <p:spPr bwMode="auto">
          <a:xfrm>
            <a:off x="4876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4" name="Oval 137"/>
          <p:cNvSpPr>
            <a:spLocks noChangeArrowheads="1"/>
          </p:cNvSpPr>
          <p:nvPr/>
        </p:nvSpPr>
        <p:spPr bwMode="auto">
          <a:xfrm>
            <a:off x="6400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5" name="Oval 138"/>
          <p:cNvSpPr>
            <a:spLocks noChangeArrowheads="1"/>
          </p:cNvSpPr>
          <p:nvPr/>
        </p:nvSpPr>
        <p:spPr bwMode="auto">
          <a:xfrm>
            <a:off x="6477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Oval 139"/>
          <p:cNvSpPr>
            <a:spLocks noChangeArrowheads="1"/>
          </p:cNvSpPr>
          <p:nvPr/>
        </p:nvSpPr>
        <p:spPr bwMode="auto">
          <a:xfrm>
            <a:off x="6553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7" name="Oval 140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8" name="Oval 141"/>
          <p:cNvSpPr>
            <a:spLocks noChangeArrowheads="1"/>
          </p:cNvSpPr>
          <p:nvPr/>
        </p:nvSpPr>
        <p:spPr bwMode="auto">
          <a:xfrm>
            <a:off x="6705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79" name="Oval 142"/>
          <p:cNvSpPr>
            <a:spLocks noChangeArrowheads="1"/>
          </p:cNvSpPr>
          <p:nvPr/>
        </p:nvSpPr>
        <p:spPr bwMode="auto">
          <a:xfrm>
            <a:off x="6781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0" name="Oval 143"/>
          <p:cNvSpPr>
            <a:spLocks noChangeArrowheads="1"/>
          </p:cNvSpPr>
          <p:nvPr/>
        </p:nvSpPr>
        <p:spPr bwMode="auto">
          <a:xfrm>
            <a:off x="6858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1" name="Oval 144"/>
          <p:cNvSpPr>
            <a:spLocks noChangeArrowheads="1"/>
          </p:cNvSpPr>
          <p:nvPr/>
        </p:nvSpPr>
        <p:spPr bwMode="auto">
          <a:xfrm>
            <a:off x="6934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2" name="Oval 145"/>
          <p:cNvSpPr>
            <a:spLocks noChangeArrowheads="1"/>
          </p:cNvSpPr>
          <p:nvPr/>
        </p:nvSpPr>
        <p:spPr bwMode="auto">
          <a:xfrm>
            <a:off x="70104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3" name="Oval 146"/>
          <p:cNvSpPr>
            <a:spLocks noChangeArrowheads="1"/>
          </p:cNvSpPr>
          <p:nvPr/>
        </p:nvSpPr>
        <p:spPr bwMode="auto">
          <a:xfrm>
            <a:off x="6324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4" name="Oval 147"/>
          <p:cNvSpPr>
            <a:spLocks noChangeArrowheads="1"/>
          </p:cNvSpPr>
          <p:nvPr/>
        </p:nvSpPr>
        <p:spPr bwMode="auto">
          <a:xfrm>
            <a:off x="71628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5" name="Oval 148"/>
          <p:cNvSpPr>
            <a:spLocks noChangeArrowheads="1"/>
          </p:cNvSpPr>
          <p:nvPr/>
        </p:nvSpPr>
        <p:spPr bwMode="auto">
          <a:xfrm>
            <a:off x="70866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6" name="Oval 149"/>
          <p:cNvSpPr>
            <a:spLocks noChangeArrowheads="1"/>
          </p:cNvSpPr>
          <p:nvPr/>
        </p:nvSpPr>
        <p:spPr bwMode="auto">
          <a:xfrm>
            <a:off x="73152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7" name="Oval 150"/>
          <p:cNvSpPr>
            <a:spLocks noChangeArrowheads="1"/>
          </p:cNvSpPr>
          <p:nvPr/>
        </p:nvSpPr>
        <p:spPr bwMode="auto">
          <a:xfrm>
            <a:off x="7239000" y="3200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8" name="AutoShape 151"/>
          <p:cNvSpPr>
            <a:spLocks noChangeArrowheads="1"/>
          </p:cNvSpPr>
          <p:nvPr/>
        </p:nvSpPr>
        <p:spPr bwMode="auto">
          <a:xfrm rot="-5400000">
            <a:off x="2438400" y="2970213"/>
            <a:ext cx="457200" cy="152400"/>
          </a:xfrm>
          <a:prstGeom prst="flowChartOnlineStorage">
            <a:avLst/>
          </a:pr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9" name="Freeform 152"/>
          <p:cNvSpPr>
            <a:spLocks/>
          </p:cNvSpPr>
          <p:nvPr/>
        </p:nvSpPr>
        <p:spPr bwMode="auto">
          <a:xfrm>
            <a:off x="2667000" y="2895600"/>
            <a:ext cx="533400" cy="457200"/>
          </a:xfrm>
          <a:custGeom>
            <a:avLst/>
            <a:gdLst>
              <a:gd name="T0" fmla="*/ 2147483647 w 91"/>
              <a:gd name="T1" fmla="*/ 0 h 95"/>
              <a:gd name="T2" fmla="*/ 2147483647 w 91"/>
              <a:gd name="T3" fmla="*/ 2147483647 h 95"/>
              <a:gd name="T4" fmla="*/ 2147483647 w 91"/>
              <a:gd name="T5" fmla="*/ 2147483647 h 95"/>
              <a:gd name="T6" fmla="*/ 2147483647 w 91"/>
              <a:gd name="T7" fmla="*/ 2147483647 h 95"/>
              <a:gd name="T8" fmla="*/ 2147483647 w 91"/>
              <a:gd name="T9" fmla="*/ 2147483647 h 95"/>
              <a:gd name="T10" fmla="*/ 0 w 91"/>
              <a:gd name="T11" fmla="*/ 2147483647 h 95"/>
              <a:gd name="T12" fmla="*/ 2147483647 w 91"/>
              <a:gd name="T13" fmla="*/ 0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"/>
              <a:gd name="T22" fmla="*/ 0 h 95"/>
              <a:gd name="T23" fmla="*/ 91 w 91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" h="95">
                <a:moveTo>
                  <a:pt x="18" y="0"/>
                </a:moveTo>
                <a:cubicBezTo>
                  <a:pt x="28" y="6"/>
                  <a:pt x="37" y="14"/>
                  <a:pt x="47" y="19"/>
                </a:cubicBezTo>
                <a:cubicBezTo>
                  <a:pt x="56" y="23"/>
                  <a:pt x="72" y="19"/>
                  <a:pt x="75" y="29"/>
                </a:cubicBezTo>
                <a:cubicBezTo>
                  <a:pt x="91" y="86"/>
                  <a:pt x="69" y="84"/>
                  <a:pt x="37" y="95"/>
                </a:cubicBezTo>
                <a:cubicBezTo>
                  <a:pt x="55" y="42"/>
                  <a:pt x="52" y="84"/>
                  <a:pt x="18" y="57"/>
                </a:cubicBezTo>
                <a:cubicBezTo>
                  <a:pt x="9" y="50"/>
                  <a:pt x="6" y="38"/>
                  <a:pt x="0" y="29"/>
                </a:cubicBezTo>
                <a:cubicBezTo>
                  <a:pt x="32" y="7"/>
                  <a:pt x="36" y="18"/>
                  <a:pt x="18" y="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0" name="Oval 153"/>
          <p:cNvSpPr>
            <a:spLocks noChangeArrowheads="1"/>
          </p:cNvSpPr>
          <p:nvPr/>
        </p:nvSpPr>
        <p:spPr bwMode="auto">
          <a:xfrm>
            <a:off x="28194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91" name="Oval 154"/>
          <p:cNvSpPr>
            <a:spLocks noChangeArrowheads="1"/>
          </p:cNvSpPr>
          <p:nvPr/>
        </p:nvSpPr>
        <p:spPr bwMode="auto">
          <a:xfrm>
            <a:off x="2971800" y="31242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92" name="Text Box 155"/>
          <p:cNvSpPr txBox="1">
            <a:spLocks noChangeArrowheads="1"/>
          </p:cNvSpPr>
          <p:nvPr/>
        </p:nvSpPr>
        <p:spPr bwMode="auto">
          <a:xfrm>
            <a:off x="2438400" y="3810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cAMP</a:t>
            </a:r>
          </a:p>
        </p:txBody>
      </p:sp>
      <p:sp>
        <p:nvSpPr>
          <p:cNvPr id="14493" name="Freeform 156"/>
          <p:cNvSpPr>
            <a:spLocks/>
          </p:cNvSpPr>
          <p:nvPr/>
        </p:nvSpPr>
        <p:spPr bwMode="auto">
          <a:xfrm>
            <a:off x="4114800" y="294005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4" name="Freeform 157"/>
          <p:cNvSpPr>
            <a:spLocks/>
          </p:cNvSpPr>
          <p:nvPr/>
        </p:nvSpPr>
        <p:spPr bwMode="auto">
          <a:xfrm>
            <a:off x="4191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5" name="Freeform 158"/>
          <p:cNvSpPr>
            <a:spLocks/>
          </p:cNvSpPr>
          <p:nvPr/>
        </p:nvSpPr>
        <p:spPr bwMode="auto">
          <a:xfrm>
            <a:off x="4267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6" name="Freeform 159"/>
          <p:cNvSpPr>
            <a:spLocks/>
          </p:cNvSpPr>
          <p:nvPr/>
        </p:nvSpPr>
        <p:spPr bwMode="auto">
          <a:xfrm>
            <a:off x="4343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7" name="Freeform 160"/>
          <p:cNvSpPr>
            <a:spLocks/>
          </p:cNvSpPr>
          <p:nvPr/>
        </p:nvSpPr>
        <p:spPr bwMode="auto">
          <a:xfrm>
            <a:off x="4419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8" name="Freeform 161"/>
          <p:cNvSpPr>
            <a:spLocks/>
          </p:cNvSpPr>
          <p:nvPr/>
        </p:nvSpPr>
        <p:spPr bwMode="auto">
          <a:xfrm>
            <a:off x="4495800" y="294005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9" name="Freeform 162"/>
          <p:cNvSpPr>
            <a:spLocks/>
          </p:cNvSpPr>
          <p:nvPr/>
        </p:nvSpPr>
        <p:spPr bwMode="auto">
          <a:xfrm>
            <a:off x="4572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0" name="Freeform 163"/>
          <p:cNvSpPr>
            <a:spLocks/>
          </p:cNvSpPr>
          <p:nvPr/>
        </p:nvSpPr>
        <p:spPr bwMode="auto">
          <a:xfrm>
            <a:off x="4038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1" name="Freeform 164"/>
          <p:cNvSpPr>
            <a:spLocks/>
          </p:cNvSpPr>
          <p:nvPr/>
        </p:nvSpPr>
        <p:spPr bwMode="auto">
          <a:xfrm>
            <a:off x="4648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2" name="Freeform 165"/>
          <p:cNvSpPr>
            <a:spLocks/>
          </p:cNvSpPr>
          <p:nvPr/>
        </p:nvSpPr>
        <p:spPr bwMode="auto">
          <a:xfrm>
            <a:off x="4724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3" name="Freeform 166"/>
          <p:cNvSpPr>
            <a:spLocks/>
          </p:cNvSpPr>
          <p:nvPr/>
        </p:nvSpPr>
        <p:spPr bwMode="auto">
          <a:xfrm>
            <a:off x="4800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4" name="Freeform 167"/>
          <p:cNvSpPr>
            <a:spLocks/>
          </p:cNvSpPr>
          <p:nvPr/>
        </p:nvSpPr>
        <p:spPr bwMode="auto">
          <a:xfrm>
            <a:off x="4876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5" name="Freeform 168"/>
          <p:cNvSpPr>
            <a:spLocks/>
          </p:cNvSpPr>
          <p:nvPr/>
        </p:nvSpPr>
        <p:spPr bwMode="auto">
          <a:xfrm>
            <a:off x="4953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6" name="Freeform 169"/>
          <p:cNvSpPr>
            <a:spLocks/>
          </p:cNvSpPr>
          <p:nvPr/>
        </p:nvSpPr>
        <p:spPr bwMode="auto">
          <a:xfrm>
            <a:off x="3657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7" name="Freeform 170"/>
          <p:cNvSpPr>
            <a:spLocks/>
          </p:cNvSpPr>
          <p:nvPr/>
        </p:nvSpPr>
        <p:spPr bwMode="auto">
          <a:xfrm>
            <a:off x="3581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8" name="Freeform 171"/>
          <p:cNvSpPr>
            <a:spLocks/>
          </p:cNvSpPr>
          <p:nvPr/>
        </p:nvSpPr>
        <p:spPr bwMode="auto">
          <a:xfrm>
            <a:off x="3505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9" name="Freeform 172"/>
          <p:cNvSpPr>
            <a:spLocks/>
          </p:cNvSpPr>
          <p:nvPr/>
        </p:nvSpPr>
        <p:spPr bwMode="auto">
          <a:xfrm>
            <a:off x="3429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0" name="Freeform 173"/>
          <p:cNvSpPr>
            <a:spLocks/>
          </p:cNvSpPr>
          <p:nvPr/>
        </p:nvSpPr>
        <p:spPr bwMode="auto">
          <a:xfrm>
            <a:off x="3352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1" name="Freeform 174"/>
          <p:cNvSpPr>
            <a:spLocks/>
          </p:cNvSpPr>
          <p:nvPr/>
        </p:nvSpPr>
        <p:spPr bwMode="auto">
          <a:xfrm>
            <a:off x="3252788" y="294005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2" name="Freeform 175"/>
          <p:cNvSpPr>
            <a:spLocks/>
          </p:cNvSpPr>
          <p:nvPr/>
        </p:nvSpPr>
        <p:spPr bwMode="auto">
          <a:xfrm>
            <a:off x="3962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3" name="Freeform 176"/>
          <p:cNvSpPr>
            <a:spLocks/>
          </p:cNvSpPr>
          <p:nvPr/>
        </p:nvSpPr>
        <p:spPr bwMode="auto">
          <a:xfrm>
            <a:off x="2286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4" name="Freeform 177"/>
          <p:cNvSpPr>
            <a:spLocks/>
          </p:cNvSpPr>
          <p:nvPr/>
        </p:nvSpPr>
        <p:spPr bwMode="auto">
          <a:xfrm>
            <a:off x="2438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5" name="Freeform 178"/>
          <p:cNvSpPr>
            <a:spLocks/>
          </p:cNvSpPr>
          <p:nvPr/>
        </p:nvSpPr>
        <p:spPr bwMode="auto">
          <a:xfrm>
            <a:off x="2362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6" name="Freeform 179"/>
          <p:cNvSpPr>
            <a:spLocks/>
          </p:cNvSpPr>
          <p:nvPr/>
        </p:nvSpPr>
        <p:spPr bwMode="auto">
          <a:xfrm>
            <a:off x="2209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7" name="Freeform 180"/>
          <p:cNvSpPr>
            <a:spLocks/>
          </p:cNvSpPr>
          <p:nvPr/>
        </p:nvSpPr>
        <p:spPr bwMode="auto">
          <a:xfrm>
            <a:off x="2133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8" name="Freeform 181"/>
          <p:cNvSpPr>
            <a:spLocks/>
          </p:cNvSpPr>
          <p:nvPr/>
        </p:nvSpPr>
        <p:spPr bwMode="auto">
          <a:xfrm>
            <a:off x="2057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9" name="Freeform 182"/>
          <p:cNvSpPr>
            <a:spLocks/>
          </p:cNvSpPr>
          <p:nvPr/>
        </p:nvSpPr>
        <p:spPr bwMode="auto">
          <a:xfrm>
            <a:off x="5029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0" name="Freeform 183"/>
          <p:cNvSpPr>
            <a:spLocks/>
          </p:cNvSpPr>
          <p:nvPr/>
        </p:nvSpPr>
        <p:spPr bwMode="auto">
          <a:xfrm>
            <a:off x="51054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1" name="Freeform 184"/>
          <p:cNvSpPr>
            <a:spLocks/>
          </p:cNvSpPr>
          <p:nvPr/>
        </p:nvSpPr>
        <p:spPr bwMode="auto">
          <a:xfrm>
            <a:off x="51816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2" name="Freeform 185"/>
          <p:cNvSpPr>
            <a:spLocks/>
          </p:cNvSpPr>
          <p:nvPr/>
        </p:nvSpPr>
        <p:spPr bwMode="auto">
          <a:xfrm>
            <a:off x="52578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3" name="Freeform 186"/>
          <p:cNvSpPr>
            <a:spLocks/>
          </p:cNvSpPr>
          <p:nvPr/>
        </p:nvSpPr>
        <p:spPr bwMode="auto">
          <a:xfrm>
            <a:off x="5386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4" name="Freeform 187"/>
          <p:cNvSpPr>
            <a:spLocks/>
          </p:cNvSpPr>
          <p:nvPr/>
        </p:nvSpPr>
        <p:spPr bwMode="auto">
          <a:xfrm>
            <a:off x="5538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5" name="Freeform 188"/>
          <p:cNvSpPr>
            <a:spLocks/>
          </p:cNvSpPr>
          <p:nvPr/>
        </p:nvSpPr>
        <p:spPr bwMode="auto">
          <a:xfrm>
            <a:off x="54625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6" name="Freeform 189"/>
          <p:cNvSpPr>
            <a:spLocks/>
          </p:cNvSpPr>
          <p:nvPr/>
        </p:nvSpPr>
        <p:spPr bwMode="auto">
          <a:xfrm>
            <a:off x="5691188" y="294005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7" name="Freeform 190"/>
          <p:cNvSpPr>
            <a:spLocks/>
          </p:cNvSpPr>
          <p:nvPr/>
        </p:nvSpPr>
        <p:spPr bwMode="auto">
          <a:xfrm>
            <a:off x="5767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8" name="Freeform 191"/>
          <p:cNvSpPr>
            <a:spLocks/>
          </p:cNvSpPr>
          <p:nvPr/>
        </p:nvSpPr>
        <p:spPr bwMode="auto">
          <a:xfrm>
            <a:off x="58435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9" name="Freeform 192"/>
          <p:cNvSpPr>
            <a:spLocks/>
          </p:cNvSpPr>
          <p:nvPr/>
        </p:nvSpPr>
        <p:spPr bwMode="auto">
          <a:xfrm>
            <a:off x="5919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0" name="Freeform 193"/>
          <p:cNvSpPr>
            <a:spLocks/>
          </p:cNvSpPr>
          <p:nvPr/>
        </p:nvSpPr>
        <p:spPr bwMode="auto">
          <a:xfrm>
            <a:off x="59959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1" name="Freeform 194"/>
          <p:cNvSpPr>
            <a:spLocks/>
          </p:cNvSpPr>
          <p:nvPr/>
        </p:nvSpPr>
        <p:spPr bwMode="auto">
          <a:xfrm>
            <a:off x="60721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2" name="Freeform 195"/>
          <p:cNvSpPr>
            <a:spLocks/>
          </p:cNvSpPr>
          <p:nvPr/>
        </p:nvSpPr>
        <p:spPr bwMode="auto">
          <a:xfrm>
            <a:off x="6148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3" name="Freeform 196"/>
          <p:cNvSpPr>
            <a:spLocks/>
          </p:cNvSpPr>
          <p:nvPr/>
        </p:nvSpPr>
        <p:spPr bwMode="auto">
          <a:xfrm>
            <a:off x="6300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4" name="Freeform 197"/>
          <p:cNvSpPr>
            <a:spLocks/>
          </p:cNvSpPr>
          <p:nvPr/>
        </p:nvSpPr>
        <p:spPr bwMode="auto">
          <a:xfrm>
            <a:off x="63769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5" name="Freeform 198"/>
          <p:cNvSpPr>
            <a:spLocks/>
          </p:cNvSpPr>
          <p:nvPr/>
        </p:nvSpPr>
        <p:spPr bwMode="auto">
          <a:xfrm>
            <a:off x="64531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6" name="Freeform 199"/>
          <p:cNvSpPr>
            <a:spLocks/>
          </p:cNvSpPr>
          <p:nvPr/>
        </p:nvSpPr>
        <p:spPr bwMode="auto">
          <a:xfrm>
            <a:off x="65293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7" name="Freeform 200"/>
          <p:cNvSpPr>
            <a:spLocks/>
          </p:cNvSpPr>
          <p:nvPr/>
        </p:nvSpPr>
        <p:spPr bwMode="auto">
          <a:xfrm>
            <a:off x="66817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8" name="Freeform 201"/>
          <p:cNvSpPr>
            <a:spLocks/>
          </p:cNvSpPr>
          <p:nvPr/>
        </p:nvSpPr>
        <p:spPr bwMode="auto">
          <a:xfrm>
            <a:off x="6757988" y="2971800"/>
            <a:ext cx="100012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9" name="Freeform 202"/>
          <p:cNvSpPr>
            <a:spLocks/>
          </p:cNvSpPr>
          <p:nvPr/>
        </p:nvSpPr>
        <p:spPr bwMode="auto">
          <a:xfrm>
            <a:off x="68580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0" name="Freeform 203"/>
          <p:cNvSpPr>
            <a:spLocks/>
          </p:cNvSpPr>
          <p:nvPr/>
        </p:nvSpPr>
        <p:spPr bwMode="auto">
          <a:xfrm>
            <a:off x="6934200" y="2971800"/>
            <a:ext cx="100013" cy="260350"/>
          </a:xfrm>
          <a:custGeom>
            <a:avLst/>
            <a:gdLst>
              <a:gd name="T0" fmla="*/ 2147483647 w 63"/>
              <a:gd name="T1" fmla="*/ 2147483647 h 164"/>
              <a:gd name="T2" fmla="*/ 2147483647 w 63"/>
              <a:gd name="T3" fmla="*/ 0 h 164"/>
              <a:gd name="T4" fmla="*/ 2147483647 w 63"/>
              <a:gd name="T5" fmla="*/ 2147483647 h 164"/>
              <a:gd name="T6" fmla="*/ 2147483647 w 63"/>
              <a:gd name="T7" fmla="*/ 2147483647 h 164"/>
              <a:gd name="T8" fmla="*/ 2147483647 w 63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64"/>
              <a:gd name="T17" fmla="*/ 63 w 6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64">
                <a:moveTo>
                  <a:pt x="26" y="91"/>
                </a:moveTo>
                <a:cubicBezTo>
                  <a:pt x="8" y="45"/>
                  <a:pt x="0" y="34"/>
                  <a:pt x="36" y="0"/>
                </a:cubicBezTo>
                <a:cubicBezTo>
                  <a:pt x="42" y="18"/>
                  <a:pt x="48" y="37"/>
                  <a:pt x="54" y="55"/>
                </a:cubicBezTo>
                <a:cubicBezTo>
                  <a:pt x="57" y="64"/>
                  <a:pt x="63" y="82"/>
                  <a:pt x="63" y="82"/>
                </a:cubicBezTo>
                <a:cubicBezTo>
                  <a:pt x="53" y="152"/>
                  <a:pt x="54" y="124"/>
                  <a:pt x="54" y="16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" name="Text Box 204"/>
          <p:cNvSpPr txBox="1">
            <a:spLocks noChangeArrowheads="1"/>
          </p:cNvSpPr>
          <p:nvPr/>
        </p:nvSpPr>
        <p:spPr bwMode="auto">
          <a:xfrm>
            <a:off x="3886200" y="26193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NIS</a:t>
            </a:r>
          </a:p>
        </p:txBody>
      </p:sp>
      <p:sp>
        <p:nvSpPr>
          <p:cNvPr id="26829" name="Oval 205"/>
          <p:cNvSpPr>
            <a:spLocks noChangeArrowheads="1"/>
          </p:cNvSpPr>
          <p:nvPr/>
        </p:nvSpPr>
        <p:spPr bwMode="auto">
          <a:xfrm>
            <a:off x="2209800" y="2971800"/>
            <a:ext cx="228600" cy="2143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3" name="Line 206"/>
          <p:cNvSpPr>
            <a:spLocks noChangeShapeType="1"/>
          </p:cNvSpPr>
          <p:nvPr/>
        </p:nvSpPr>
        <p:spPr bwMode="auto">
          <a:xfrm>
            <a:off x="1905000" y="3095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31" name="Oval 207"/>
          <p:cNvSpPr>
            <a:spLocks noChangeArrowheads="1"/>
          </p:cNvSpPr>
          <p:nvPr/>
        </p:nvSpPr>
        <p:spPr bwMode="auto">
          <a:xfrm>
            <a:off x="1676400" y="29718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5" name="Text Box 208"/>
          <p:cNvSpPr txBox="1">
            <a:spLocks noChangeArrowheads="1"/>
          </p:cNvSpPr>
          <p:nvPr/>
        </p:nvSpPr>
        <p:spPr bwMode="auto">
          <a:xfrm>
            <a:off x="1219200" y="243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Adenyl  cyclase inactive</a:t>
            </a:r>
          </a:p>
        </p:txBody>
      </p:sp>
      <p:sp>
        <p:nvSpPr>
          <p:cNvPr id="14546" name="Text Box 209"/>
          <p:cNvSpPr txBox="1">
            <a:spLocks noChangeArrowheads="1"/>
          </p:cNvSpPr>
          <p:nvPr/>
        </p:nvSpPr>
        <p:spPr bwMode="auto">
          <a:xfrm>
            <a:off x="1143000" y="29718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active</a:t>
            </a:r>
          </a:p>
        </p:txBody>
      </p:sp>
      <p:sp>
        <p:nvSpPr>
          <p:cNvPr id="14547" name="Line 210"/>
          <p:cNvSpPr>
            <a:spLocks noChangeShapeType="1"/>
          </p:cNvSpPr>
          <p:nvPr/>
        </p:nvSpPr>
        <p:spPr bwMode="auto">
          <a:xfrm>
            <a:off x="1828800" y="3200400"/>
            <a:ext cx="7620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48" name="Oval 211"/>
          <p:cNvSpPr>
            <a:spLocks noChangeArrowheads="1"/>
          </p:cNvSpPr>
          <p:nvPr/>
        </p:nvSpPr>
        <p:spPr bwMode="auto">
          <a:xfrm>
            <a:off x="4800600" y="2971800"/>
            <a:ext cx="3048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549" name="Text Box 212"/>
          <p:cNvSpPr txBox="1">
            <a:spLocks noChangeArrowheads="1"/>
          </p:cNvSpPr>
          <p:nvPr/>
        </p:nvSpPr>
        <p:spPr bwMode="auto">
          <a:xfrm>
            <a:off x="4648200" y="243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Phospholypase inactive</a:t>
            </a:r>
          </a:p>
        </p:txBody>
      </p:sp>
      <p:sp>
        <p:nvSpPr>
          <p:cNvPr id="14550" name="Text Box 213"/>
          <p:cNvSpPr txBox="1">
            <a:spLocks noChangeArrowheads="1"/>
          </p:cNvSpPr>
          <p:nvPr/>
        </p:nvSpPr>
        <p:spPr bwMode="auto">
          <a:xfrm>
            <a:off x="5257800" y="3200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active</a:t>
            </a:r>
          </a:p>
        </p:txBody>
      </p:sp>
      <p:sp>
        <p:nvSpPr>
          <p:cNvPr id="14551" name="Line 214"/>
          <p:cNvSpPr>
            <a:spLocks noChangeShapeType="1"/>
          </p:cNvSpPr>
          <p:nvPr/>
        </p:nvSpPr>
        <p:spPr bwMode="auto">
          <a:xfrm flipV="1">
            <a:off x="3124200" y="3352800"/>
            <a:ext cx="685800" cy="609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52" name="Text Box 215"/>
          <p:cNvSpPr txBox="1">
            <a:spLocks noChangeArrowheads="1"/>
          </p:cNvSpPr>
          <p:nvPr/>
        </p:nvSpPr>
        <p:spPr bwMode="auto">
          <a:xfrm>
            <a:off x="3429000" y="3517900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   Activation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expression</a:t>
            </a:r>
          </a:p>
        </p:txBody>
      </p:sp>
      <p:sp>
        <p:nvSpPr>
          <p:cNvPr id="14553" name="Line 216"/>
          <p:cNvSpPr>
            <a:spLocks noChangeShapeType="1"/>
          </p:cNvSpPr>
          <p:nvPr/>
        </p:nvSpPr>
        <p:spPr bwMode="auto">
          <a:xfrm flipV="1">
            <a:off x="4419600" y="3505200"/>
            <a:ext cx="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54" name="Text Box 217"/>
          <p:cNvSpPr txBox="1">
            <a:spLocks noChangeArrowheads="1"/>
          </p:cNvSpPr>
          <p:nvPr/>
        </p:nvSpPr>
        <p:spPr bwMode="auto">
          <a:xfrm>
            <a:off x="3733800" y="2057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I</a:t>
            </a:r>
            <a:r>
              <a:rPr lang="en-US" sz="1600" baseline="30000">
                <a:latin typeface="Arial" charset="0"/>
              </a:rPr>
              <a:t>-</a:t>
            </a:r>
          </a:p>
        </p:txBody>
      </p:sp>
      <p:sp>
        <p:nvSpPr>
          <p:cNvPr id="14555" name="Oval 218"/>
          <p:cNvSpPr>
            <a:spLocks noChangeArrowheads="1"/>
          </p:cNvSpPr>
          <p:nvPr/>
        </p:nvSpPr>
        <p:spPr bwMode="auto">
          <a:xfrm>
            <a:off x="3352800" y="4800600"/>
            <a:ext cx="1905000" cy="1447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56" name="Oval 219"/>
          <p:cNvSpPr>
            <a:spLocks noChangeArrowheads="1"/>
          </p:cNvSpPr>
          <p:nvPr/>
        </p:nvSpPr>
        <p:spPr bwMode="auto">
          <a:xfrm>
            <a:off x="3400425" y="4876800"/>
            <a:ext cx="1857375" cy="1338263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557" name="Text Box 220"/>
          <p:cNvSpPr txBox="1">
            <a:spLocks noChangeArrowheads="1"/>
          </p:cNvSpPr>
          <p:nvPr/>
        </p:nvSpPr>
        <p:spPr bwMode="auto">
          <a:xfrm>
            <a:off x="2667000" y="53784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follicle</a:t>
            </a:r>
          </a:p>
        </p:txBody>
      </p:sp>
      <p:sp>
        <p:nvSpPr>
          <p:cNvPr id="14558" name="AutoShape 221"/>
          <p:cNvSpPr>
            <a:spLocks noChangeArrowheads="1"/>
          </p:cNvSpPr>
          <p:nvPr/>
        </p:nvSpPr>
        <p:spPr bwMode="auto">
          <a:xfrm>
            <a:off x="5867400" y="3686175"/>
            <a:ext cx="1676400" cy="3048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559" name="Text Box 222"/>
          <p:cNvSpPr txBox="1">
            <a:spLocks noChangeArrowheads="1"/>
          </p:cNvSpPr>
          <p:nvPr/>
        </p:nvSpPr>
        <p:spPr bwMode="auto">
          <a:xfrm>
            <a:off x="5834063" y="3686175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Cell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hyperthrophy</a:t>
            </a:r>
          </a:p>
        </p:txBody>
      </p:sp>
      <p:sp>
        <p:nvSpPr>
          <p:cNvPr id="14560" name="Line 223"/>
          <p:cNvSpPr>
            <a:spLocks noChangeShapeType="1"/>
          </p:cNvSpPr>
          <p:nvPr/>
        </p:nvSpPr>
        <p:spPr bwMode="auto">
          <a:xfrm>
            <a:off x="5638800" y="3429000"/>
            <a:ext cx="304800" cy="3048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1" name="Text Box 224"/>
          <p:cNvSpPr txBox="1">
            <a:spLocks noChangeArrowheads="1"/>
          </p:cNvSpPr>
          <p:nvPr/>
        </p:nvSpPr>
        <p:spPr bwMode="auto">
          <a:xfrm>
            <a:off x="3810000" y="48768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I</a:t>
            </a:r>
            <a:r>
              <a:rPr lang="en-US" sz="1600" b="1" baseline="30000" dirty="0">
                <a:latin typeface="Arial" charset="0"/>
              </a:rPr>
              <a:t>-</a:t>
            </a:r>
          </a:p>
        </p:txBody>
      </p:sp>
      <p:sp>
        <p:nvSpPr>
          <p:cNvPr id="14562" name="Text Box 225"/>
          <p:cNvSpPr txBox="1">
            <a:spLocks noChangeArrowheads="1"/>
          </p:cNvSpPr>
          <p:nvPr/>
        </p:nvSpPr>
        <p:spPr bwMode="auto">
          <a:xfrm>
            <a:off x="4267200" y="41830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Expression TPO &amp; Thyroglobuline </a:t>
            </a:r>
          </a:p>
        </p:txBody>
      </p:sp>
      <p:sp>
        <p:nvSpPr>
          <p:cNvPr id="14563" name="Text Box 226"/>
          <p:cNvSpPr txBox="1">
            <a:spLocks noChangeArrowheads="1"/>
          </p:cNvSpPr>
          <p:nvPr/>
        </p:nvSpPr>
        <p:spPr bwMode="auto">
          <a:xfrm>
            <a:off x="4267200" y="51054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DIT MIT</a:t>
            </a:r>
          </a:p>
        </p:txBody>
      </p:sp>
      <p:sp>
        <p:nvSpPr>
          <p:cNvPr id="14564" name="Line 227"/>
          <p:cNvSpPr>
            <a:spLocks noChangeShapeType="1"/>
          </p:cNvSpPr>
          <p:nvPr/>
        </p:nvSpPr>
        <p:spPr bwMode="auto">
          <a:xfrm flipV="1">
            <a:off x="4745038" y="5181600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5" name="Text Box 228"/>
          <p:cNvSpPr txBox="1">
            <a:spLocks noChangeArrowheads="1"/>
          </p:cNvSpPr>
          <p:nvPr/>
        </p:nvSpPr>
        <p:spPr bwMode="auto">
          <a:xfrm>
            <a:off x="3810000" y="54102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T3 T4</a:t>
            </a:r>
          </a:p>
        </p:txBody>
      </p:sp>
      <p:sp>
        <p:nvSpPr>
          <p:cNvPr id="14566" name="Line 229"/>
          <p:cNvSpPr>
            <a:spLocks noChangeShapeType="1"/>
          </p:cNvSpPr>
          <p:nvPr/>
        </p:nvSpPr>
        <p:spPr bwMode="auto">
          <a:xfrm flipV="1">
            <a:off x="4168775" y="5500688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7" name="Line 230"/>
          <p:cNvSpPr>
            <a:spLocks noChangeShapeType="1"/>
          </p:cNvSpPr>
          <p:nvPr/>
        </p:nvSpPr>
        <p:spPr bwMode="auto">
          <a:xfrm>
            <a:off x="4038600" y="5105400"/>
            <a:ext cx="304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8" name="Line 231"/>
          <p:cNvSpPr>
            <a:spLocks noChangeShapeType="1"/>
          </p:cNvSpPr>
          <p:nvPr/>
        </p:nvSpPr>
        <p:spPr bwMode="auto">
          <a:xfrm flipH="1">
            <a:off x="4191000" y="55626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69" name="Line 232"/>
          <p:cNvSpPr>
            <a:spLocks noChangeShapeType="1"/>
          </p:cNvSpPr>
          <p:nvPr/>
        </p:nvSpPr>
        <p:spPr bwMode="auto">
          <a:xfrm flipH="1">
            <a:off x="4267200" y="4648200"/>
            <a:ext cx="3048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70" name="Line 233"/>
          <p:cNvSpPr>
            <a:spLocks noChangeShapeType="1"/>
          </p:cNvSpPr>
          <p:nvPr/>
        </p:nvSpPr>
        <p:spPr bwMode="auto">
          <a:xfrm>
            <a:off x="4191000" y="5791200"/>
            <a:ext cx="1371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71" name="Oval 234"/>
          <p:cNvSpPr>
            <a:spLocks noChangeArrowheads="1"/>
          </p:cNvSpPr>
          <p:nvPr/>
        </p:nvSpPr>
        <p:spPr bwMode="auto">
          <a:xfrm>
            <a:off x="3657600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2" name="Oval 235"/>
          <p:cNvSpPr>
            <a:spLocks noChangeArrowheads="1"/>
          </p:cNvSpPr>
          <p:nvPr/>
        </p:nvSpPr>
        <p:spPr bwMode="auto">
          <a:xfrm>
            <a:off x="38100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3" name="Oval 236"/>
          <p:cNvSpPr>
            <a:spLocks noChangeArrowheads="1"/>
          </p:cNvSpPr>
          <p:nvPr/>
        </p:nvSpPr>
        <p:spPr bwMode="auto">
          <a:xfrm>
            <a:off x="39624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4" name="Oval 237"/>
          <p:cNvSpPr>
            <a:spLocks noChangeArrowheads="1"/>
          </p:cNvSpPr>
          <p:nvPr/>
        </p:nvSpPr>
        <p:spPr bwMode="auto">
          <a:xfrm>
            <a:off x="3810000" y="57150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5" name="Oval 238"/>
          <p:cNvSpPr>
            <a:spLocks noChangeArrowheads="1"/>
          </p:cNvSpPr>
          <p:nvPr/>
        </p:nvSpPr>
        <p:spPr bwMode="auto">
          <a:xfrm>
            <a:off x="37338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6" name="Oval 239"/>
          <p:cNvSpPr>
            <a:spLocks noChangeArrowheads="1"/>
          </p:cNvSpPr>
          <p:nvPr/>
        </p:nvSpPr>
        <p:spPr bwMode="auto">
          <a:xfrm>
            <a:off x="3733800" y="5562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7" name="Oval 240"/>
          <p:cNvSpPr>
            <a:spLocks noChangeArrowheads="1"/>
          </p:cNvSpPr>
          <p:nvPr/>
        </p:nvSpPr>
        <p:spPr bwMode="auto">
          <a:xfrm>
            <a:off x="3733800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8" name="Oval 241"/>
          <p:cNvSpPr>
            <a:spLocks noChangeArrowheads="1"/>
          </p:cNvSpPr>
          <p:nvPr/>
        </p:nvSpPr>
        <p:spPr bwMode="auto">
          <a:xfrm>
            <a:off x="36576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9" name="Oval 242"/>
          <p:cNvSpPr>
            <a:spLocks noChangeArrowheads="1"/>
          </p:cNvSpPr>
          <p:nvPr/>
        </p:nvSpPr>
        <p:spPr bwMode="auto">
          <a:xfrm>
            <a:off x="3657600" y="5562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0" name="Oval 243"/>
          <p:cNvSpPr>
            <a:spLocks noChangeArrowheads="1"/>
          </p:cNvSpPr>
          <p:nvPr/>
        </p:nvSpPr>
        <p:spPr bwMode="auto">
          <a:xfrm>
            <a:off x="3810000" y="5486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1" name="Oval 244"/>
          <p:cNvSpPr>
            <a:spLocks noChangeArrowheads="1"/>
          </p:cNvSpPr>
          <p:nvPr/>
        </p:nvSpPr>
        <p:spPr bwMode="auto">
          <a:xfrm>
            <a:off x="4114800" y="5867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2" name="Oval 245"/>
          <p:cNvSpPr>
            <a:spLocks noChangeArrowheads="1"/>
          </p:cNvSpPr>
          <p:nvPr/>
        </p:nvSpPr>
        <p:spPr bwMode="auto">
          <a:xfrm>
            <a:off x="40386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3" name="Oval 246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4" name="Oval 247"/>
          <p:cNvSpPr>
            <a:spLocks noChangeArrowheads="1"/>
          </p:cNvSpPr>
          <p:nvPr/>
        </p:nvSpPr>
        <p:spPr bwMode="auto">
          <a:xfrm>
            <a:off x="38100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5" name="Oval 248"/>
          <p:cNvSpPr>
            <a:spLocks noChangeArrowheads="1"/>
          </p:cNvSpPr>
          <p:nvPr/>
        </p:nvSpPr>
        <p:spPr bwMode="auto">
          <a:xfrm>
            <a:off x="37338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6" name="Oval 249"/>
          <p:cNvSpPr>
            <a:spLocks noChangeArrowheads="1"/>
          </p:cNvSpPr>
          <p:nvPr/>
        </p:nvSpPr>
        <p:spPr bwMode="auto">
          <a:xfrm>
            <a:off x="5486400" y="5867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7" name="Oval 250"/>
          <p:cNvSpPr>
            <a:spLocks noChangeArrowheads="1"/>
          </p:cNvSpPr>
          <p:nvPr/>
        </p:nvSpPr>
        <p:spPr bwMode="auto">
          <a:xfrm>
            <a:off x="54102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8" name="Oval 251"/>
          <p:cNvSpPr>
            <a:spLocks noChangeArrowheads="1"/>
          </p:cNvSpPr>
          <p:nvPr/>
        </p:nvSpPr>
        <p:spPr bwMode="auto">
          <a:xfrm>
            <a:off x="53340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89" name="Oval 252"/>
          <p:cNvSpPr>
            <a:spLocks noChangeArrowheads="1"/>
          </p:cNvSpPr>
          <p:nvPr/>
        </p:nvSpPr>
        <p:spPr bwMode="auto">
          <a:xfrm>
            <a:off x="57150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0" name="Oval 253"/>
          <p:cNvSpPr>
            <a:spLocks noChangeArrowheads="1"/>
          </p:cNvSpPr>
          <p:nvPr/>
        </p:nvSpPr>
        <p:spPr bwMode="auto">
          <a:xfrm>
            <a:off x="5486400" y="59436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1" name="Oval 254"/>
          <p:cNvSpPr>
            <a:spLocks noChangeArrowheads="1"/>
          </p:cNvSpPr>
          <p:nvPr/>
        </p:nvSpPr>
        <p:spPr bwMode="auto">
          <a:xfrm>
            <a:off x="5638800" y="58674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2" name="Oval 255"/>
          <p:cNvSpPr>
            <a:spLocks noChangeArrowheads="1"/>
          </p:cNvSpPr>
          <p:nvPr/>
        </p:nvSpPr>
        <p:spPr bwMode="auto">
          <a:xfrm>
            <a:off x="5562600" y="6019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3" name="Oval 256"/>
          <p:cNvSpPr>
            <a:spLocks noChangeArrowheads="1"/>
          </p:cNvSpPr>
          <p:nvPr/>
        </p:nvSpPr>
        <p:spPr bwMode="auto">
          <a:xfrm>
            <a:off x="5562600" y="57912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4" name="Oval 257"/>
          <p:cNvSpPr>
            <a:spLocks noChangeArrowheads="1"/>
          </p:cNvSpPr>
          <p:nvPr/>
        </p:nvSpPr>
        <p:spPr bwMode="auto">
          <a:xfrm>
            <a:off x="5638800" y="5638800"/>
            <a:ext cx="7620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5" name="Text Box 258"/>
          <p:cNvSpPr txBox="1">
            <a:spLocks noChangeArrowheads="1"/>
          </p:cNvSpPr>
          <p:nvPr/>
        </p:nvSpPr>
        <p:spPr bwMode="auto">
          <a:xfrm>
            <a:off x="5791200" y="56800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0">
                <a:latin typeface="Arial" charset="0"/>
              </a:rPr>
              <a:t>Thyroid hormones secretion</a:t>
            </a:r>
          </a:p>
        </p:txBody>
      </p:sp>
      <p:sp>
        <p:nvSpPr>
          <p:cNvPr id="14596" name="Line 259"/>
          <p:cNvSpPr>
            <a:spLocks noChangeShapeType="1"/>
          </p:cNvSpPr>
          <p:nvPr/>
        </p:nvSpPr>
        <p:spPr bwMode="auto">
          <a:xfrm flipV="1">
            <a:off x="6877050" y="5748338"/>
            <a:ext cx="0" cy="36671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97" name="Text Box 260"/>
          <p:cNvSpPr txBox="1">
            <a:spLocks noChangeArrowheads="1"/>
          </p:cNvSpPr>
          <p:nvPr/>
        </p:nvSpPr>
        <p:spPr bwMode="auto">
          <a:xfrm>
            <a:off x="2057400" y="1752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TSH</a:t>
            </a:r>
          </a:p>
        </p:txBody>
      </p:sp>
      <p:sp>
        <p:nvSpPr>
          <p:cNvPr id="14598" name="Line 261"/>
          <p:cNvSpPr>
            <a:spLocks noChangeShapeType="1"/>
          </p:cNvSpPr>
          <p:nvPr/>
        </p:nvSpPr>
        <p:spPr bwMode="auto">
          <a:xfrm>
            <a:off x="3124200" y="3962400"/>
            <a:ext cx="11430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99" name="Line 262"/>
          <p:cNvSpPr>
            <a:spLocks noChangeShapeType="1"/>
          </p:cNvSpPr>
          <p:nvPr/>
        </p:nvSpPr>
        <p:spPr bwMode="auto">
          <a:xfrm flipV="1">
            <a:off x="5791200" y="4267200"/>
            <a:ext cx="0" cy="3048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00" name="Text Box 263"/>
          <p:cNvSpPr txBox="1">
            <a:spLocks noChangeArrowheads="1"/>
          </p:cNvSpPr>
          <p:nvPr/>
        </p:nvSpPr>
        <p:spPr bwMode="auto">
          <a:xfrm>
            <a:off x="7239000" y="28638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" charset="0"/>
              </a:rPr>
              <a:t>Cell membrane</a:t>
            </a:r>
          </a:p>
        </p:txBody>
      </p:sp>
      <p:sp>
        <p:nvSpPr>
          <p:cNvPr id="14601" name="Text Box 264"/>
          <p:cNvSpPr txBox="1">
            <a:spLocks noChangeArrowheads="1"/>
          </p:cNvSpPr>
          <p:nvPr/>
        </p:nvSpPr>
        <p:spPr bwMode="auto">
          <a:xfrm>
            <a:off x="1219200" y="4572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Cytoplasm </a:t>
            </a:r>
          </a:p>
        </p:txBody>
      </p:sp>
      <p:sp>
        <p:nvSpPr>
          <p:cNvPr id="14602" name="Text Box 265"/>
          <p:cNvSpPr txBox="1">
            <a:spLocks noChangeArrowheads="1"/>
          </p:cNvSpPr>
          <p:nvPr/>
        </p:nvSpPr>
        <p:spPr bwMode="auto">
          <a:xfrm>
            <a:off x="2819400" y="262413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>
                <a:latin typeface="Arial" charset="0"/>
              </a:rPr>
              <a:t>G protein</a:t>
            </a:r>
          </a:p>
        </p:txBody>
      </p:sp>
      <p:sp>
        <p:nvSpPr>
          <p:cNvPr id="14603" name="Oval 266"/>
          <p:cNvSpPr>
            <a:spLocks noChangeArrowheads="1"/>
          </p:cNvSpPr>
          <p:nvPr/>
        </p:nvSpPr>
        <p:spPr bwMode="auto">
          <a:xfrm>
            <a:off x="5257800" y="2971800"/>
            <a:ext cx="3048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604" name="Line 267"/>
          <p:cNvSpPr>
            <a:spLocks noChangeShapeType="1"/>
          </p:cNvSpPr>
          <p:nvPr/>
        </p:nvSpPr>
        <p:spPr bwMode="auto">
          <a:xfrm>
            <a:off x="5029200" y="3095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05" name="Line 268"/>
          <p:cNvSpPr>
            <a:spLocks noChangeShapeType="1"/>
          </p:cNvSpPr>
          <p:nvPr/>
        </p:nvSpPr>
        <p:spPr bwMode="auto">
          <a:xfrm flipV="1">
            <a:off x="3048000" y="38862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06" name="AutoShape 269"/>
          <p:cNvSpPr>
            <a:spLocks noChangeArrowheads="1"/>
          </p:cNvSpPr>
          <p:nvPr/>
        </p:nvSpPr>
        <p:spPr bwMode="auto">
          <a:xfrm>
            <a:off x="3781425" y="2809875"/>
            <a:ext cx="76200" cy="533400"/>
          </a:xfrm>
          <a:prstGeom prst="flowChartAlternateProcess">
            <a:avLst/>
          </a:prstGeom>
          <a:gradFill rotWithShape="1">
            <a:gsLst>
              <a:gs pos="0">
                <a:srgbClr val="765E00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07" name="AutoShape 270"/>
          <p:cNvSpPr>
            <a:spLocks noChangeArrowheads="1"/>
          </p:cNvSpPr>
          <p:nvPr/>
        </p:nvSpPr>
        <p:spPr bwMode="auto">
          <a:xfrm>
            <a:off x="3919538" y="2805113"/>
            <a:ext cx="76200" cy="533400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08" name="Line 271"/>
          <p:cNvSpPr>
            <a:spLocks noChangeShapeType="1"/>
          </p:cNvSpPr>
          <p:nvPr/>
        </p:nvSpPr>
        <p:spPr bwMode="auto">
          <a:xfrm>
            <a:off x="1828800" y="2667000"/>
            <a:ext cx="4572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09" name="Oval 272"/>
          <p:cNvSpPr>
            <a:spLocks noChangeArrowheads="1"/>
          </p:cNvSpPr>
          <p:nvPr/>
        </p:nvSpPr>
        <p:spPr bwMode="auto">
          <a:xfrm>
            <a:off x="2590800" y="19812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0" name="Oval 273"/>
          <p:cNvSpPr>
            <a:spLocks noChangeArrowheads="1"/>
          </p:cNvSpPr>
          <p:nvPr/>
        </p:nvSpPr>
        <p:spPr bwMode="auto">
          <a:xfrm>
            <a:off x="2667000" y="20574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1" name="Oval 274"/>
          <p:cNvSpPr>
            <a:spLocks noChangeArrowheads="1"/>
          </p:cNvSpPr>
          <p:nvPr/>
        </p:nvSpPr>
        <p:spPr bwMode="auto">
          <a:xfrm>
            <a:off x="2514600" y="22098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2" name="Oval 275"/>
          <p:cNvSpPr>
            <a:spLocks noChangeArrowheads="1"/>
          </p:cNvSpPr>
          <p:nvPr/>
        </p:nvSpPr>
        <p:spPr bwMode="auto">
          <a:xfrm>
            <a:off x="2514600" y="23622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3" name="Oval 276"/>
          <p:cNvSpPr>
            <a:spLocks noChangeArrowheads="1"/>
          </p:cNvSpPr>
          <p:nvPr/>
        </p:nvSpPr>
        <p:spPr bwMode="auto">
          <a:xfrm>
            <a:off x="2667000" y="22860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4" name="Oval 277"/>
          <p:cNvSpPr>
            <a:spLocks noChangeArrowheads="1"/>
          </p:cNvSpPr>
          <p:nvPr/>
        </p:nvSpPr>
        <p:spPr bwMode="auto">
          <a:xfrm>
            <a:off x="2590800" y="24384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5" name="Oval 278"/>
          <p:cNvSpPr>
            <a:spLocks noChangeArrowheads="1"/>
          </p:cNvSpPr>
          <p:nvPr/>
        </p:nvSpPr>
        <p:spPr bwMode="auto">
          <a:xfrm>
            <a:off x="2667000" y="25146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6" name="Oval 279"/>
          <p:cNvSpPr>
            <a:spLocks noChangeArrowheads="1"/>
          </p:cNvSpPr>
          <p:nvPr/>
        </p:nvSpPr>
        <p:spPr bwMode="auto">
          <a:xfrm>
            <a:off x="2743200" y="23622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7" name="Oval 280"/>
          <p:cNvSpPr>
            <a:spLocks noChangeArrowheads="1"/>
          </p:cNvSpPr>
          <p:nvPr/>
        </p:nvSpPr>
        <p:spPr bwMode="auto">
          <a:xfrm>
            <a:off x="2667000" y="26670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8" name="Oval 281"/>
          <p:cNvSpPr>
            <a:spLocks noChangeArrowheads="1"/>
          </p:cNvSpPr>
          <p:nvPr/>
        </p:nvSpPr>
        <p:spPr bwMode="auto">
          <a:xfrm>
            <a:off x="2624138" y="2771775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19" name="Oval 282"/>
          <p:cNvSpPr>
            <a:spLocks noChangeArrowheads="1"/>
          </p:cNvSpPr>
          <p:nvPr/>
        </p:nvSpPr>
        <p:spPr bwMode="auto">
          <a:xfrm>
            <a:off x="2819400" y="2286000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20" name="Oval 283"/>
          <p:cNvSpPr>
            <a:spLocks noChangeArrowheads="1"/>
          </p:cNvSpPr>
          <p:nvPr/>
        </p:nvSpPr>
        <p:spPr bwMode="auto">
          <a:xfrm>
            <a:off x="2743200" y="21336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21" name="Freeform 284"/>
          <p:cNvSpPr>
            <a:spLocks/>
          </p:cNvSpPr>
          <p:nvPr/>
        </p:nvSpPr>
        <p:spPr bwMode="auto">
          <a:xfrm>
            <a:off x="3200400" y="4419600"/>
            <a:ext cx="2971800" cy="2247900"/>
          </a:xfrm>
          <a:custGeom>
            <a:avLst/>
            <a:gdLst>
              <a:gd name="T0" fmla="*/ 0 w 1872"/>
              <a:gd name="T1" fmla="*/ 2147483647 h 1416"/>
              <a:gd name="T2" fmla="*/ 2147483647 w 1872"/>
              <a:gd name="T3" fmla="*/ 2147483647 h 1416"/>
              <a:gd name="T4" fmla="*/ 2147483647 w 1872"/>
              <a:gd name="T5" fmla="*/ 2147483647 h 1416"/>
              <a:gd name="T6" fmla="*/ 2147483647 w 1872"/>
              <a:gd name="T7" fmla="*/ 2147483647 h 1416"/>
              <a:gd name="T8" fmla="*/ 2147483647 w 1872"/>
              <a:gd name="T9" fmla="*/ 2147483647 h 1416"/>
              <a:gd name="T10" fmla="*/ 2147483647 w 1872"/>
              <a:gd name="T11" fmla="*/ 0 h 1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1416"/>
              <a:gd name="T20" fmla="*/ 1872 w 1872"/>
              <a:gd name="T21" fmla="*/ 1416 h 14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1416">
                <a:moveTo>
                  <a:pt x="0" y="1392"/>
                </a:moveTo>
                <a:cubicBezTo>
                  <a:pt x="140" y="1404"/>
                  <a:pt x="280" y="1416"/>
                  <a:pt x="432" y="1392"/>
                </a:cubicBezTo>
                <a:cubicBezTo>
                  <a:pt x="584" y="1368"/>
                  <a:pt x="768" y="1320"/>
                  <a:pt x="912" y="1248"/>
                </a:cubicBezTo>
                <a:cubicBezTo>
                  <a:pt x="1056" y="1176"/>
                  <a:pt x="1176" y="1080"/>
                  <a:pt x="1296" y="960"/>
                </a:cubicBezTo>
                <a:cubicBezTo>
                  <a:pt x="1416" y="840"/>
                  <a:pt x="1536" y="688"/>
                  <a:pt x="1632" y="528"/>
                </a:cubicBezTo>
                <a:cubicBezTo>
                  <a:pt x="1728" y="368"/>
                  <a:pt x="1832" y="88"/>
                  <a:pt x="1872" y="0"/>
                </a:cubicBezTo>
              </a:path>
            </a:pathLst>
          </a:custGeom>
          <a:noFill/>
          <a:ln w="381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reeform 285"/>
          <p:cNvSpPr>
            <a:spLocks/>
          </p:cNvSpPr>
          <p:nvPr/>
        </p:nvSpPr>
        <p:spPr bwMode="auto">
          <a:xfrm>
            <a:off x="3167063" y="4367213"/>
            <a:ext cx="2971800" cy="2247900"/>
          </a:xfrm>
          <a:custGeom>
            <a:avLst/>
            <a:gdLst>
              <a:gd name="T0" fmla="*/ 0 w 1872"/>
              <a:gd name="T1" fmla="*/ 2147483647 h 1416"/>
              <a:gd name="T2" fmla="*/ 2147483647 w 1872"/>
              <a:gd name="T3" fmla="*/ 2147483647 h 1416"/>
              <a:gd name="T4" fmla="*/ 2147483647 w 1872"/>
              <a:gd name="T5" fmla="*/ 2147483647 h 1416"/>
              <a:gd name="T6" fmla="*/ 2147483647 w 1872"/>
              <a:gd name="T7" fmla="*/ 2147483647 h 1416"/>
              <a:gd name="T8" fmla="*/ 2147483647 w 1872"/>
              <a:gd name="T9" fmla="*/ 2147483647 h 1416"/>
              <a:gd name="T10" fmla="*/ 2147483647 w 1872"/>
              <a:gd name="T11" fmla="*/ 0 h 14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1416"/>
              <a:gd name="T20" fmla="*/ 1872 w 1872"/>
              <a:gd name="T21" fmla="*/ 1416 h 14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1416">
                <a:moveTo>
                  <a:pt x="0" y="1392"/>
                </a:moveTo>
                <a:cubicBezTo>
                  <a:pt x="140" y="1404"/>
                  <a:pt x="280" y="1416"/>
                  <a:pt x="432" y="1392"/>
                </a:cubicBezTo>
                <a:cubicBezTo>
                  <a:pt x="584" y="1368"/>
                  <a:pt x="768" y="1320"/>
                  <a:pt x="912" y="1248"/>
                </a:cubicBezTo>
                <a:cubicBezTo>
                  <a:pt x="1056" y="1176"/>
                  <a:pt x="1176" y="1080"/>
                  <a:pt x="1296" y="960"/>
                </a:cubicBezTo>
                <a:cubicBezTo>
                  <a:pt x="1416" y="840"/>
                  <a:pt x="1536" y="688"/>
                  <a:pt x="1632" y="528"/>
                </a:cubicBezTo>
                <a:cubicBezTo>
                  <a:pt x="1728" y="368"/>
                  <a:pt x="1832" y="88"/>
                  <a:pt x="1872" y="0"/>
                </a:cubicBezTo>
              </a:path>
            </a:pathLst>
          </a:custGeom>
          <a:noFill/>
          <a:ln w="127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23" name="Text Box 288"/>
          <p:cNvSpPr txBox="1">
            <a:spLocks noChangeArrowheads="1"/>
          </p:cNvSpPr>
          <p:nvPr/>
        </p:nvSpPr>
        <p:spPr bwMode="auto">
          <a:xfrm>
            <a:off x="6172200" y="1371600"/>
            <a:ext cx="1752600" cy="3762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Thyroid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ITE OF ACTION TRIIOTIRONIN_01"/>
          <p:cNvPicPr>
            <a:picLocks noChangeAspect="1" noChangeArrowheads="1"/>
          </p:cNvPicPr>
          <p:nvPr/>
        </p:nvPicPr>
        <p:blipFill>
          <a:blip r:embed="rId2" cstate="email"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57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086600" y="381000"/>
            <a:ext cx="205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Site action of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triiodothyronin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 on cardiac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</a:rPr>
              <a:t>myocites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Tahoma" pitchFamily="34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162800" y="5715000"/>
            <a:ext cx="1524000" cy="533400"/>
          </a:xfrm>
          <a:prstGeom prst="flowChartAlternateProcess">
            <a:avLst/>
          </a:prstGeom>
          <a:gradFill rotWithShape="1">
            <a:gsLst>
              <a:gs pos="0">
                <a:srgbClr val="0066CC"/>
              </a:gs>
              <a:gs pos="100000">
                <a:srgbClr val="002F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162800" y="5686425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0">
                <a:solidFill>
                  <a:srgbClr val="FFFF00"/>
                </a:solidFill>
                <a:latin typeface="Arial" charset="0"/>
              </a:rPr>
              <a:t>Klein I, 2001 NEJM;344:501</a:t>
            </a:r>
          </a:p>
        </p:txBody>
      </p:sp>
      <p:sp>
        <p:nvSpPr>
          <p:cNvPr id="10" name="Equal 9"/>
          <p:cNvSpPr/>
          <p:nvPr/>
        </p:nvSpPr>
        <p:spPr>
          <a:xfrm rot="15360000">
            <a:off x="4993428" y="645372"/>
            <a:ext cx="381000" cy="381000"/>
          </a:xfrm>
          <a:prstGeom prst="mathEqua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524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Thyroxin (T4)</a:t>
            </a:r>
            <a:endParaRPr lang="en-US" sz="1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933950" y="495300"/>
            <a:ext cx="304800" cy="76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5181600" y="381000"/>
            <a:ext cx="1219200" cy="914400"/>
          </a:xfrm>
          <a:prstGeom prst="arc">
            <a:avLst>
              <a:gd name="adj1" fmla="val 5780392"/>
              <a:gd name="adj2" fmla="val 10150208"/>
            </a:avLst>
          </a:prstGeom>
          <a:ln w="1905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53100" y="117812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 Black" pitchFamily="34" charset="0"/>
              </a:rPr>
              <a:t>T3</a:t>
            </a:r>
            <a:endParaRPr lang="en-US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7145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 Black" pitchFamily="34" charset="0"/>
              </a:rPr>
              <a:t>(T3)</a:t>
            </a:r>
            <a:endParaRPr lang="en-US" sz="9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839200" cy="609600"/>
          </a:xfrm>
          <a:gradFill rotWithShape="1">
            <a:gsLst>
              <a:gs pos="0">
                <a:srgbClr val="0000FF">
                  <a:gamma/>
                  <a:shade val="31765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  Insulin &amp; glucose transporter protein-4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(Glut-4)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8675" name="Text Box 17"/>
          <p:cNvSpPr txBox="1">
            <a:spLocks noChangeArrowheads="1"/>
          </p:cNvSpPr>
          <p:nvPr/>
        </p:nvSpPr>
        <p:spPr bwMode="auto">
          <a:xfrm>
            <a:off x="381000" y="35052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vantGarde Md BT" pitchFamily="34" charset="0"/>
              </a:rPr>
              <a:t>translocation</a:t>
            </a: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5334000" y="106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0" y="2971800"/>
            <a:ext cx="3048000" cy="6096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>
                <a:latin typeface="Arial Rounded MT Bold" pitchFamily="34" charset="0"/>
              </a:rPr>
              <a:t> IRS-1 serine phosphorylation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b="1">
                <a:latin typeface="Arial Rounded MT Bold" pitchFamily="34" charset="0"/>
              </a:rPr>
              <a:t> IRS-1 tyrosin phosphorylation</a:t>
            </a: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457200" y="4572000"/>
            <a:ext cx="381000" cy="381000"/>
          </a:xfrm>
          <a:prstGeom prst="ellipse">
            <a:avLst/>
          </a:prstGeom>
          <a:noFill/>
          <a:ln w="38100" cmpd="dbl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0" name="Oval 6"/>
          <p:cNvSpPr>
            <a:spLocks noChangeArrowheads="1"/>
          </p:cNvSpPr>
          <p:nvPr/>
        </p:nvSpPr>
        <p:spPr bwMode="auto">
          <a:xfrm>
            <a:off x="1676400" y="2514600"/>
            <a:ext cx="381000" cy="381000"/>
          </a:xfrm>
          <a:prstGeom prst="ellipse">
            <a:avLst/>
          </a:prstGeom>
          <a:noFill/>
          <a:ln w="38100" cmpd="dbl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2374900" y="4084638"/>
            <a:ext cx="9144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 Rounded MT Bold" pitchFamily="34" charset="0"/>
              </a:rPr>
              <a:t>PI3K</a:t>
            </a:r>
          </a:p>
        </p:txBody>
      </p:sp>
      <p:sp>
        <p:nvSpPr>
          <p:cNvPr id="28682" name="AutoShape 8"/>
          <p:cNvSpPr>
            <a:spLocks noChangeArrowheads="1"/>
          </p:cNvSpPr>
          <p:nvPr/>
        </p:nvSpPr>
        <p:spPr bwMode="auto">
          <a:xfrm>
            <a:off x="2362200" y="3856038"/>
            <a:ext cx="457200" cy="228600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3" name="AutoShape 9"/>
          <p:cNvSpPr>
            <a:spLocks noChangeArrowheads="1"/>
          </p:cNvSpPr>
          <p:nvPr/>
        </p:nvSpPr>
        <p:spPr bwMode="auto">
          <a:xfrm>
            <a:off x="2819400" y="3856038"/>
            <a:ext cx="457200" cy="228600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684" name="Text Box 10"/>
          <p:cNvSpPr txBox="1">
            <a:spLocks noChangeArrowheads="1"/>
          </p:cNvSpPr>
          <p:nvPr/>
        </p:nvSpPr>
        <p:spPr bwMode="auto">
          <a:xfrm>
            <a:off x="2133600" y="38100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p110</a:t>
            </a:r>
          </a:p>
        </p:txBody>
      </p:sp>
      <p:sp>
        <p:nvSpPr>
          <p:cNvPr id="28685" name="Text Box 11"/>
          <p:cNvSpPr txBox="1">
            <a:spLocks noChangeArrowheads="1"/>
          </p:cNvSpPr>
          <p:nvPr/>
        </p:nvSpPr>
        <p:spPr bwMode="auto">
          <a:xfrm>
            <a:off x="2590800" y="38100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p85</a:t>
            </a:r>
          </a:p>
        </p:txBody>
      </p:sp>
      <p:sp>
        <p:nvSpPr>
          <p:cNvPr id="28686" name="Text Box 12"/>
          <p:cNvSpPr txBox="1">
            <a:spLocks noChangeArrowheads="1"/>
          </p:cNvSpPr>
          <p:nvPr/>
        </p:nvSpPr>
        <p:spPr bwMode="auto">
          <a:xfrm>
            <a:off x="2209800" y="4724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Akt</a:t>
            </a:r>
          </a:p>
        </p:txBody>
      </p:sp>
      <p:sp>
        <p:nvSpPr>
          <p:cNvPr id="28687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aPKC</a:t>
            </a:r>
          </a:p>
        </p:txBody>
      </p:sp>
      <p:sp>
        <p:nvSpPr>
          <p:cNvPr id="28688" name="Oval 14"/>
          <p:cNvSpPr>
            <a:spLocks noChangeArrowheads="1"/>
          </p:cNvSpPr>
          <p:nvPr/>
        </p:nvSpPr>
        <p:spPr bwMode="auto">
          <a:xfrm>
            <a:off x="609600" y="44958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cxnSp>
        <p:nvCxnSpPr>
          <p:cNvPr id="28689" name="AutoShape 15"/>
          <p:cNvCxnSpPr>
            <a:cxnSpLocks noChangeShapeType="1"/>
          </p:cNvCxnSpPr>
          <p:nvPr/>
        </p:nvCxnSpPr>
        <p:spPr bwMode="auto">
          <a:xfrm rot="16200000">
            <a:off x="259556" y="3093244"/>
            <a:ext cx="1766888" cy="1066800"/>
          </a:xfrm>
          <a:prstGeom prst="curvedConnector2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8690" name="Text Box 16"/>
          <p:cNvSpPr txBox="1">
            <a:spLocks noChangeArrowheads="1"/>
          </p:cNvSpPr>
          <p:nvPr/>
        </p:nvSpPr>
        <p:spPr bwMode="auto">
          <a:xfrm>
            <a:off x="457200" y="4648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Rounded MT Bold" pitchFamily="34" charset="0"/>
              </a:rPr>
              <a:t>Glut 4</a:t>
            </a:r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 flipH="1">
            <a:off x="1143000" y="487680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19"/>
          <p:cNvSpPr txBox="1">
            <a:spLocks noChangeArrowheads="1"/>
          </p:cNvSpPr>
          <p:nvPr/>
        </p:nvSpPr>
        <p:spPr bwMode="auto">
          <a:xfrm>
            <a:off x="1752600" y="5910263"/>
            <a:ext cx="2667000" cy="642937"/>
          </a:xfrm>
          <a:prstGeom prst="rect">
            <a:avLst/>
          </a:prstGeom>
          <a:solidFill>
            <a:srgbClr val="003399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 Rounded MT Bold" pitchFamily="34" charset="0"/>
              </a:rPr>
              <a:t> glucose metabolism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 Rounded MT Bold" pitchFamily="34" charset="0"/>
              </a:rPr>
              <a:t> glycogen/lipid/protein synthesis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 Rounded MT Bold" pitchFamily="34" charset="0"/>
              </a:rPr>
              <a:t> specific gene expression</a:t>
            </a:r>
          </a:p>
        </p:txBody>
      </p:sp>
      <p:sp>
        <p:nvSpPr>
          <p:cNvPr id="28693" name="Line 20"/>
          <p:cNvSpPr>
            <a:spLocks noChangeShapeType="1"/>
          </p:cNvSpPr>
          <p:nvPr/>
        </p:nvSpPr>
        <p:spPr bwMode="auto">
          <a:xfrm>
            <a:off x="5943600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>
            <a:off x="5943600" y="3352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1752600" y="5181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p70 -rsk</a:t>
            </a:r>
          </a:p>
        </p:txBody>
      </p:sp>
      <p:sp>
        <p:nvSpPr>
          <p:cNvPr id="28696" name="Text Box 23"/>
          <p:cNvSpPr txBox="1">
            <a:spLocks noChangeArrowheads="1"/>
          </p:cNvSpPr>
          <p:nvPr/>
        </p:nvSpPr>
        <p:spPr bwMode="auto">
          <a:xfrm>
            <a:off x="2819400" y="5181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PP-1</a:t>
            </a:r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3657600" y="5181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 Rounded MT Bold" pitchFamily="34" charset="0"/>
              </a:rPr>
              <a:t>GSK3</a:t>
            </a:r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 flipH="1">
            <a:off x="3124200" y="49530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>
            <a:off x="3505200" y="4953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 flipH="1">
            <a:off x="2286000" y="49530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2286000" y="54102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 flipH="1">
            <a:off x="3429000" y="5410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30480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Line 31"/>
          <p:cNvSpPr>
            <a:spLocks noChangeShapeType="1"/>
          </p:cNvSpPr>
          <p:nvPr/>
        </p:nvSpPr>
        <p:spPr bwMode="auto">
          <a:xfrm>
            <a:off x="2819400" y="43815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Line 32"/>
          <p:cNvSpPr>
            <a:spLocks noChangeShapeType="1"/>
          </p:cNvSpPr>
          <p:nvPr/>
        </p:nvSpPr>
        <p:spPr bwMode="auto">
          <a:xfrm>
            <a:off x="2628900" y="4838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Line 33"/>
          <p:cNvSpPr>
            <a:spLocks noChangeShapeType="1"/>
          </p:cNvSpPr>
          <p:nvPr/>
        </p:nvSpPr>
        <p:spPr bwMode="auto">
          <a:xfrm flipH="1">
            <a:off x="2895600" y="35814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28" name="Line 55"/>
          <p:cNvSpPr>
            <a:spLocks noChangeShapeType="1"/>
          </p:cNvSpPr>
          <p:nvPr/>
        </p:nvSpPr>
        <p:spPr bwMode="auto">
          <a:xfrm>
            <a:off x="5105400" y="2362200"/>
            <a:ext cx="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35" name="Line 62"/>
          <p:cNvSpPr>
            <a:spLocks noChangeShapeType="1"/>
          </p:cNvSpPr>
          <p:nvPr/>
        </p:nvSpPr>
        <p:spPr bwMode="auto">
          <a:xfrm>
            <a:off x="3124200" y="4114800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6" name="Text Box 63"/>
          <p:cNvSpPr txBox="1">
            <a:spLocks noChangeArrowheads="1"/>
          </p:cNvSpPr>
          <p:nvPr/>
        </p:nvSpPr>
        <p:spPr bwMode="auto">
          <a:xfrm>
            <a:off x="4572000" y="6474023"/>
            <a:ext cx="4419600" cy="307777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err="1">
                <a:solidFill>
                  <a:srgbClr val="FFFF00"/>
                </a:solidFill>
                <a:latin typeface="Arial Rounded MT Bold" pitchFamily="34" charset="0"/>
              </a:rPr>
              <a:t>Buse</a:t>
            </a:r>
            <a:r>
              <a:rPr lang="en-US" sz="1400" i="1" dirty="0">
                <a:solidFill>
                  <a:srgbClr val="FFFF00"/>
                </a:solidFill>
                <a:latin typeface="Arial Rounded MT Bold" pitchFamily="34" charset="0"/>
              </a:rPr>
              <a:t> JB, 2003; </a:t>
            </a:r>
            <a:r>
              <a:rPr lang="en-US" sz="1400" i="1" dirty="0" err="1">
                <a:solidFill>
                  <a:srgbClr val="FFFF00"/>
                </a:solidFill>
                <a:latin typeface="Arial Rounded MT Bold" pitchFamily="34" charset="0"/>
              </a:rPr>
              <a:t>Boden</a:t>
            </a:r>
            <a:r>
              <a:rPr lang="en-US" sz="1400" i="1" dirty="0">
                <a:solidFill>
                  <a:srgbClr val="FFFF00"/>
                </a:solidFill>
                <a:latin typeface="Arial Rounded MT Bold" pitchFamily="34" charset="0"/>
              </a:rPr>
              <a:t> G, Diabetes Care 27, 2004</a:t>
            </a:r>
          </a:p>
        </p:txBody>
      </p:sp>
      <p:sp>
        <p:nvSpPr>
          <p:cNvPr id="28737" name="Line 64"/>
          <p:cNvSpPr>
            <a:spLocks noChangeShapeType="1"/>
          </p:cNvSpPr>
          <p:nvPr/>
        </p:nvSpPr>
        <p:spPr bwMode="auto">
          <a:xfrm flipV="1">
            <a:off x="2247900" y="4800600"/>
            <a:ext cx="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1219200" y="1143000"/>
            <a:ext cx="6553200" cy="1524000"/>
            <a:chOff x="672" y="720"/>
            <a:chExt cx="4128" cy="960"/>
          </a:xfrm>
        </p:grpSpPr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816" y="1416"/>
              <a:ext cx="96" cy="192"/>
              <a:chOff x="1056" y="2544"/>
              <a:chExt cx="96" cy="192"/>
            </a:xfrm>
          </p:grpSpPr>
          <p:sp>
            <p:nvSpPr>
              <p:cNvPr id="29015" name="Oval 6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6" name="Freeform 6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720" y="1440"/>
              <a:ext cx="96" cy="192"/>
              <a:chOff x="1056" y="2544"/>
              <a:chExt cx="96" cy="192"/>
            </a:xfrm>
          </p:grpSpPr>
          <p:sp>
            <p:nvSpPr>
              <p:cNvPr id="29013" name="Oval 7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4" name="Freeform 7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2352" y="1248"/>
              <a:ext cx="96" cy="192"/>
              <a:chOff x="1056" y="2544"/>
              <a:chExt cx="96" cy="192"/>
            </a:xfrm>
          </p:grpSpPr>
          <p:sp>
            <p:nvSpPr>
              <p:cNvPr id="29011" name="Oval 7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2" name="Freeform 7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2448" y="1248"/>
              <a:ext cx="96" cy="192"/>
              <a:chOff x="1056" y="2544"/>
              <a:chExt cx="96" cy="192"/>
            </a:xfrm>
          </p:grpSpPr>
          <p:sp>
            <p:nvSpPr>
              <p:cNvPr id="29009" name="Oval 7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10" name="Freeform 7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2544" y="1248"/>
              <a:ext cx="96" cy="192"/>
              <a:chOff x="1056" y="2544"/>
              <a:chExt cx="96" cy="192"/>
            </a:xfrm>
          </p:grpSpPr>
          <p:sp>
            <p:nvSpPr>
              <p:cNvPr id="29007" name="Oval 7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8" name="Freeform 8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736" y="1248"/>
              <a:ext cx="96" cy="192"/>
              <a:chOff x="1056" y="2544"/>
              <a:chExt cx="96" cy="192"/>
            </a:xfrm>
          </p:grpSpPr>
          <p:sp>
            <p:nvSpPr>
              <p:cNvPr id="29005" name="Oval 8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6" name="Freeform 8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1296" y="1320"/>
              <a:ext cx="96" cy="192"/>
              <a:chOff x="1056" y="2544"/>
              <a:chExt cx="96" cy="192"/>
            </a:xfrm>
          </p:grpSpPr>
          <p:sp>
            <p:nvSpPr>
              <p:cNvPr id="29003" name="Oval 8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4" name="Freeform 8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1392" y="1308"/>
              <a:ext cx="96" cy="192"/>
              <a:chOff x="1056" y="2544"/>
              <a:chExt cx="96" cy="192"/>
            </a:xfrm>
          </p:grpSpPr>
          <p:sp>
            <p:nvSpPr>
              <p:cNvPr id="29001" name="Oval 8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2" name="Freeform 8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2" name="Group 90"/>
            <p:cNvGrpSpPr>
              <a:grpSpLocks/>
            </p:cNvGrpSpPr>
            <p:nvPr/>
          </p:nvGrpSpPr>
          <p:grpSpPr bwMode="auto">
            <a:xfrm>
              <a:off x="1584" y="1284"/>
              <a:ext cx="96" cy="192"/>
              <a:chOff x="1056" y="2544"/>
              <a:chExt cx="96" cy="192"/>
            </a:xfrm>
          </p:grpSpPr>
          <p:sp>
            <p:nvSpPr>
              <p:cNvPr id="28999" name="Oval 9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9000" name="Freeform 9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3" name="Group 93"/>
            <p:cNvGrpSpPr>
              <a:grpSpLocks/>
            </p:cNvGrpSpPr>
            <p:nvPr/>
          </p:nvGrpSpPr>
          <p:grpSpPr bwMode="auto">
            <a:xfrm>
              <a:off x="1968" y="1260"/>
              <a:ext cx="96" cy="192"/>
              <a:chOff x="1056" y="2544"/>
              <a:chExt cx="96" cy="192"/>
            </a:xfrm>
          </p:grpSpPr>
          <p:sp>
            <p:nvSpPr>
              <p:cNvPr id="28997" name="Oval 9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8" name="Freeform 9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4" name="Group 96"/>
            <p:cNvGrpSpPr>
              <a:grpSpLocks/>
            </p:cNvGrpSpPr>
            <p:nvPr/>
          </p:nvGrpSpPr>
          <p:grpSpPr bwMode="auto">
            <a:xfrm>
              <a:off x="2064" y="1260"/>
              <a:ext cx="96" cy="192"/>
              <a:chOff x="1056" y="2544"/>
              <a:chExt cx="96" cy="192"/>
            </a:xfrm>
          </p:grpSpPr>
          <p:sp>
            <p:nvSpPr>
              <p:cNvPr id="28995" name="Oval 9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6" name="Freeform 9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256" y="1248"/>
              <a:ext cx="96" cy="192"/>
              <a:chOff x="1056" y="2544"/>
              <a:chExt cx="96" cy="192"/>
            </a:xfrm>
          </p:grpSpPr>
          <p:sp>
            <p:nvSpPr>
              <p:cNvPr id="28993" name="Oval 10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4" name="Freeform 10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6" name="Group 102"/>
            <p:cNvGrpSpPr>
              <a:grpSpLocks/>
            </p:cNvGrpSpPr>
            <p:nvPr/>
          </p:nvGrpSpPr>
          <p:grpSpPr bwMode="auto">
            <a:xfrm>
              <a:off x="2640" y="1248"/>
              <a:ext cx="96" cy="192"/>
              <a:chOff x="1056" y="2544"/>
              <a:chExt cx="96" cy="192"/>
            </a:xfrm>
          </p:grpSpPr>
          <p:sp>
            <p:nvSpPr>
              <p:cNvPr id="28991" name="Oval 10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2" name="Freeform 10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7" name="Group 105"/>
            <p:cNvGrpSpPr>
              <a:grpSpLocks/>
            </p:cNvGrpSpPr>
            <p:nvPr/>
          </p:nvGrpSpPr>
          <p:grpSpPr bwMode="auto">
            <a:xfrm>
              <a:off x="2928" y="1248"/>
              <a:ext cx="96" cy="192"/>
              <a:chOff x="1056" y="2544"/>
              <a:chExt cx="96" cy="192"/>
            </a:xfrm>
          </p:grpSpPr>
          <p:sp>
            <p:nvSpPr>
              <p:cNvPr id="28989" name="Oval 10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90" name="Freeform 10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8" name="Group 108"/>
            <p:cNvGrpSpPr>
              <a:grpSpLocks/>
            </p:cNvGrpSpPr>
            <p:nvPr/>
          </p:nvGrpSpPr>
          <p:grpSpPr bwMode="auto">
            <a:xfrm>
              <a:off x="3216" y="1248"/>
              <a:ext cx="96" cy="192"/>
              <a:chOff x="1056" y="2544"/>
              <a:chExt cx="96" cy="192"/>
            </a:xfrm>
          </p:grpSpPr>
          <p:sp>
            <p:nvSpPr>
              <p:cNvPr id="28987" name="Oval 10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8" name="Freeform 11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>
              <a:off x="3504" y="1260"/>
              <a:ext cx="96" cy="192"/>
              <a:chOff x="1056" y="2544"/>
              <a:chExt cx="96" cy="192"/>
            </a:xfrm>
          </p:grpSpPr>
          <p:sp>
            <p:nvSpPr>
              <p:cNvPr id="28985" name="Oval 11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6" name="Freeform 11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0" name="Group 114"/>
            <p:cNvGrpSpPr>
              <a:grpSpLocks/>
            </p:cNvGrpSpPr>
            <p:nvPr/>
          </p:nvGrpSpPr>
          <p:grpSpPr bwMode="auto">
            <a:xfrm>
              <a:off x="912" y="1392"/>
              <a:ext cx="96" cy="192"/>
              <a:chOff x="1056" y="2544"/>
              <a:chExt cx="96" cy="192"/>
            </a:xfrm>
          </p:grpSpPr>
          <p:sp>
            <p:nvSpPr>
              <p:cNvPr id="28983" name="Oval 11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4" name="Freeform 11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1" name="Group 117"/>
            <p:cNvGrpSpPr>
              <a:grpSpLocks/>
            </p:cNvGrpSpPr>
            <p:nvPr/>
          </p:nvGrpSpPr>
          <p:grpSpPr bwMode="auto">
            <a:xfrm>
              <a:off x="1008" y="1368"/>
              <a:ext cx="96" cy="192"/>
              <a:chOff x="1056" y="2544"/>
              <a:chExt cx="96" cy="192"/>
            </a:xfrm>
          </p:grpSpPr>
          <p:sp>
            <p:nvSpPr>
              <p:cNvPr id="28981" name="Oval 11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2" name="Freeform 11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2" name="Group 120"/>
            <p:cNvGrpSpPr>
              <a:grpSpLocks/>
            </p:cNvGrpSpPr>
            <p:nvPr/>
          </p:nvGrpSpPr>
          <p:grpSpPr bwMode="auto">
            <a:xfrm>
              <a:off x="1104" y="1344"/>
              <a:ext cx="96" cy="192"/>
              <a:chOff x="1056" y="2544"/>
              <a:chExt cx="96" cy="192"/>
            </a:xfrm>
          </p:grpSpPr>
          <p:sp>
            <p:nvSpPr>
              <p:cNvPr id="28979" name="Oval 12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80" name="Freeform 12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3" name="Group 123"/>
            <p:cNvGrpSpPr>
              <a:grpSpLocks/>
            </p:cNvGrpSpPr>
            <p:nvPr/>
          </p:nvGrpSpPr>
          <p:grpSpPr bwMode="auto">
            <a:xfrm>
              <a:off x="1200" y="1332"/>
              <a:ext cx="96" cy="192"/>
              <a:chOff x="1056" y="2544"/>
              <a:chExt cx="96" cy="192"/>
            </a:xfrm>
          </p:grpSpPr>
          <p:sp>
            <p:nvSpPr>
              <p:cNvPr id="28977" name="Oval 12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8" name="Freeform 12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" name="Group 126"/>
            <p:cNvGrpSpPr>
              <a:grpSpLocks/>
            </p:cNvGrpSpPr>
            <p:nvPr/>
          </p:nvGrpSpPr>
          <p:grpSpPr bwMode="auto">
            <a:xfrm>
              <a:off x="1488" y="1296"/>
              <a:ext cx="96" cy="192"/>
              <a:chOff x="1056" y="2544"/>
              <a:chExt cx="96" cy="192"/>
            </a:xfrm>
          </p:grpSpPr>
          <p:sp>
            <p:nvSpPr>
              <p:cNvPr id="28975" name="Oval 12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6" name="Freeform 12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5" name="Group 129"/>
            <p:cNvGrpSpPr>
              <a:grpSpLocks/>
            </p:cNvGrpSpPr>
            <p:nvPr/>
          </p:nvGrpSpPr>
          <p:grpSpPr bwMode="auto">
            <a:xfrm>
              <a:off x="1680" y="1272"/>
              <a:ext cx="96" cy="192"/>
              <a:chOff x="1056" y="2544"/>
              <a:chExt cx="96" cy="192"/>
            </a:xfrm>
          </p:grpSpPr>
          <p:sp>
            <p:nvSpPr>
              <p:cNvPr id="28973" name="Oval 13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4" name="Freeform 13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6" name="Group 132"/>
            <p:cNvGrpSpPr>
              <a:grpSpLocks/>
            </p:cNvGrpSpPr>
            <p:nvPr/>
          </p:nvGrpSpPr>
          <p:grpSpPr bwMode="auto">
            <a:xfrm>
              <a:off x="1776" y="1272"/>
              <a:ext cx="96" cy="192"/>
              <a:chOff x="1056" y="2544"/>
              <a:chExt cx="96" cy="192"/>
            </a:xfrm>
          </p:grpSpPr>
          <p:sp>
            <p:nvSpPr>
              <p:cNvPr id="28971" name="Oval 13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2" name="Freeform 13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7" name="Group 135"/>
            <p:cNvGrpSpPr>
              <a:grpSpLocks/>
            </p:cNvGrpSpPr>
            <p:nvPr/>
          </p:nvGrpSpPr>
          <p:grpSpPr bwMode="auto">
            <a:xfrm>
              <a:off x="1872" y="1272"/>
              <a:ext cx="96" cy="192"/>
              <a:chOff x="1056" y="2544"/>
              <a:chExt cx="96" cy="192"/>
            </a:xfrm>
          </p:grpSpPr>
          <p:sp>
            <p:nvSpPr>
              <p:cNvPr id="28969" name="Oval 13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70" name="Freeform 13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" name="Group 138"/>
            <p:cNvGrpSpPr>
              <a:grpSpLocks/>
            </p:cNvGrpSpPr>
            <p:nvPr/>
          </p:nvGrpSpPr>
          <p:grpSpPr bwMode="auto">
            <a:xfrm>
              <a:off x="2160" y="1248"/>
              <a:ext cx="96" cy="192"/>
              <a:chOff x="1056" y="2544"/>
              <a:chExt cx="96" cy="192"/>
            </a:xfrm>
          </p:grpSpPr>
          <p:sp>
            <p:nvSpPr>
              <p:cNvPr id="28967" name="Oval 13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8" name="Freeform 14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9" name="Group 141"/>
            <p:cNvGrpSpPr>
              <a:grpSpLocks/>
            </p:cNvGrpSpPr>
            <p:nvPr/>
          </p:nvGrpSpPr>
          <p:grpSpPr bwMode="auto">
            <a:xfrm>
              <a:off x="2832" y="1248"/>
              <a:ext cx="96" cy="192"/>
              <a:chOff x="1056" y="2544"/>
              <a:chExt cx="96" cy="192"/>
            </a:xfrm>
          </p:grpSpPr>
          <p:sp>
            <p:nvSpPr>
              <p:cNvPr id="28965" name="Oval 14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6" name="Freeform 14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30" name="Group 144"/>
            <p:cNvGrpSpPr>
              <a:grpSpLocks/>
            </p:cNvGrpSpPr>
            <p:nvPr/>
          </p:nvGrpSpPr>
          <p:grpSpPr bwMode="auto">
            <a:xfrm>
              <a:off x="3024" y="1248"/>
              <a:ext cx="96" cy="192"/>
              <a:chOff x="1056" y="2544"/>
              <a:chExt cx="96" cy="192"/>
            </a:xfrm>
          </p:grpSpPr>
          <p:sp>
            <p:nvSpPr>
              <p:cNvPr id="28963" name="Oval 14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4" name="Freeform 14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31" name="Group 147"/>
            <p:cNvGrpSpPr>
              <a:grpSpLocks/>
            </p:cNvGrpSpPr>
            <p:nvPr/>
          </p:nvGrpSpPr>
          <p:grpSpPr bwMode="auto">
            <a:xfrm>
              <a:off x="3120" y="1248"/>
              <a:ext cx="96" cy="192"/>
              <a:chOff x="1056" y="2544"/>
              <a:chExt cx="96" cy="192"/>
            </a:xfrm>
          </p:grpSpPr>
          <p:sp>
            <p:nvSpPr>
              <p:cNvPr id="28961" name="Oval 14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2" name="Freeform 14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38" name="Group 150"/>
            <p:cNvGrpSpPr>
              <a:grpSpLocks/>
            </p:cNvGrpSpPr>
            <p:nvPr/>
          </p:nvGrpSpPr>
          <p:grpSpPr bwMode="auto">
            <a:xfrm>
              <a:off x="3312" y="1248"/>
              <a:ext cx="96" cy="192"/>
              <a:chOff x="1056" y="2544"/>
              <a:chExt cx="96" cy="192"/>
            </a:xfrm>
          </p:grpSpPr>
          <p:sp>
            <p:nvSpPr>
              <p:cNvPr id="28959" name="Oval 15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60" name="Freeform 15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49" name="Group 153"/>
            <p:cNvGrpSpPr>
              <a:grpSpLocks/>
            </p:cNvGrpSpPr>
            <p:nvPr/>
          </p:nvGrpSpPr>
          <p:grpSpPr bwMode="auto">
            <a:xfrm>
              <a:off x="3408" y="1260"/>
              <a:ext cx="96" cy="192"/>
              <a:chOff x="1056" y="2544"/>
              <a:chExt cx="96" cy="192"/>
            </a:xfrm>
          </p:grpSpPr>
          <p:sp>
            <p:nvSpPr>
              <p:cNvPr id="28957" name="Oval 15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8" name="Freeform 15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0" name="Group 156"/>
            <p:cNvGrpSpPr>
              <a:grpSpLocks/>
            </p:cNvGrpSpPr>
            <p:nvPr/>
          </p:nvGrpSpPr>
          <p:grpSpPr bwMode="auto">
            <a:xfrm flipV="1">
              <a:off x="768" y="1320"/>
              <a:ext cx="96" cy="192"/>
              <a:chOff x="1056" y="2544"/>
              <a:chExt cx="96" cy="192"/>
            </a:xfrm>
          </p:grpSpPr>
          <p:sp>
            <p:nvSpPr>
              <p:cNvPr id="28955" name="Oval 15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6" name="Freeform 15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1" name="Group 159"/>
            <p:cNvGrpSpPr>
              <a:grpSpLocks/>
            </p:cNvGrpSpPr>
            <p:nvPr/>
          </p:nvGrpSpPr>
          <p:grpSpPr bwMode="auto">
            <a:xfrm flipV="1">
              <a:off x="864" y="1284"/>
              <a:ext cx="96" cy="192"/>
              <a:chOff x="1056" y="2544"/>
              <a:chExt cx="96" cy="192"/>
            </a:xfrm>
          </p:grpSpPr>
          <p:sp>
            <p:nvSpPr>
              <p:cNvPr id="28953" name="Oval 16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4" name="Freeform 16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2" name="Group 162"/>
            <p:cNvGrpSpPr>
              <a:grpSpLocks/>
            </p:cNvGrpSpPr>
            <p:nvPr/>
          </p:nvGrpSpPr>
          <p:grpSpPr bwMode="auto">
            <a:xfrm flipV="1">
              <a:off x="960" y="1260"/>
              <a:ext cx="96" cy="192"/>
              <a:chOff x="1056" y="2544"/>
              <a:chExt cx="96" cy="192"/>
            </a:xfrm>
          </p:grpSpPr>
          <p:sp>
            <p:nvSpPr>
              <p:cNvPr id="28951" name="Oval 16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2" name="Freeform 16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3" name="Group 165"/>
            <p:cNvGrpSpPr>
              <a:grpSpLocks/>
            </p:cNvGrpSpPr>
            <p:nvPr/>
          </p:nvGrpSpPr>
          <p:grpSpPr bwMode="auto">
            <a:xfrm flipV="1">
              <a:off x="1056" y="1248"/>
              <a:ext cx="96" cy="192"/>
              <a:chOff x="1056" y="2544"/>
              <a:chExt cx="96" cy="192"/>
            </a:xfrm>
          </p:grpSpPr>
          <p:sp>
            <p:nvSpPr>
              <p:cNvPr id="28949" name="Oval 16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50" name="Freeform 16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4" name="Group 168"/>
            <p:cNvGrpSpPr>
              <a:grpSpLocks/>
            </p:cNvGrpSpPr>
            <p:nvPr/>
          </p:nvGrpSpPr>
          <p:grpSpPr bwMode="auto">
            <a:xfrm flipV="1">
              <a:off x="1152" y="1236"/>
              <a:ext cx="96" cy="192"/>
              <a:chOff x="1056" y="2544"/>
              <a:chExt cx="96" cy="192"/>
            </a:xfrm>
          </p:grpSpPr>
          <p:sp>
            <p:nvSpPr>
              <p:cNvPr id="28947" name="Oval 16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8" name="Freeform 17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5" name="Group 171"/>
            <p:cNvGrpSpPr>
              <a:grpSpLocks/>
            </p:cNvGrpSpPr>
            <p:nvPr/>
          </p:nvGrpSpPr>
          <p:grpSpPr bwMode="auto">
            <a:xfrm flipV="1">
              <a:off x="1248" y="1212"/>
              <a:ext cx="96" cy="192"/>
              <a:chOff x="1056" y="2544"/>
              <a:chExt cx="96" cy="192"/>
            </a:xfrm>
          </p:grpSpPr>
          <p:sp>
            <p:nvSpPr>
              <p:cNvPr id="28945" name="Oval 17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6" name="Freeform 17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6" name="Group 174"/>
            <p:cNvGrpSpPr>
              <a:grpSpLocks/>
            </p:cNvGrpSpPr>
            <p:nvPr/>
          </p:nvGrpSpPr>
          <p:grpSpPr bwMode="auto">
            <a:xfrm flipV="1">
              <a:off x="1344" y="1200"/>
              <a:ext cx="96" cy="192"/>
              <a:chOff x="1056" y="2544"/>
              <a:chExt cx="96" cy="192"/>
            </a:xfrm>
          </p:grpSpPr>
          <p:sp>
            <p:nvSpPr>
              <p:cNvPr id="28943" name="Oval 17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4" name="Freeform 17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7" name="Group 177"/>
            <p:cNvGrpSpPr>
              <a:grpSpLocks/>
            </p:cNvGrpSpPr>
            <p:nvPr/>
          </p:nvGrpSpPr>
          <p:grpSpPr bwMode="auto">
            <a:xfrm flipV="1">
              <a:off x="672" y="1344"/>
              <a:ext cx="96" cy="192"/>
              <a:chOff x="1056" y="2544"/>
              <a:chExt cx="96" cy="192"/>
            </a:xfrm>
          </p:grpSpPr>
          <p:sp>
            <p:nvSpPr>
              <p:cNvPr id="28941" name="Oval 17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2" name="Freeform 17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8" name="Group 180"/>
            <p:cNvGrpSpPr>
              <a:grpSpLocks/>
            </p:cNvGrpSpPr>
            <p:nvPr/>
          </p:nvGrpSpPr>
          <p:grpSpPr bwMode="auto">
            <a:xfrm flipV="1">
              <a:off x="1440" y="1188"/>
              <a:ext cx="96" cy="192"/>
              <a:chOff x="1056" y="2544"/>
              <a:chExt cx="96" cy="192"/>
            </a:xfrm>
          </p:grpSpPr>
          <p:sp>
            <p:nvSpPr>
              <p:cNvPr id="28939" name="Oval 18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40" name="Freeform 18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59" name="Group 183"/>
            <p:cNvGrpSpPr>
              <a:grpSpLocks/>
            </p:cNvGrpSpPr>
            <p:nvPr/>
          </p:nvGrpSpPr>
          <p:grpSpPr bwMode="auto">
            <a:xfrm flipV="1">
              <a:off x="1536" y="1176"/>
              <a:ext cx="96" cy="192"/>
              <a:chOff x="1056" y="2544"/>
              <a:chExt cx="96" cy="192"/>
            </a:xfrm>
          </p:grpSpPr>
          <p:sp>
            <p:nvSpPr>
              <p:cNvPr id="28937" name="Oval 18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8" name="Freeform 18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0" name="Group 186"/>
            <p:cNvGrpSpPr>
              <a:grpSpLocks/>
            </p:cNvGrpSpPr>
            <p:nvPr/>
          </p:nvGrpSpPr>
          <p:grpSpPr bwMode="auto">
            <a:xfrm flipV="1">
              <a:off x="1632" y="1164"/>
              <a:ext cx="96" cy="192"/>
              <a:chOff x="1056" y="2544"/>
              <a:chExt cx="96" cy="192"/>
            </a:xfrm>
          </p:grpSpPr>
          <p:sp>
            <p:nvSpPr>
              <p:cNvPr id="28935" name="Oval 18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6" name="Freeform 18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1" name="Group 189"/>
            <p:cNvGrpSpPr>
              <a:grpSpLocks/>
            </p:cNvGrpSpPr>
            <p:nvPr/>
          </p:nvGrpSpPr>
          <p:grpSpPr bwMode="auto">
            <a:xfrm flipV="1">
              <a:off x="1728" y="1152"/>
              <a:ext cx="96" cy="192"/>
              <a:chOff x="1056" y="2544"/>
              <a:chExt cx="96" cy="192"/>
            </a:xfrm>
          </p:grpSpPr>
          <p:sp>
            <p:nvSpPr>
              <p:cNvPr id="28933" name="Oval 19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4" name="Freeform 19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2" name="Group 192"/>
            <p:cNvGrpSpPr>
              <a:grpSpLocks/>
            </p:cNvGrpSpPr>
            <p:nvPr/>
          </p:nvGrpSpPr>
          <p:grpSpPr bwMode="auto">
            <a:xfrm flipV="1">
              <a:off x="1824" y="1152"/>
              <a:ext cx="96" cy="192"/>
              <a:chOff x="1056" y="2544"/>
              <a:chExt cx="96" cy="192"/>
            </a:xfrm>
          </p:grpSpPr>
          <p:sp>
            <p:nvSpPr>
              <p:cNvPr id="28931" name="Oval 19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2" name="Freeform 19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3" name="Group 195"/>
            <p:cNvGrpSpPr>
              <a:grpSpLocks/>
            </p:cNvGrpSpPr>
            <p:nvPr/>
          </p:nvGrpSpPr>
          <p:grpSpPr bwMode="auto">
            <a:xfrm flipV="1">
              <a:off x="3072" y="1140"/>
              <a:ext cx="96" cy="192"/>
              <a:chOff x="1056" y="2544"/>
              <a:chExt cx="96" cy="192"/>
            </a:xfrm>
          </p:grpSpPr>
          <p:sp>
            <p:nvSpPr>
              <p:cNvPr id="28929" name="Oval 19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30" name="Freeform 19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4" name="Group 198"/>
            <p:cNvGrpSpPr>
              <a:grpSpLocks/>
            </p:cNvGrpSpPr>
            <p:nvPr/>
          </p:nvGrpSpPr>
          <p:grpSpPr bwMode="auto">
            <a:xfrm flipV="1">
              <a:off x="3168" y="1152"/>
              <a:ext cx="96" cy="192"/>
              <a:chOff x="1056" y="2544"/>
              <a:chExt cx="96" cy="192"/>
            </a:xfrm>
          </p:grpSpPr>
          <p:sp>
            <p:nvSpPr>
              <p:cNvPr id="28927" name="Oval 19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8" name="Freeform 20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5" name="Group 201"/>
            <p:cNvGrpSpPr>
              <a:grpSpLocks/>
            </p:cNvGrpSpPr>
            <p:nvPr/>
          </p:nvGrpSpPr>
          <p:grpSpPr bwMode="auto">
            <a:xfrm flipV="1">
              <a:off x="3264" y="1152"/>
              <a:ext cx="96" cy="192"/>
              <a:chOff x="1056" y="2544"/>
              <a:chExt cx="96" cy="192"/>
            </a:xfrm>
          </p:grpSpPr>
          <p:sp>
            <p:nvSpPr>
              <p:cNvPr id="28925" name="Oval 20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6" name="Freeform 20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6" name="Group 204"/>
            <p:cNvGrpSpPr>
              <a:grpSpLocks/>
            </p:cNvGrpSpPr>
            <p:nvPr/>
          </p:nvGrpSpPr>
          <p:grpSpPr bwMode="auto">
            <a:xfrm flipV="1">
              <a:off x="3360" y="1152"/>
              <a:ext cx="96" cy="192"/>
              <a:chOff x="1056" y="2544"/>
              <a:chExt cx="96" cy="192"/>
            </a:xfrm>
          </p:grpSpPr>
          <p:sp>
            <p:nvSpPr>
              <p:cNvPr id="28923" name="Oval 20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4" name="Freeform 20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767" name="Group 207"/>
            <p:cNvGrpSpPr>
              <a:grpSpLocks/>
            </p:cNvGrpSpPr>
            <p:nvPr/>
          </p:nvGrpSpPr>
          <p:grpSpPr bwMode="auto">
            <a:xfrm flipV="1">
              <a:off x="3456" y="1164"/>
              <a:ext cx="96" cy="192"/>
              <a:chOff x="1056" y="2544"/>
              <a:chExt cx="96" cy="192"/>
            </a:xfrm>
          </p:grpSpPr>
          <p:sp>
            <p:nvSpPr>
              <p:cNvPr id="28921" name="Oval 20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2" name="Freeform 20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0" name="Group 210"/>
            <p:cNvGrpSpPr>
              <a:grpSpLocks/>
            </p:cNvGrpSpPr>
            <p:nvPr/>
          </p:nvGrpSpPr>
          <p:grpSpPr bwMode="auto">
            <a:xfrm flipV="1">
              <a:off x="1920" y="1140"/>
              <a:ext cx="96" cy="192"/>
              <a:chOff x="1056" y="2544"/>
              <a:chExt cx="96" cy="192"/>
            </a:xfrm>
          </p:grpSpPr>
          <p:sp>
            <p:nvSpPr>
              <p:cNvPr id="28919" name="Oval 21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20" name="Freeform 21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1" name="Group 213"/>
            <p:cNvGrpSpPr>
              <a:grpSpLocks/>
            </p:cNvGrpSpPr>
            <p:nvPr/>
          </p:nvGrpSpPr>
          <p:grpSpPr bwMode="auto">
            <a:xfrm flipV="1">
              <a:off x="2016" y="1140"/>
              <a:ext cx="96" cy="192"/>
              <a:chOff x="1056" y="2544"/>
              <a:chExt cx="96" cy="192"/>
            </a:xfrm>
          </p:grpSpPr>
          <p:sp>
            <p:nvSpPr>
              <p:cNvPr id="28917" name="Oval 21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8" name="Freeform 21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2" name="Group 216"/>
            <p:cNvGrpSpPr>
              <a:grpSpLocks/>
            </p:cNvGrpSpPr>
            <p:nvPr/>
          </p:nvGrpSpPr>
          <p:grpSpPr bwMode="auto">
            <a:xfrm flipV="1">
              <a:off x="2496" y="1140"/>
              <a:ext cx="96" cy="192"/>
              <a:chOff x="1056" y="2544"/>
              <a:chExt cx="96" cy="192"/>
            </a:xfrm>
          </p:grpSpPr>
          <p:sp>
            <p:nvSpPr>
              <p:cNvPr id="28915" name="Oval 21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6" name="Freeform 21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3" name="Group 219"/>
            <p:cNvGrpSpPr>
              <a:grpSpLocks/>
            </p:cNvGrpSpPr>
            <p:nvPr/>
          </p:nvGrpSpPr>
          <p:grpSpPr bwMode="auto">
            <a:xfrm flipV="1">
              <a:off x="2592" y="1140"/>
              <a:ext cx="96" cy="192"/>
              <a:chOff x="1056" y="2544"/>
              <a:chExt cx="96" cy="192"/>
            </a:xfrm>
          </p:grpSpPr>
          <p:sp>
            <p:nvSpPr>
              <p:cNvPr id="28913" name="Oval 22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4" name="Freeform 22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4" name="Group 222"/>
            <p:cNvGrpSpPr>
              <a:grpSpLocks/>
            </p:cNvGrpSpPr>
            <p:nvPr/>
          </p:nvGrpSpPr>
          <p:grpSpPr bwMode="auto">
            <a:xfrm flipV="1">
              <a:off x="2688" y="1140"/>
              <a:ext cx="96" cy="192"/>
              <a:chOff x="1056" y="2544"/>
              <a:chExt cx="96" cy="192"/>
            </a:xfrm>
          </p:grpSpPr>
          <p:sp>
            <p:nvSpPr>
              <p:cNvPr id="28911" name="Oval 22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2" name="Freeform 22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5" name="Group 225"/>
            <p:cNvGrpSpPr>
              <a:grpSpLocks/>
            </p:cNvGrpSpPr>
            <p:nvPr/>
          </p:nvGrpSpPr>
          <p:grpSpPr bwMode="auto">
            <a:xfrm flipV="1">
              <a:off x="2784" y="1140"/>
              <a:ext cx="96" cy="192"/>
              <a:chOff x="1056" y="2544"/>
              <a:chExt cx="96" cy="192"/>
            </a:xfrm>
          </p:grpSpPr>
          <p:sp>
            <p:nvSpPr>
              <p:cNvPr id="28909" name="Oval 22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10" name="Freeform 22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6" name="Group 228"/>
            <p:cNvGrpSpPr>
              <a:grpSpLocks/>
            </p:cNvGrpSpPr>
            <p:nvPr/>
          </p:nvGrpSpPr>
          <p:grpSpPr bwMode="auto">
            <a:xfrm flipV="1">
              <a:off x="2880" y="1140"/>
              <a:ext cx="96" cy="192"/>
              <a:chOff x="1056" y="2544"/>
              <a:chExt cx="96" cy="192"/>
            </a:xfrm>
          </p:grpSpPr>
          <p:sp>
            <p:nvSpPr>
              <p:cNvPr id="28907" name="Oval 22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8" name="Freeform 23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7" name="Group 231"/>
            <p:cNvGrpSpPr>
              <a:grpSpLocks/>
            </p:cNvGrpSpPr>
            <p:nvPr/>
          </p:nvGrpSpPr>
          <p:grpSpPr bwMode="auto">
            <a:xfrm flipV="1">
              <a:off x="2976" y="1140"/>
              <a:ext cx="96" cy="192"/>
              <a:chOff x="1056" y="2544"/>
              <a:chExt cx="96" cy="192"/>
            </a:xfrm>
          </p:grpSpPr>
          <p:sp>
            <p:nvSpPr>
              <p:cNvPr id="28905" name="Oval 23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6" name="Freeform 23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8" name="Group 234"/>
            <p:cNvGrpSpPr>
              <a:grpSpLocks/>
            </p:cNvGrpSpPr>
            <p:nvPr/>
          </p:nvGrpSpPr>
          <p:grpSpPr bwMode="auto">
            <a:xfrm flipV="1">
              <a:off x="2112" y="1140"/>
              <a:ext cx="96" cy="192"/>
              <a:chOff x="1056" y="2544"/>
              <a:chExt cx="96" cy="192"/>
            </a:xfrm>
          </p:grpSpPr>
          <p:sp>
            <p:nvSpPr>
              <p:cNvPr id="28903" name="Oval 23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4" name="Freeform 23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09" name="Group 237"/>
            <p:cNvGrpSpPr>
              <a:grpSpLocks/>
            </p:cNvGrpSpPr>
            <p:nvPr/>
          </p:nvGrpSpPr>
          <p:grpSpPr bwMode="auto">
            <a:xfrm flipV="1">
              <a:off x="2208" y="1140"/>
              <a:ext cx="96" cy="192"/>
              <a:chOff x="1056" y="2544"/>
              <a:chExt cx="96" cy="192"/>
            </a:xfrm>
          </p:grpSpPr>
          <p:sp>
            <p:nvSpPr>
              <p:cNvPr id="28901" name="Oval 23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2" name="Freeform 23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23" name="Group 240"/>
            <p:cNvGrpSpPr>
              <a:grpSpLocks/>
            </p:cNvGrpSpPr>
            <p:nvPr/>
          </p:nvGrpSpPr>
          <p:grpSpPr bwMode="auto">
            <a:xfrm flipV="1">
              <a:off x="2304" y="1140"/>
              <a:ext cx="96" cy="192"/>
              <a:chOff x="1056" y="2544"/>
              <a:chExt cx="96" cy="192"/>
            </a:xfrm>
          </p:grpSpPr>
          <p:sp>
            <p:nvSpPr>
              <p:cNvPr id="28899" name="Oval 24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900" name="Freeform 24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24" name="Group 243"/>
            <p:cNvGrpSpPr>
              <a:grpSpLocks/>
            </p:cNvGrpSpPr>
            <p:nvPr/>
          </p:nvGrpSpPr>
          <p:grpSpPr bwMode="auto">
            <a:xfrm flipV="1">
              <a:off x="2400" y="1140"/>
              <a:ext cx="96" cy="192"/>
              <a:chOff x="1056" y="2544"/>
              <a:chExt cx="96" cy="192"/>
            </a:xfrm>
          </p:grpSpPr>
          <p:sp>
            <p:nvSpPr>
              <p:cNvPr id="28897" name="Oval 24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98" name="Freeform 24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25" name="Group 246"/>
            <p:cNvGrpSpPr>
              <a:grpSpLocks/>
            </p:cNvGrpSpPr>
            <p:nvPr/>
          </p:nvGrpSpPr>
          <p:grpSpPr bwMode="auto">
            <a:xfrm>
              <a:off x="3552" y="1176"/>
              <a:ext cx="576" cy="336"/>
              <a:chOff x="3552" y="1176"/>
              <a:chExt cx="576" cy="336"/>
            </a:xfrm>
          </p:grpSpPr>
          <p:grpSp>
            <p:nvGrpSpPr>
              <p:cNvPr id="28826" name="Group 247"/>
              <p:cNvGrpSpPr>
                <a:grpSpLocks/>
              </p:cNvGrpSpPr>
              <p:nvPr/>
            </p:nvGrpSpPr>
            <p:grpSpPr bwMode="auto">
              <a:xfrm>
                <a:off x="3792" y="1296"/>
                <a:ext cx="96" cy="192"/>
                <a:chOff x="1056" y="2544"/>
                <a:chExt cx="96" cy="192"/>
              </a:xfrm>
            </p:grpSpPr>
            <p:sp>
              <p:nvSpPr>
                <p:cNvPr id="28895" name="Oval 248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6" name="Freeform 249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27" name="Group 250"/>
              <p:cNvGrpSpPr>
                <a:grpSpLocks/>
              </p:cNvGrpSpPr>
              <p:nvPr/>
            </p:nvGrpSpPr>
            <p:grpSpPr bwMode="auto">
              <a:xfrm>
                <a:off x="3696" y="1284"/>
                <a:ext cx="96" cy="192"/>
                <a:chOff x="1056" y="2544"/>
                <a:chExt cx="96" cy="192"/>
              </a:xfrm>
            </p:grpSpPr>
            <p:sp>
              <p:nvSpPr>
                <p:cNvPr id="28893" name="Oval 251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4" name="Freeform 252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28" name="Group 253"/>
              <p:cNvGrpSpPr>
                <a:grpSpLocks/>
              </p:cNvGrpSpPr>
              <p:nvPr/>
            </p:nvGrpSpPr>
            <p:grpSpPr bwMode="auto">
              <a:xfrm>
                <a:off x="3888" y="1308"/>
                <a:ext cx="96" cy="192"/>
                <a:chOff x="1056" y="2544"/>
                <a:chExt cx="96" cy="192"/>
              </a:xfrm>
            </p:grpSpPr>
            <p:sp>
              <p:nvSpPr>
                <p:cNvPr id="28891" name="Oval 254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2" name="Freeform 255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29" name="Group 256"/>
              <p:cNvGrpSpPr>
                <a:grpSpLocks/>
              </p:cNvGrpSpPr>
              <p:nvPr/>
            </p:nvGrpSpPr>
            <p:grpSpPr bwMode="auto">
              <a:xfrm>
                <a:off x="3984" y="1320"/>
                <a:ext cx="96" cy="192"/>
                <a:chOff x="1056" y="2544"/>
                <a:chExt cx="96" cy="192"/>
              </a:xfrm>
            </p:grpSpPr>
            <p:sp>
              <p:nvSpPr>
                <p:cNvPr id="28889" name="Oval 257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90" name="Freeform 258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0" name="Group 259"/>
              <p:cNvGrpSpPr>
                <a:grpSpLocks/>
              </p:cNvGrpSpPr>
              <p:nvPr/>
            </p:nvGrpSpPr>
            <p:grpSpPr bwMode="auto">
              <a:xfrm>
                <a:off x="3600" y="1272"/>
                <a:ext cx="96" cy="192"/>
                <a:chOff x="1056" y="2544"/>
                <a:chExt cx="96" cy="192"/>
              </a:xfrm>
            </p:grpSpPr>
            <p:sp>
              <p:nvSpPr>
                <p:cNvPr id="28887" name="Oval 260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8" name="Freeform 261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99FF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1" name="Group 262"/>
              <p:cNvGrpSpPr>
                <a:grpSpLocks/>
              </p:cNvGrpSpPr>
              <p:nvPr/>
            </p:nvGrpSpPr>
            <p:grpSpPr bwMode="auto">
              <a:xfrm flipV="1">
                <a:off x="3552" y="1176"/>
                <a:ext cx="96" cy="192"/>
                <a:chOff x="1056" y="2544"/>
                <a:chExt cx="96" cy="192"/>
              </a:xfrm>
            </p:grpSpPr>
            <p:sp>
              <p:nvSpPr>
                <p:cNvPr id="28885" name="Oval 263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6" name="Freeform 264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2" name="Group 265"/>
              <p:cNvGrpSpPr>
                <a:grpSpLocks/>
              </p:cNvGrpSpPr>
              <p:nvPr/>
            </p:nvGrpSpPr>
            <p:grpSpPr bwMode="auto">
              <a:xfrm flipV="1">
                <a:off x="3648" y="1176"/>
                <a:ext cx="96" cy="192"/>
                <a:chOff x="1056" y="2544"/>
                <a:chExt cx="96" cy="192"/>
              </a:xfrm>
            </p:grpSpPr>
            <p:sp>
              <p:nvSpPr>
                <p:cNvPr id="28883" name="Oval 266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4" name="Freeform 267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3" name="Group 268"/>
              <p:cNvGrpSpPr>
                <a:grpSpLocks/>
              </p:cNvGrpSpPr>
              <p:nvPr/>
            </p:nvGrpSpPr>
            <p:grpSpPr bwMode="auto">
              <a:xfrm flipV="1">
                <a:off x="3744" y="1176"/>
                <a:ext cx="96" cy="192"/>
                <a:chOff x="1056" y="2544"/>
                <a:chExt cx="96" cy="192"/>
              </a:xfrm>
            </p:grpSpPr>
            <p:sp>
              <p:nvSpPr>
                <p:cNvPr id="28881" name="Oval 269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2" name="Freeform 270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34" name="Group 271"/>
              <p:cNvGrpSpPr>
                <a:grpSpLocks/>
              </p:cNvGrpSpPr>
              <p:nvPr/>
            </p:nvGrpSpPr>
            <p:grpSpPr bwMode="auto">
              <a:xfrm flipV="1">
                <a:off x="3840" y="1200"/>
                <a:ext cx="96" cy="192"/>
                <a:chOff x="1056" y="2544"/>
                <a:chExt cx="96" cy="192"/>
              </a:xfrm>
            </p:grpSpPr>
            <p:sp>
              <p:nvSpPr>
                <p:cNvPr id="28879" name="Oval 272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80" name="Freeform 273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64" name="Group 274"/>
              <p:cNvGrpSpPr>
                <a:grpSpLocks/>
              </p:cNvGrpSpPr>
              <p:nvPr/>
            </p:nvGrpSpPr>
            <p:grpSpPr bwMode="auto">
              <a:xfrm flipV="1">
                <a:off x="3936" y="1200"/>
                <a:ext cx="96" cy="192"/>
                <a:chOff x="1056" y="2544"/>
                <a:chExt cx="96" cy="192"/>
              </a:xfrm>
            </p:grpSpPr>
            <p:sp>
              <p:nvSpPr>
                <p:cNvPr id="28877" name="Oval 275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78" name="Freeform 276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28865" name="Group 277"/>
              <p:cNvGrpSpPr>
                <a:grpSpLocks/>
              </p:cNvGrpSpPr>
              <p:nvPr/>
            </p:nvGrpSpPr>
            <p:grpSpPr bwMode="auto">
              <a:xfrm flipV="1">
                <a:off x="4032" y="1212"/>
                <a:ext cx="96" cy="192"/>
                <a:chOff x="1056" y="2544"/>
                <a:chExt cx="96" cy="192"/>
              </a:xfrm>
            </p:grpSpPr>
            <p:sp>
              <p:nvSpPr>
                <p:cNvPr id="28875" name="Oval 278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ellipse">
                  <a:avLst/>
                </a:prstGeom>
                <a:solidFill>
                  <a:srgbClr val="99FF33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  <p:sp>
              <p:nvSpPr>
                <p:cNvPr id="28876" name="Freeform 279"/>
                <p:cNvSpPr>
                  <a:spLocks/>
                </p:cNvSpPr>
                <p:nvPr/>
              </p:nvSpPr>
              <p:spPr bwMode="auto">
                <a:xfrm>
                  <a:off x="1071" y="2544"/>
                  <a:ext cx="47" cy="144"/>
                </a:xfrm>
                <a:custGeom>
                  <a:avLst/>
                  <a:gdLst>
                    <a:gd name="T0" fmla="*/ 0 w 137"/>
                    <a:gd name="T1" fmla="*/ 0 h 300"/>
                    <a:gd name="T2" fmla="*/ 0 w 137"/>
                    <a:gd name="T3" fmla="*/ 0 h 300"/>
                    <a:gd name="T4" fmla="*/ 0 w 137"/>
                    <a:gd name="T5" fmla="*/ 0 h 300"/>
                    <a:gd name="T6" fmla="*/ 0 w 137"/>
                    <a:gd name="T7" fmla="*/ 0 h 300"/>
                    <a:gd name="T8" fmla="*/ 0 w 137"/>
                    <a:gd name="T9" fmla="*/ 0 h 300"/>
                    <a:gd name="T10" fmla="*/ 0 w 137"/>
                    <a:gd name="T11" fmla="*/ 0 h 300"/>
                    <a:gd name="T12" fmla="*/ 0 w 137"/>
                    <a:gd name="T13" fmla="*/ 0 h 3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7"/>
                    <a:gd name="T22" fmla="*/ 0 h 300"/>
                    <a:gd name="T23" fmla="*/ 137 w 137"/>
                    <a:gd name="T24" fmla="*/ 300 h 3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7" h="300">
                      <a:moveTo>
                        <a:pt x="9" y="0"/>
                      </a:moveTo>
                      <a:cubicBezTo>
                        <a:pt x="36" y="162"/>
                        <a:pt x="0" y="7"/>
                        <a:pt x="45" y="108"/>
                      </a:cubicBezTo>
                      <a:cubicBezTo>
                        <a:pt x="55" y="131"/>
                        <a:pt x="69" y="180"/>
                        <a:pt x="69" y="180"/>
                      </a:cubicBezTo>
                      <a:cubicBezTo>
                        <a:pt x="73" y="216"/>
                        <a:pt x="70" y="254"/>
                        <a:pt x="81" y="288"/>
                      </a:cubicBezTo>
                      <a:cubicBezTo>
                        <a:pt x="85" y="300"/>
                        <a:pt x="91" y="264"/>
                        <a:pt x="93" y="252"/>
                      </a:cubicBezTo>
                      <a:cubicBezTo>
                        <a:pt x="99" y="220"/>
                        <a:pt x="98" y="188"/>
                        <a:pt x="105" y="156"/>
                      </a:cubicBezTo>
                      <a:cubicBezTo>
                        <a:pt x="137" y="9"/>
                        <a:pt x="129" y="159"/>
                        <a:pt x="129" y="12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 Rounded MT Bold" pitchFamily="34" charset="0"/>
                  </a:endParaRPr>
                </a:p>
              </p:txBody>
            </p:sp>
          </p:grpSp>
        </p:grpSp>
        <p:sp>
          <p:nvSpPr>
            <p:cNvPr id="28810" name="Oval 280"/>
            <p:cNvSpPr>
              <a:spLocks noChangeArrowheads="1"/>
            </p:cNvSpPr>
            <p:nvPr/>
          </p:nvSpPr>
          <p:spPr bwMode="auto">
            <a:xfrm rot="-725308">
              <a:off x="1152" y="1200"/>
              <a:ext cx="9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1" name="Oval 281"/>
            <p:cNvSpPr>
              <a:spLocks noChangeArrowheads="1"/>
            </p:cNvSpPr>
            <p:nvPr/>
          </p:nvSpPr>
          <p:spPr bwMode="auto">
            <a:xfrm rot="-725308">
              <a:off x="1260" y="1176"/>
              <a:ext cx="9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2" name="AutoShape 282"/>
            <p:cNvSpPr>
              <a:spLocks noChangeArrowheads="1"/>
            </p:cNvSpPr>
            <p:nvPr/>
          </p:nvSpPr>
          <p:spPr bwMode="auto">
            <a:xfrm rot="5400000">
              <a:off x="2976" y="1104"/>
              <a:ext cx="240" cy="48"/>
            </a:xfrm>
            <a:prstGeom prst="flowChartTerminator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3" name="AutoShape 283"/>
            <p:cNvSpPr>
              <a:spLocks noChangeArrowheads="1"/>
            </p:cNvSpPr>
            <p:nvPr/>
          </p:nvSpPr>
          <p:spPr bwMode="auto">
            <a:xfrm rot="5400000">
              <a:off x="3036" y="1104"/>
              <a:ext cx="240" cy="48"/>
            </a:xfrm>
            <a:prstGeom prst="flowChartTerminator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4" name="AutoShape 284"/>
            <p:cNvSpPr>
              <a:spLocks noChangeArrowheads="1"/>
            </p:cNvSpPr>
            <p:nvPr/>
          </p:nvSpPr>
          <p:spPr bwMode="auto">
            <a:xfrm rot="5400000">
              <a:off x="2880" y="1344"/>
              <a:ext cx="336" cy="4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5" name="AutoShape 285"/>
            <p:cNvSpPr>
              <a:spLocks noChangeArrowheads="1"/>
            </p:cNvSpPr>
            <p:nvPr/>
          </p:nvSpPr>
          <p:spPr bwMode="auto">
            <a:xfrm rot="5400000">
              <a:off x="3024" y="1344"/>
              <a:ext cx="336" cy="4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6" name="Line 286"/>
            <p:cNvSpPr>
              <a:spLocks noChangeShapeType="1"/>
            </p:cNvSpPr>
            <p:nvPr/>
          </p:nvSpPr>
          <p:spPr bwMode="auto">
            <a:xfrm>
              <a:off x="1152" y="1008"/>
              <a:ext cx="192" cy="6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Oval 287"/>
            <p:cNvSpPr>
              <a:spLocks noChangeArrowheads="1"/>
            </p:cNvSpPr>
            <p:nvPr/>
          </p:nvSpPr>
          <p:spPr bwMode="auto">
            <a:xfrm>
              <a:off x="3096" y="9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8" name="Oval 288"/>
            <p:cNvSpPr>
              <a:spLocks noChangeArrowheads="1"/>
            </p:cNvSpPr>
            <p:nvPr/>
          </p:nvSpPr>
          <p:spPr bwMode="auto">
            <a:xfrm>
              <a:off x="3120" y="8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19" name="Oval 289"/>
            <p:cNvSpPr>
              <a:spLocks noChangeArrowheads="1"/>
            </p:cNvSpPr>
            <p:nvPr/>
          </p:nvSpPr>
          <p:spPr bwMode="auto">
            <a:xfrm>
              <a:off x="3192" y="7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20" name="Oval 290"/>
            <p:cNvSpPr>
              <a:spLocks noChangeArrowheads="1"/>
            </p:cNvSpPr>
            <p:nvPr/>
          </p:nvSpPr>
          <p:spPr bwMode="auto">
            <a:xfrm>
              <a:off x="3192" y="8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21" name="Oval 29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22" name="Oval 292"/>
            <p:cNvSpPr>
              <a:spLocks noChangeArrowheads="1"/>
            </p:cNvSpPr>
            <p:nvPr/>
          </p:nvSpPr>
          <p:spPr bwMode="auto">
            <a:xfrm>
              <a:off x="3360" y="7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grpSp>
          <p:nvGrpSpPr>
            <p:cNvPr id="28866" name="Group 293"/>
            <p:cNvGrpSpPr>
              <a:grpSpLocks/>
            </p:cNvGrpSpPr>
            <p:nvPr/>
          </p:nvGrpSpPr>
          <p:grpSpPr bwMode="auto">
            <a:xfrm>
              <a:off x="4272" y="1368"/>
              <a:ext cx="96" cy="192"/>
              <a:chOff x="1056" y="2544"/>
              <a:chExt cx="96" cy="192"/>
            </a:xfrm>
          </p:grpSpPr>
          <p:sp>
            <p:nvSpPr>
              <p:cNvPr id="28862" name="Oval 29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63" name="Freeform 29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67" name="Group 296"/>
            <p:cNvGrpSpPr>
              <a:grpSpLocks/>
            </p:cNvGrpSpPr>
            <p:nvPr/>
          </p:nvGrpSpPr>
          <p:grpSpPr bwMode="auto">
            <a:xfrm>
              <a:off x="4176" y="1356"/>
              <a:ext cx="96" cy="192"/>
              <a:chOff x="1056" y="2544"/>
              <a:chExt cx="96" cy="192"/>
            </a:xfrm>
          </p:grpSpPr>
          <p:sp>
            <p:nvSpPr>
              <p:cNvPr id="28860" name="Oval 29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61" name="Freeform 29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68" name="Group 299"/>
            <p:cNvGrpSpPr>
              <a:grpSpLocks/>
            </p:cNvGrpSpPr>
            <p:nvPr/>
          </p:nvGrpSpPr>
          <p:grpSpPr bwMode="auto">
            <a:xfrm>
              <a:off x="4368" y="1392"/>
              <a:ext cx="96" cy="192"/>
              <a:chOff x="1056" y="2544"/>
              <a:chExt cx="96" cy="192"/>
            </a:xfrm>
          </p:grpSpPr>
          <p:sp>
            <p:nvSpPr>
              <p:cNvPr id="28858" name="Oval 30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9" name="Freeform 301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69" name="Group 302"/>
            <p:cNvGrpSpPr>
              <a:grpSpLocks/>
            </p:cNvGrpSpPr>
            <p:nvPr/>
          </p:nvGrpSpPr>
          <p:grpSpPr bwMode="auto">
            <a:xfrm>
              <a:off x="4464" y="1416"/>
              <a:ext cx="96" cy="192"/>
              <a:chOff x="1056" y="2544"/>
              <a:chExt cx="96" cy="192"/>
            </a:xfrm>
          </p:grpSpPr>
          <p:sp>
            <p:nvSpPr>
              <p:cNvPr id="28856" name="Oval 30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7" name="Freeform 304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0" name="Group 305"/>
            <p:cNvGrpSpPr>
              <a:grpSpLocks/>
            </p:cNvGrpSpPr>
            <p:nvPr/>
          </p:nvGrpSpPr>
          <p:grpSpPr bwMode="auto">
            <a:xfrm>
              <a:off x="4080" y="1332"/>
              <a:ext cx="96" cy="192"/>
              <a:chOff x="1056" y="2544"/>
              <a:chExt cx="96" cy="192"/>
            </a:xfrm>
          </p:grpSpPr>
          <p:sp>
            <p:nvSpPr>
              <p:cNvPr id="28854" name="Oval 30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5" name="Freeform 307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1" name="Group 308"/>
            <p:cNvGrpSpPr>
              <a:grpSpLocks/>
            </p:cNvGrpSpPr>
            <p:nvPr/>
          </p:nvGrpSpPr>
          <p:grpSpPr bwMode="auto">
            <a:xfrm flipV="1">
              <a:off x="4128" y="1236"/>
              <a:ext cx="96" cy="192"/>
              <a:chOff x="1056" y="2544"/>
              <a:chExt cx="96" cy="192"/>
            </a:xfrm>
          </p:grpSpPr>
          <p:sp>
            <p:nvSpPr>
              <p:cNvPr id="28852" name="Oval 309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3" name="Freeform 310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2" name="Group 311"/>
            <p:cNvGrpSpPr>
              <a:grpSpLocks/>
            </p:cNvGrpSpPr>
            <p:nvPr/>
          </p:nvGrpSpPr>
          <p:grpSpPr bwMode="auto">
            <a:xfrm flipV="1">
              <a:off x="4224" y="1248"/>
              <a:ext cx="96" cy="192"/>
              <a:chOff x="1056" y="2544"/>
              <a:chExt cx="96" cy="192"/>
            </a:xfrm>
          </p:grpSpPr>
          <p:sp>
            <p:nvSpPr>
              <p:cNvPr id="28850" name="Oval 312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51" name="Freeform 313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3" name="Group 314"/>
            <p:cNvGrpSpPr>
              <a:grpSpLocks/>
            </p:cNvGrpSpPr>
            <p:nvPr/>
          </p:nvGrpSpPr>
          <p:grpSpPr bwMode="auto">
            <a:xfrm flipV="1">
              <a:off x="4320" y="1260"/>
              <a:ext cx="96" cy="192"/>
              <a:chOff x="1056" y="2544"/>
              <a:chExt cx="96" cy="192"/>
            </a:xfrm>
          </p:grpSpPr>
          <p:sp>
            <p:nvSpPr>
              <p:cNvPr id="28848" name="Oval 31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9" name="Freeform 316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8874" name="Group 317"/>
            <p:cNvGrpSpPr>
              <a:grpSpLocks/>
            </p:cNvGrpSpPr>
            <p:nvPr/>
          </p:nvGrpSpPr>
          <p:grpSpPr bwMode="auto">
            <a:xfrm flipV="1">
              <a:off x="4416" y="1296"/>
              <a:ext cx="96" cy="192"/>
              <a:chOff x="1056" y="2544"/>
              <a:chExt cx="96" cy="192"/>
            </a:xfrm>
          </p:grpSpPr>
          <p:sp>
            <p:nvSpPr>
              <p:cNvPr id="28846" name="Oval 31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7" name="Freeform 319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576" name="Group 320"/>
            <p:cNvGrpSpPr>
              <a:grpSpLocks/>
            </p:cNvGrpSpPr>
            <p:nvPr/>
          </p:nvGrpSpPr>
          <p:grpSpPr bwMode="auto">
            <a:xfrm flipV="1">
              <a:off x="4512" y="1308"/>
              <a:ext cx="96" cy="192"/>
              <a:chOff x="1056" y="2544"/>
              <a:chExt cx="96" cy="192"/>
            </a:xfrm>
          </p:grpSpPr>
          <p:sp>
            <p:nvSpPr>
              <p:cNvPr id="28844" name="Oval 321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5" name="Freeform 322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577" name="Group 323"/>
            <p:cNvGrpSpPr>
              <a:grpSpLocks/>
            </p:cNvGrpSpPr>
            <p:nvPr/>
          </p:nvGrpSpPr>
          <p:grpSpPr bwMode="auto">
            <a:xfrm flipV="1">
              <a:off x="4608" y="1344"/>
              <a:ext cx="96" cy="192"/>
              <a:chOff x="1056" y="2544"/>
              <a:chExt cx="96" cy="192"/>
            </a:xfrm>
          </p:grpSpPr>
          <p:sp>
            <p:nvSpPr>
              <p:cNvPr id="28842" name="Oval 324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3" name="Freeform 325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grpSp>
          <p:nvGrpSpPr>
            <p:cNvPr id="24579" name="Group 326"/>
            <p:cNvGrpSpPr>
              <a:grpSpLocks/>
            </p:cNvGrpSpPr>
            <p:nvPr/>
          </p:nvGrpSpPr>
          <p:grpSpPr bwMode="auto">
            <a:xfrm>
              <a:off x="4560" y="1440"/>
              <a:ext cx="96" cy="192"/>
              <a:chOff x="1056" y="2544"/>
              <a:chExt cx="96" cy="192"/>
            </a:xfrm>
          </p:grpSpPr>
          <p:sp>
            <p:nvSpPr>
              <p:cNvPr id="28840" name="Oval 327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96" cy="96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  <p:sp>
            <p:nvSpPr>
              <p:cNvPr id="28841" name="Freeform 328"/>
              <p:cNvSpPr>
                <a:spLocks/>
              </p:cNvSpPr>
              <p:nvPr/>
            </p:nvSpPr>
            <p:spPr bwMode="auto">
              <a:xfrm>
                <a:off x="1071" y="2544"/>
                <a:ext cx="47" cy="144"/>
              </a:xfrm>
              <a:custGeom>
                <a:avLst/>
                <a:gdLst>
                  <a:gd name="T0" fmla="*/ 0 w 137"/>
                  <a:gd name="T1" fmla="*/ 0 h 300"/>
                  <a:gd name="T2" fmla="*/ 0 w 137"/>
                  <a:gd name="T3" fmla="*/ 0 h 300"/>
                  <a:gd name="T4" fmla="*/ 0 w 137"/>
                  <a:gd name="T5" fmla="*/ 0 h 300"/>
                  <a:gd name="T6" fmla="*/ 0 w 137"/>
                  <a:gd name="T7" fmla="*/ 0 h 300"/>
                  <a:gd name="T8" fmla="*/ 0 w 137"/>
                  <a:gd name="T9" fmla="*/ 0 h 300"/>
                  <a:gd name="T10" fmla="*/ 0 w 137"/>
                  <a:gd name="T11" fmla="*/ 0 h 300"/>
                  <a:gd name="T12" fmla="*/ 0 w 137"/>
                  <a:gd name="T13" fmla="*/ 0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300"/>
                  <a:gd name="T23" fmla="*/ 137 w 137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300">
                    <a:moveTo>
                      <a:pt x="9" y="0"/>
                    </a:moveTo>
                    <a:cubicBezTo>
                      <a:pt x="36" y="162"/>
                      <a:pt x="0" y="7"/>
                      <a:pt x="45" y="108"/>
                    </a:cubicBezTo>
                    <a:cubicBezTo>
                      <a:pt x="55" y="131"/>
                      <a:pt x="69" y="180"/>
                      <a:pt x="69" y="180"/>
                    </a:cubicBezTo>
                    <a:cubicBezTo>
                      <a:pt x="73" y="216"/>
                      <a:pt x="70" y="254"/>
                      <a:pt x="81" y="288"/>
                    </a:cubicBezTo>
                    <a:cubicBezTo>
                      <a:pt x="85" y="300"/>
                      <a:pt x="91" y="264"/>
                      <a:pt x="93" y="252"/>
                    </a:cubicBezTo>
                    <a:cubicBezTo>
                      <a:pt x="99" y="220"/>
                      <a:pt x="98" y="188"/>
                      <a:pt x="105" y="156"/>
                    </a:cubicBezTo>
                    <a:cubicBezTo>
                      <a:pt x="137" y="9"/>
                      <a:pt x="129" y="159"/>
                      <a:pt x="129" y="12"/>
                    </a:cubicBezTo>
                  </a:path>
                </a:pathLst>
              </a:custGeom>
              <a:noFill/>
              <a:ln w="9525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 Rounded MT Bold" pitchFamily="34" charset="0"/>
                </a:endParaRPr>
              </a:p>
            </p:txBody>
          </p:sp>
        </p:grpSp>
        <p:sp>
          <p:nvSpPr>
            <p:cNvPr id="28835" name="Text Box 329"/>
            <p:cNvSpPr txBox="1">
              <a:spLocks noChangeArrowheads="1"/>
            </p:cNvSpPr>
            <p:nvPr/>
          </p:nvSpPr>
          <p:spPr bwMode="auto">
            <a:xfrm>
              <a:off x="672" y="864"/>
              <a:ext cx="12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 Rounded MT Bold" pitchFamily="34" charset="0"/>
                </a:rPr>
                <a:t>glucose</a:t>
              </a:r>
            </a:p>
          </p:txBody>
        </p:sp>
        <p:sp>
          <p:nvSpPr>
            <p:cNvPr id="28836" name="Oval 330"/>
            <p:cNvSpPr>
              <a:spLocks noChangeArrowheads="1"/>
            </p:cNvSpPr>
            <p:nvPr/>
          </p:nvSpPr>
          <p:spPr bwMode="auto">
            <a:xfrm>
              <a:off x="1056" y="1536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837" name="Text Box 331"/>
            <p:cNvSpPr txBox="1">
              <a:spLocks noChangeArrowheads="1"/>
            </p:cNvSpPr>
            <p:nvPr/>
          </p:nvSpPr>
          <p:spPr bwMode="auto">
            <a:xfrm>
              <a:off x="4320" y="864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 Rounded MT Bold" pitchFamily="34" charset="0"/>
                </a:rPr>
                <a:t>FFA</a:t>
              </a:r>
            </a:p>
          </p:txBody>
        </p:sp>
        <p:sp>
          <p:nvSpPr>
            <p:cNvPr id="28839" name="Text Box 333"/>
            <p:cNvSpPr txBox="1">
              <a:spLocks noChangeArrowheads="1"/>
            </p:cNvSpPr>
            <p:nvPr/>
          </p:nvSpPr>
          <p:spPr bwMode="auto">
            <a:xfrm>
              <a:off x="2880" y="96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 Rounded MT Bold" pitchFamily="34" charset="0"/>
                </a:rPr>
                <a:t>IR</a:t>
              </a:r>
            </a:p>
          </p:txBody>
        </p:sp>
      </p:grpSp>
      <p:sp>
        <p:nvSpPr>
          <p:cNvPr id="28739" name="Text Box 334"/>
          <p:cNvSpPr txBox="1">
            <a:spLocks noChangeArrowheads="1"/>
          </p:cNvSpPr>
          <p:nvPr/>
        </p:nvSpPr>
        <p:spPr bwMode="auto">
          <a:xfrm>
            <a:off x="5334000" y="990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 Rounded MT Bold" pitchFamily="34" charset="0"/>
              </a:rPr>
              <a:t>insulin</a:t>
            </a:r>
          </a:p>
        </p:txBody>
      </p:sp>
      <p:sp>
        <p:nvSpPr>
          <p:cNvPr id="28745" name="Oval 343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ellips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8747" name="Text Box 345"/>
          <p:cNvSpPr txBox="1">
            <a:spLocks noChangeArrowheads="1"/>
          </p:cNvSpPr>
          <p:nvPr/>
        </p:nvSpPr>
        <p:spPr bwMode="auto">
          <a:xfrm>
            <a:off x="3124200" y="27114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 Rounded MT Bold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Principal </a:t>
            </a:r>
            <a:r>
              <a:rPr lang="en-US" sz="2400" b="1" dirty="0" err="1" smtClean="0">
                <a:solidFill>
                  <a:srgbClr val="FFFF00"/>
                </a:solidFill>
              </a:rPr>
              <a:t>signalling</a:t>
            </a:r>
            <a:r>
              <a:rPr lang="en-US" sz="2400" b="1" dirty="0" smtClean="0">
                <a:solidFill>
                  <a:srgbClr val="FFFF00"/>
                </a:solidFill>
              </a:rPr>
              <a:t> pathways activated by the insulin receptor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057274"/>
            <a:ext cx="7790762" cy="55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14902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vantGarde Md BT"/>
                <a:cs typeface="Arial" pitchFamily="34" charset="0"/>
              </a:rPr>
              <a:t>IGF receptor</a:t>
            </a:r>
            <a:endParaRPr lang="en-US" sz="1600" b="1" dirty="0">
              <a:solidFill>
                <a:schemeClr val="bg1"/>
              </a:solidFill>
              <a:latin typeface="AvantGarde Md B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08585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vantGarde Md BT"/>
                <a:cs typeface="Arial" pitchFamily="34" charset="0"/>
              </a:rPr>
              <a:t>IGF</a:t>
            </a:r>
            <a:endParaRPr lang="en-US" sz="1600" b="1" dirty="0">
              <a:solidFill>
                <a:schemeClr val="bg1"/>
              </a:solidFill>
              <a:latin typeface="AvantGarde Md BT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6019800"/>
            <a:ext cx="15240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3581400"/>
            <a:ext cx="11430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6324600"/>
            <a:ext cx="25908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3829050" y="990600"/>
            <a:ext cx="3048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flipV="1">
            <a:off x="4114800" y="685800"/>
            <a:ext cx="3048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Endocrine system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specialty  of endocrinology encompasses the study of glands and the hormones they produce</a:t>
            </a:r>
          </a:p>
          <a:p>
            <a:r>
              <a:rPr lang="en-US" sz="2800" dirty="0" smtClean="0"/>
              <a:t>The term “endocrine” denotes internal secretion of biologically active substances</a:t>
            </a:r>
          </a:p>
          <a:p>
            <a:r>
              <a:rPr lang="en-US" sz="2800" dirty="0" smtClean="0"/>
              <a:t>The endocrine systems release hormones into the circulation to convey information to target cells that contain cognate hormone receptors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3438"/>
            <a:ext cx="70104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62580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Parathyroid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(cross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talk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receptor)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7391400" y="5265003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N </a:t>
            </a:r>
            <a:r>
              <a:rPr lang="en-US" sz="1600" i="1" dirty="0" err="1"/>
              <a:t>Engl</a:t>
            </a:r>
            <a:r>
              <a:rPr lang="en-US" sz="1600" i="1" dirty="0"/>
              <a:t> J Med 2000;343:1863-1874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3505200"/>
            <a:ext cx="1371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810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57525" y="4360863"/>
            <a:ext cx="266700" cy="2308225"/>
          </a:xfrm>
          <a:prstGeom prst="rect">
            <a:avLst/>
          </a:prstGeom>
          <a:gradFill rotWithShape="1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0" scaled="1"/>
          </a:gradFill>
          <a:ln w="0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2120900" y="4527550"/>
            <a:ext cx="200025" cy="1003300"/>
          </a:xfrm>
          <a:custGeom>
            <a:avLst/>
            <a:gdLst>
              <a:gd name="T0" fmla="*/ 0 w 6"/>
              <a:gd name="T1" fmla="*/ 0 h 30"/>
              <a:gd name="T2" fmla="*/ 2147483647 w 6"/>
              <a:gd name="T3" fmla="*/ 2147483647 h 30"/>
              <a:gd name="T4" fmla="*/ 0 w 6"/>
              <a:gd name="T5" fmla="*/ 2147483647 h 30"/>
              <a:gd name="T6" fmla="*/ 0 60000 65536"/>
              <a:gd name="T7" fmla="*/ 0 60000 65536"/>
              <a:gd name="T8" fmla="*/ 0 60000 65536"/>
              <a:gd name="T9" fmla="*/ 0 w 6"/>
              <a:gd name="T10" fmla="*/ 0 h 30"/>
              <a:gd name="T11" fmla="*/ 6 w 6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0">
                <a:moveTo>
                  <a:pt x="0" y="0"/>
                </a:moveTo>
                <a:cubicBezTo>
                  <a:pt x="6" y="1"/>
                  <a:pt x="0" y="14"/>
                  <a:pt x="6" y="15"/>
                </a:cubicBezTo>
                <a:cubicBezTo>
                  <a:pt x="0" y="16"/>
                  <a:pt x="6" y="29"/>
                  <a:pt x="0" y="30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422525" y="5029200"/>
            <a:ext cx="1201738" cy="501650"/>
          </a:xfrm>
          <a:custGeom>
            <a:avLst/>
            <a:gdLst>
              <a:gd name="T0" fmla="*/ 2147483647 w 36"/>
              <a:gd name="T1" fmla="*/ 2147483647 h 15"/>
              <a:gd name="T2" fmla="*/ 2147483647 w 36"/>
              <a:gd name="T3" fmla="*/ 2147483647 h 15"/>
              <a:gd name="T4" fmla="*/ 2147483647 w 36"/>
              <a:gd name="T5" fmla="*/ 2147483647 h 15"/>
              <a:gd name="T6" fmla="*/ 2147483647 w 36"/>
              <a:gd name="T7" fmla="*/ 2147483647 h 15"/>
              <a:gd name="T8" fmla="*/ 2147483647 w 36"/>
              <a:gd name="T9" fmla="*/ 2147483647 h 15"/>
              <a:gd name="T10" fmla="*/ 2147483647 w 36"/>
              <a:gd name="T11" fmla="*/ 2147483647 h 15"/>
              <a:gd name="T12" fmla="*/ 2147483647 w 36"/>
              <a:gd name="T13" fmla="*/ 2147483647 h 15"/>
              <a:gd name="T14" fmla="*/ 2147483647 w 36"/>
              <a:gd name="T15" fmla="*/ 2147483647 h 15"/>
              <a:gd name="T16" fmla="*/ 2147483647 w 36"/>
              <a:gd name="T17" fmla="*/ 2147483647 h 15"/>
              <a:gd name="T18" fmla="*/ 2147483647 w 36"/>
              <a:gd name="T19" fmla="*/ 2147483647 h 15"/>
              <a:gd name="T20" fmla="*/ 2147483647 w 36"/>
              <a:gd name="T21" fmla="*/ 2147483647 h 15"/>
              <a:gd name="T22" fmla="*/ 2147483647 w 36"/>
              <a:gd name="T23" fmla="*/ 2147483647 h 15"/>
              <a:gd name="T24" fmla="*/ 2147483647 w 36"/>
              <a:gd name="T25" fmla="*/ 0 h 15"/>
              <a:gd name="T26" fmla="*/ 2147483647 w 36"/>
              <a:gd name="T27" fmla="*/ 2147483647 h 15"/>
              <a:gd name="T28" fmla="*/ 2147483647 w 36"/>
              <a:gd name="T29" fmla="*/ 0 h 15"/>
              <a:gd name="T30" fmla="*/ 2147483647 w 36"/>
              <a:gd name="T31" fmla="*/ 2147483647 h 15"/>
              <a:gd name="T32" fmla="*/ 2147483647 w 36"/>
              <a:gd name="T33" fmla="*/ 2147483647 h 15"/>
              <a:gd name="T34" fmla="*/ 2147483647 w 36"/>
              <a:gd name="T35" fmla="*/ 2147483647 h 15"/>
              <a:gd name="T36" fmla="*/ 2147483647 w 36"/>
              <a:gd name="T37" fmla="*/ 2147483647 h 15"/>
              <a:gd name="T38" fmla="*/ 2147483647 w 36"/>
              <a:gd name="T39" fmla="*/ 2147483647 h 15"/>
              <a:gd name="T40" fmla="*/ 2147483647 w 36"/>
              <a:gd name="T41" fmla="*/ 2147483647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15"/>
              <a:gd name="T65" fmla="*/ 36 w 36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15">
                <a:moveTo>
                  <a:pt x="1" y="6"/>
                </a:moveTo>
                <a:cubicBezTo>
                  <a:pt x="0" y="9"/>
                  <a:pt x="0" y="12"/>
                  <a:pt x="5" y="13"/>
                </a:cubicBezTo>
                <a:cubicBezTo>
                  <a:pt x="7" y="13"/>
                  <a:pt x="9" y="13"/>
                  <a:pt x="12" y="13"/>
                </a:cubicBezTo>
                <a:cubicBezTo>
                  <a:pt x="14" y="12"/>
                  <a:pt x="16" y="10"/>
                  <a:pt x="17" y="9"/>
                </a:cubicBezTo>
                <a:cubicBezTo>
                  <a:pt x="17" y="9"/>
                  <a:pt x="17" y="9"/>
                  <a:pt x="18" y="8"/>
                </a:cubicBezTo>
                <a:cubicBezTo>
                  <a:pt x="19" y="8"/>
                  <a:pt x="20" y="6"/>
                  <a:pt x="22" y="7"/>
                </a:cubicBezTo>
                <a:cubicBezTo>
                  <a:pt x="23" y="7"/>
                  <a:pt x="23" y="10"/>
                  <a:pt x="25" y="10"/>
                </a:cubicBezTo>
                <a:cubicBezTo>
                  <a:pt x="26" y="10"/>
                  <a:pt x="25" y="6"/>
                  <a:pt x="26" y="6"/>
                </a:cubicBezTo>
                <a:cubicBezTo>
                  <a:pt x="28" y="5"/>
                  <a:pt x="28" y="8"/>
                  <a:pt x="29" y="9"/>
                </a:cubicBezTo>
                <a:cubicBezTo>
                  <a:pt x="30" y="9"/>
                  <a:pt x="32" y="9"/>
                  <a:pt x="33" y="10"/>
                </a:cubicBezTo>
                <a:cubicBezTo>
                  <a:pt x="34" y="11"/>
                  <a:pt x="36" y="15"/>
                  <a:pt x="36" y="13"/>
                </a:cubicBezTo>
                <a:cubicBezTo>
                  <a:pt x="35" y="11"/>
                  <a:pt x="35" y="8"/>
                  <a:pt x="33" y="6"/>
                </a:cubicBezTo>
                <a:cubicBezTo>
                  <a:pt x="31" y="3"/>
                  <a:pt x="27" y="0"/>
                  <a:pt x="24" y="0"/>
                </a:cubicBezTo>
                <a:cubicBezTo>
                  <a:pt x="21" y="0"/>
                  <a:pt x="20" y="5"/>
                  <a:pt x="19" y="5"/>
                </a:cubicBezTo>
                <a:cubicBezTo>
                  <a:pt x="17" y="5"/>
                  <a:pt x="17" y="1"/>
                  <a:pt x="13" y="0"/>
                </a:cubicBezTo>
                <a:cubicBezTo>
                  <a:pt x="9" y="0"/>
                  <a:pt x="5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4" y="1"/>
                  <a:pt x="5" y="2"/>
                  <a:pt x="5" y="4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6"/>
                  <a:pt x="1" y="6"/>
                </a:cubicBezTo>
                <a:close/>
              </a:path>
            </a:pathLst>
          </a:cu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2422525" y="4494213"/>
            <a:ext cx="1201738" cy="534987"/>
          </a:xfrm>
          <a:custGeom>
            <a:avLst/>
            <a:gdLst>
              <a:gd name="T0" fmla="*/ 2147483647 w 36"/>
              <a:gd name="T1" fmla="*/ 2147483647 h 16"/>
              <a:gd name="T2" fmla="*/ 2147483647 w 36"/>
              <a:gd name="T3" fmla="*/ 2147483647 h 16"/>
              <a:gd name="T4" fmla="*/ 2147483647 w 36"/>
              <a:gd name="T5" fmla="*/ 2147483647 h 16"/>
              <a:gd name="T6" fmla="*/ 2147483647 w 36"/>
              <a:gd name="T7" fmla="*/ 2147483647 h 16"/>
              <a:gd name="T8" fmla="*/ 2147483647 w 36"/>
              <a:gd name="T9" fmla="*/ 2147483647 h 16"/>
              <a:gd name="T10" fmla="*/ 2147483647 w 36"/>
              <a:gd name="T11" fmla="*/ 2147483647 h 16"/>
              <a:gd name="T12" fmla="*/ 2147483647 w 36"/>
              <a:gd name="T13" fmla="*/ 2147483647 h 16"/>
              <a:gd name="T14" fmla="*/ 2147483647 w 36"/>
              <a:gd name="T15" fmla="*/ 2147483647 h 16"/>
              <a:gd name="T16" fmla="*/ 2147483647 w 36"/>
              <a:gd name="T17" fmla="*/ 2147483647 h 16"/>
              <a:gd name="T18" fmla="*/ 2147483647 w 36"/>
              <a:gd name="T19" fmla="*/ 2147483647 h 16"/>
              <a:gd name="T20" fmla="*/ 2147483647 w 36"/>
              <a:gd name="T21" fmla="*/ 2147483647 h 16"/>
              <a:gd name="T22" fmla="*/ 2147483647 w 36"/>
              <a:gd name="T23" fmla="*/ 2147483647 h 16"/>
              <a:gd name="T24" fmla="*/ 2147483647 w 36"/>
              <a:gd name="T25" fmla="*/ 2147483647 h 16"/>
              <a:gd name="T26" fmla="*/ 2147483647 w 36"/>
              <a:gd name="T27" fmla="*/ 2147483647 h 16"/>
              <a:gd name="T28" fmla="*/ 2147483647 w 36"/>
              <a:gd name="T29" fmla="*/ 2147483647 h 16"/>
              <a:gd name="T30" fmla="*/ 2147483647 w 36"/>
              <a:gd name="T31" fmla="*/ 2147483647 h 16"/>
              <a:gd name="T32" fmla="*/ 2147483647 w 36"/>
              <a:gd name="T33" fmla="*/ 2147483647 h 16"/>
              <a:gd name="T34" fmla="*/ 2147483647 w 36"/>
              <a:gd name="T35" fmla="*/ 2147483647 h 16"/>
              <a:gd name="T36" fmla="*/ 2147483647 w 36"/>
              <a:gd name="T37" fmla="*/ 2147483647 h 16"/>
              <a:gd name="T38" fmla="*/ 2147483647 w 36"/>
              <a:gd name="T39" fmla="*/ 2147483647 h 16"/>
              <a:gd name="T40" fmla="*/ 2147483647 w 36"/>
              <a:gd name="T41" fmla="*/ 2147483647 h 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16"/>
              <a:gd name="T65" fmla="*/ 36 w 36"/>
              <a:gd name="T66" fmla="*/ 16 h 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16">
                <a:moveTo>
                  <a:pt x="1" y="10"/>
                </a:moveTo>
                <a:cubicBezTo>
                  <a:pt x="0" y="6"/>
                  <a:pt x="0" y="3"/>
                  <a:pt x="5" y="3"/>
                </a:cubicBezTo>
                <a:cubicBezTo>
                  <a:pt x="7" y="2"/>
                  <a:pt x="9" y="2"/>
                  <a:pt x="12" y="2"/>
                </a:cubicBezTo>
                <a:cubicBezTo>
                  <a:pt x="14" y="3"/>
                  <a:pt x="16" y="6"/>
                  <a:pt x="17" y="6"/>
                </a:cubicBezTo>
                <a:cubicBezTo>
                  <a:pt x="17" y="7"/>
                  <a:pt x="17" y="7"/>
                  <a:pt x="18" y="7"/>
                </a:cubicBezTo>
                <a:cubicBezTo>
                  <a:pt x="19" y="7"/>
                  <a:pt x="20" y="9"/>
                  <a:pt x="22" y="9"/>
                </a:cubicBezTo>
                <a:cubicBezTo>
                  <a:pt x="23" y="9"/>
                  <a:pt x="23" y="5"/>
                  <a:pt x="25" y="5"/>
                </a:cubicBezTo>
                <a:cubicBezTo>
                  <a:pt x="26" y="5"/>
                  <a:pt x="25" y="9"/>
                  <a:pt x="26" y="10"/>
                </a:cubicBezTo>
                <a:cubicBezTo>
                  <a:pt x="28" y="10"/>
                  <a:pt x="28" y="8"/>
                  <a:pt x="29" y="7"/>
                </a:cubicBezTo>
                <a:cubicBezTo>
                  <a:pt x="30" y="6"/>
                  <a:pt x="32" y="6"/>
                  <a:pt x="33" y="5"/>
                </a:cubicBezTo>
                <a:cubicBezTo>
                  <a:pt x="34" y="5"/>
                  <a:pt x="36" y="0"/>
                  <a:pt x="36" y="2"/>
                </a:cubicBezTo>
                <a:cubicBezTo>
                  <a:pt x="35" y="4"/>
                  <a:pt x="35" y="7"/>
                  <a:pt x="33" y="10"/>
                </a:cubicBezTo>
                <a:cubicBezTo>
                  <a:pt x="31" y="12"/>
                  <a:pt x="27" y="15"/>
                  <a:pt x="24" y="15"/>
                </a:cubicBezTo>
                <a:cubicBezTo>
                  <a:pt x="21" y="15"/>
                  <a:pt x="20" y="10"/>
                  <a:pt x="19" y="10"/>
                </a:cubicBezTo>
                <a:cubicBezTo>
                  <a:pt x="17" y="10"/>
                  <a:pt x="17" y="14"/>
                  <a:pt x="13" y="15"/>
                </a:cubicBezTo>
                <a:cubicBezTo>
                  <a:pt x="9" y="16"/>
                  <a:pt x="5" y="16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4" y="14"/>
                  <a:pt x="5" y="13"/>
                  <a:pt x="5" y="12"/>
                </a:cubicBezTo>
                <a:cubicBezTo>
                  <a:pt x="5" y="10"/>
                  <a:pt x="4" y="9"/>
                  <a:pt x="3" y="9"/>
                </a:cubicBezTo>
                <a:cubicBezTo>
                  <a:pt x="2" y="9"/>
                  <a:pt x="1" y="9"/>
                  <a:pt x="1" y="10"/>
                </a:cubicBezTo>
                <a:close/>
              </a:path>
            </a:pathLst>
          </a:cu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2354263" y="4829175"/>
            <a:ext cx="201612" cy="366713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0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0 h 11"/>
              <a:gd name="T16" fmla="*/ 2147483647 w 6"/>
              <a:gd name="T17" fmla="*/ 2147483647 h 11"/>
              <a:gd name="T18" fmla="*/ 2147483647 w 6"/>
              <a:gd name="T19" fmla="*/ 2147483647 h 11"/>
              <a:gd name="T20" fmla="*/ 2147483647 w 6"/>
              <a:gd name="T21" fmla="*/ 2147483647 h 11"/>
              <a:gd name="T22" fmla="*/ 2147483647 w 6"/>
              <a:gd name="T23" fmla="*/ 2147483647 h 11"/>
              <a:gd name="T24" fmla="*/ 2147483647 w 6"/>
              <a:gd name="T25" fmla="*/ 2147483647 h 11"/>
              <a:gd name="T26" fmla="*/ 2147483647 w 6"/>
              <a:gd name="T27" fmla="*/ 2147483647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"/>
              <a:gd name="T43" fmla="*/ 0 h 11"/>
              <a:gd name="T44" fmla="*/ 6 w 6"/>
              <a:gd name="T45" fmla="*/ 11 h 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" h="11">
                <a:moveTo>
                  <a:pt x="5" y="8"/>
                </a:moveTo>
                <a:cubicBezTo>
                  <a:pt x="5" y="8"/>
                  <a:pt x="6" y="9"/>
                  <a:pt x="6" y="10"/>
                </a:cubicBezTo>
                <a:cubicBezTo>
                  <a:pt x="6" y="11"/>
                  <a:pt x="5" y="11"/>
                  <a:pt x="5" y="11"/>
                </a:cubicBezTo>
                <a:cubicBezTo>
                  <a:pt x="4" y="11"/>
                  <a:pt x="3" y="11"/>
                  <a:pt x="3" y="10"/>
                </a:cubicBezTo>
                <a:cubicBezTo>
                  <a:pt x="1" y="9"/>
                  <a:pt x="0" y="8"/>
                  <a:pt x="0" y="6"/>
                </a:cubicBezTo>
                <a:cubicBezTo>
                  <a:pt x="0" y="4"/>
                  <a:pt x="1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6" y="1"/>
                  <a:pt x="6" y="2"/>
                </a:cubicBezTo>
                <a:cubicBezTo>
                  <a:pt x="6" y="3"/>
                  <a:pt x="5" y="4"/>
                  <a:pt x="5" y="4"/>
                </a:cubicBezTo>
                <a:cubicBezTo>
                  <a:pt x="4" y="4"/>
                  <a:pt x="3" y="3"/>
                  <a:pt x="3" y="3"/>
                </a:cubicBezTo>
                <a:cubicBezTo>
                  <a:pt x="2" y="4"/>
                  <a:pt x="1" y="5"/>
                  <a:pt x="1" y="6"/>
                </a:cubicBezTo>
                <a:cubicBezTo>
                  <a:pt x="1" y="7"/>
                  <a:pt x="2" y="8"/>
                  <a:pt x="3" y="9"/>
                </a:cubicBezTo>
                <a:cubicBezTo>
                  <a:pt x="3" y="8"/>
                  <a:pt x="4" y="8"/>
                  <a:pt x="5" y="8"/>
                </a:cubicBezTo>
                <a:close/>
              </a:path>
            </a:pathLst>
          </a:custGeom>
          <a:solidFill>
            <a:schemeClr val="hlink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057525" y="1784350"/>
            <a:ext cx="266700" cy="2039938"/>
          </a:xfrm>
          <a:prstGeom prst="rect">
            <a:avLst/>
          </a:prstGeom>
          <a:gradFill rotWithShape="1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0" scaled="1"/>
          </a:gra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2509838" y="1898650"/>
            <a:ext cx="200025" cy="1839913"/>
          </a:xfrm>
          <a:custGeom>
            <a:avLst/>
            <a:gdLst>
              <a:gd name="T0" fmla="*/ 2147483647 w 6"/>
              <a:gd name="T1" fmla="*/ 0 h 55"/>
              <a:gd name="T2" fmla="*/ 2147483647 w 6"/>
              <a:gd name="T3" fmla="*/ 2147483647 h 55"/>
              <a:gd name="T4" fmla="*/ 2147483647 w 6"/>
              <a:gd name="T5" fmla="*/ 2147483647 h 55"/>
              <a:gd name="T6" fmla="*/ 0 60000 65536"/>
              <a:gd name="T7" fmla="*/ 0 60000 65536"/>
              <a:gd name="T8" fmla="*/ 0 60000 65536"/>
              <a:gd name="T9" fmla="*/ 0 w 6"/>
              <a:gd name="T10" fmla="*/ 0 h 55"/>
              <a:gd name="T11" fmla="*/ 6 w 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55">
                <a:moveTo>
                  <a:pt x="1" y="0"/>
                </a:moveTo>
                <a:cubicBezTo>
                  <a:pt x="6" y="2"/>
                  <a:pt x="0" y="25"/>
                  <a:pt x="6" y="27"/>
                </a:cubicBezTo>
                <a:cubicBezTo>
                  <a:pt x="0" y="29"/>
                  <a:pt x="6" y="52"/>
                  <a:pt x="1" y="55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755900" y="2754313"/>
            <a:ext cx="133350" cy="133350"/>
          </a:xfrm>
          <a:prstGeom prst="ellipse">
            <a:avLst/>
          </a:prstGeom>
          <a:solidFill>
            <a:schemeClr val="hlink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2722563" y="2452688"/>
            <a:ext cx="969962" cy="1071562"/>
          </a:xfrm>
          <a:custGeom>
            <a:avLst/>
            <a:gdLst>
              <a:gd name="T0" fmla="*/ 2147483647 w 29"/>
              <a:gd name="T1" fmla="*/ 2147483647 h 32"/>
              <a:gd name="T2" fmla="*/ 2147483647 w 29"/>
              <a:gd name="T3" fmla="*/ 2147483647 h 32"/>
              <a:gd name="T4" fmla="*/ 2147483647 w 29"/>
              <a:gd name="T5" fmla="*/ 2147483647 h 32"/>
              <a:gd name="T6" fmla="*/ 2147483647 w 29"/>
              <a:gd name="T7" fmla="*/ 2147483647 h 32"/>
              <a:gd name="T8" fmla="*/ 2147483647 w 29"/>
              <a:gd name="T9" fmla="*/ 2147483647 h 32"/>
              <a:gd name="T10" fmla="*/ 2147483647 w 29"/>
              <a:gd name="T11" fmla="*/ 2147483647 h 32"/>
              <a:gd name="T12" fmla="*/ 2147483647 w 29"/>
              <a:gd name="T13" fmla="*/ 2147483647 h 32"/>
              <a:gd name="T14" fmla="*/ 2147483647 w 29"/>
              <a:gd name="T15" fmla="*/ 2147483647 h 32"/>
              <a:gd name="T16" fmla="*/ 2147483647 w 29"/>
              <a:gd name="T17" fmla="*/ 2147483647 h 32"/>
              <a:gd name="T18" fmla="*/ 2147483647 w 29"/>
              <a:gd name="T19" fmla="*/ 2147483647 h 32"/>
              <a:gd name="T20" fmla="*/ 2147483647 w 29"/>
              <a:gd name="T21" fmla="*/ 2147483647 h 32"/>
              <a:gd name="T22" fmla="*/ 2147483647 w 29"/>
              <a:gd name="T23" fmla="*/ 2147483647 h 32"/>
              <a:gd name="T24" fmla="*/ 2147483647 w 29"/>
              <a:gd name="T25" fmla="*/ 2147483647 h 32"/>
              <a:gd name="T26" fmla="*/ 2147483647 w 29"/>
              <a:gd name="T27" fmla="*/ 2147483647 h 32"/>
              <a:gd name="T28" fmla="*/ 2147483647 w 29"/>
              <a:gd name="T29" fmla="*/ 2147483647 h 32"/>
              <a:gd name="T30" fmla="*/ 2147483647 w 29"/>
              <a:gd name="T31" fmla="*/ 2147483647 h 32"/>
              <a:gd name="T32" fmla="*/ 2147483647 w 29"/>
              <a:gd name="T33" fmla="*/ 2147483647 h 32"/>
              <a:gd name="T34" fmla="*/ 2147483647 w 29"/>
              <a:gd name="T35" fmla="*/ 2147483647 h 32"/>
              <a:gd name="T36" fmla="*/ 2147483647 w 29"/>
              <a:gd name="T37" fmla="*/ 2147483647 h 32"/>
              <a:gd name="T38" fmla="*/ 2147483647 w 29"/>
              <a:gd name="T39" fmla="*/ 2147483647 h 32"/>
              <a:gd name="T40" fmla="*/ 2147483647 w 29"/>
              <a:gd name="T41" fmla="*/ 2147483647 h 32"/>
              <a:gd name="T42" fmla="*/ 2147483647 w 29"/>
              <a:gd name="T43" fmla="*/ 2147483647 h 32"/>
              <a:gd name="T44" fmla="*/ 2147483647 w 29"/>
              <a:gd name="T45" fmla="*/ 2147483647 h 32"/>
              <a:gd name="T46" fmla="*/ 2147483647 w 29"/>
              <a:gd name="T47" fmla="*/ 2147483647 h 32"/>
              <a:gd name="T48" fmla="*/ 2147483647 w 29"/>
              <a:gd name="T49" fmla="*/ 2147483647 h 32"/>
              <a:gd name="T50" fmla="*/ 2147483647 w 29"/>
              <a:gd name="T51" fmla="*/ 2147483647 h 32"/>
              <a:gd name="T52" fmla="*/ 2147483647 w 29"/>
              <a:gd name="T53" fmla="*/ 2147483647 h 32"/>
              <a:gd name="T54" fmla="*/ 2147483647 w 29"/>
              <a:gd name="T55" fmla="*/ 2147483647 h 32"/>
              <a:gd name="T56" fmla="*/ 2147483647 w 29"/>
              <a:gd name="T57" fmla="*/ 2147483647 h 32"/>
              <a:gd name="T58" fmla="*/ 2147483647 w 29"/>
              <a:gd name="T59" fmla="*/ 2147483647 h 32"/>
              <a:gd name="T60" fmla="*/ 2147483647 w 29"/>
              <a:gd name="T61" fmla="*/ 2147483647 h 32"/>
              <a:gd name="T62" fmla="*/ 2147483647 w 29"/>
              <a:gd name="T63" fmla="*/ 2147483647 h 32"/>
              <a:gd name="T64" fmla="*/ 2147483647 w 29"/>
              <a:gd name="T65" fmla="*/ 2147483647 h 32"/>
              <a:gd name="T66" fmla="*/ 2147483647 w 29"/>
              <a:gd name="T67" fmla="*/ 2147483647 h 32"/>
              <a:gd name="T68" fmla="*/ 2147483647 w 29"/>
              <a:gd name="T69" fmla="*/ 2147483647 h 32"/>
              <a:gd name="T70" fmla="*/ 2147483647 w 29"/>
              <a:gd name="T71" fmla="*/ 2147483647 h 32"/>
              <a:gd name="T72" fmla="*/ 2147483647 w 29"/>
              <a:gd name="T73" fmla="*/ 2147483647 h 32"/>
              <a:gd name="T74" fmla="*/ 2147483647 w 29"/>
              <a:gd name="T75" fmla="*/ 2147483647 h 32"/>
              <a:gd name="T76" fmla="*/ 2147483647 w 29"/>
              <a:gd name="T77" fmla="*/ 2147483647 h 32"/>
              <a:gd name="T78" fmla="*/ 2147483647 w 29"/>
              <a:gd name="T79" fmla="*/ 2147483647 h 32"/>
              <a:gd name="T80" fmla="*/ 2147483647 w 29"/>
              <a:gd name="T81" fmla="*/ 2147483647 h 32"/>
              <a:gd name="T82" fmla="*/ 2147483647 w 29"/>
              <a:gd name="T83" fmla="*/ 2147483647 h 32"/>
              <a:gd name="T84" fmla="*/ 2147483647 w 29"/>
              <a:gd name="T85" fmla="*/ 2147483647 h 32"/>
              <a:gd name="T86" fmla="*/ 2147483647 w 29"/>
              <a:gd name="T87" fmla="*/ 2147483647 h 32"/>
              <a:gd name="T88" fmla="*/ 2147483647 w 29"/>
              <a:gd name="T89" fmla="*/ 2147483647 h 32"/>
              <a:gd name="T90" fmla="*/ 2147483647 w 29"/>
              <a:gd name="T91" fmla="*/ 2147483647 h 32"/>
              <a:gd name="T92" fmla="*/ 2147483647 w 29"/>
              <a:gd name="T93" fmla="*/ 2147483647 h 32"/>
              <a:gd name="T94" fmla="*/ 2147483647 w 29"/>
              <a:gd name="T95" fmla="*/ 2147483647 h 32"/>
              <a:gd name="T96" fmla="*/ 2147483647 w 29"/>
              <a:gd name="T97" fmla="*/ 2147483647 h 32"/>
              <a:gd name="T98" fmla="*/ 2147483647 w 29"/>
              <a:gd name="T99" fmla="*/ 2147483647 h 32"/>
              <a:gd name="T100" fmla="*/ 2147483647 w 29"/>
              <a:gd name="T101" fmla="*/ 2147483647 h 32"/>
              <a:gd name="T102" fmla="*/ 2147483647 w 29"/>
              <a:gd name="T103" fmla="*/ 2147483647 h 32"/>
              <a:gd name="T104" fmla="*/ 2147483647 w 29"/>
              <a:gd name="T105" fmla="*/ 2147483647 h 32"/>
              <a:gd name="T106" fmla="*/ 2147483647 w 29"/>
              <a:gd name="T107" fmla="*/ 2147483647 h 32"/>
              <a:gd name="T108" fmla="*/ 2147483647 w 29"/>
              <a:gd name="T109" fmla="*/ 2147483647 h 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"/>
              <a:gd name="T166" fmla="*/ 0 h 32"/>
              <a:gd name="T167" fmla="*/ 29 w 29"/>
              <a:gd name="T168" fmla="*/ 32 h 3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" h="32">
                <a:moveTo>
                  <a:pt x="0" y="28"/>
                </a:moveTo>
                <a:cubicBezTo>
                  <a:pt x="1" y="29"/>
                  <a:pt x="0" y="32"/>
                  <a:pt x="2" y="32"/>
                </a:cubicBezTo>
                <a:cubicBezTo>
                  <a:pt x="4" y="32"/>
                  <a:pt x="3" y="27"/>
                  <a:pt x="5" y="26"/>
                </a:cubicBezTo>
                <a:cubicBezTo>
                  <a:pt x="6" y="25"/>
                  <a:pt x="6" y="29"/>
                  <a:pt x="8" y="29"/>
                </a:cubicBezTo>
                <a:cubicBezTo>
                  <a:pt x="9" y="29"/>
                  <a:pt x="10" y="27"/>
                  <a:pt x="11" y="25"/>
                </a:cubicBezTo>
                <a:cubicBezTo>
                  <a:pt x="11" y="26"/>
                  <a:pt x="11" y="26"/>
                  <a:pt x="12" y="27"/>
                </a:cubicBezTo>
                <a:cubicBezTo>
                  <a:pt x="12" y="26"/>
                  <a:pt x="12" y="26"/>
                  <a:pt x="12" y="25"/>
                </a:cubicBezTo>
                <a:cubicBezTo>
                  <a:pt x="12" y="26"/>
                  <a:pt x="12" y="26"/>
                  <a:pt x="12" y="27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6"/>
                  <a:pt x="13" y="26"/>
                  <a:pt x="14" y="27"/>
                </a:cubicBezTo>
                <a:cubicBezTo>
                  <a:pt x="14" y="26"/>
                  <a:pt x="14" y="26"/>
                  <a:pt x="14" y="25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6"/>
                  <a:pt x="16" y="26"/>
                  <a:pt x="16" y="26"/>
                </a:cubicBezTo>
                <a:cubicBezTo>
                  <a:pt x="16" y="26"/>
                  <a:pt x="16" y="26"/>
                  <a:pt x="17" y="25"/>
                </a:cubicBezTo>
                <a:cubicBezTo>
                  <a:pt x="17" y="26"/>
                  <a:pt x="17" y="26"/>
                  <a:pt x="17" y="27"/>
                </a:cubicBezTo>
                <a:cubicBezTo>
                  <a:pt x="17" y="26"/>
                  <a:pt x="18" y="26"/>
                  <a:pt x="18" y="25"/>
                </a:cubicBezTo>
                <a:cubicBezTo>
                  <a:pt x="20" y="28"/>
                  <a:pt x="23" y="28"/>
                  <a:pt x="23" y="25"/>
                </a:cubicBezTo>
                <a:cubicBezTo>
                  <a:pt x="24" y="22"/>
                  <a:pt x="20" y="21"/>
                  <a:pt x="18" y="23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3"/>
                  <a:pt x="17" y="23"/>
                  <a:pt x="17" y="24"/>
                </a:cubicBezTo>
                <a:cubicBezTo>
                  <a:pt x="16" y="23"/>
                  <a:pt x="16" y="23"/>
                  <a:pt x="16" y="22"/>
                </a:cubicBezTo>
                <a:cubicBezTo>
                  <a:pt x="16" y="22"/>
                  <a:pt x="16" y="23"/>
                  <a:pt x="15" y="23"/>
                </a:cubicBezTo>
                <a:cubicBezTo>
                  <a:pt x="15" y="23"/>
                  <a:pt x="15" y="23"/>
                  <a:pt x="15" y="22"/>
                </a:cubicBezTo>
                <a:cubicBezTo>
                  <a:pt x="15" y="23"/>
                  <a:pt x="15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3" y="22"/>
                  <a:pt x="13" y="23"/>
                  <a:pt x="13" y="23"/>
                </a:cubicBezTo>
                <a:cubicBezTo>
                  <a:pt x="13" y="23"/>
                  <a:pt x="13" y="22"/>
                  <a:pt x="12" y="22"/>
                </a:cubicBezTo>
                <a:cubicBezTo>
                  <a:pt x="12" y="22"/>
                  <a:pt x="12" y="23"/>
                  <a:pt x="12" y="23"/>
                </a:cubicBezTo>
                <a:cubicBezTo>
                  <a:pt x="12" y="23"/>
                  <a:pt x="11" y="22"/>
                  <a:pt x="11" y="22"/>
                </a:cubicBezTo>
                <a:cubicBezTo>
                  <a:pt x="9" y="24"/>
                  <a:pt x="7" y="25"/>
                  <a:pt x="6" y="22"/>
                </a:cubicBezTo>
                <a:cubicBezTo>
                  <a:pt x="5" y="20"/>
                  <a:pt x="8" y="18"/>
                  <a:pt x="10" y="19"/>
                </a:cubicBezTo>
                <a:cubicBezTo>
                  <a:pt x="12" y="21"/>
                  <a:pt x="11" y="20"/>
                  <a:pt x="11" y="21"/>
                </a:cubicBezTo>
                <a:cubicBezTo>
                  <a:pt x="11" y="20"/>
                  <a:pt x="12" y="20"/>
                  <a:pt x="12" y="20"/>
                </a:cubicBezTo>
                <a:cubicBezTo>
                  <a:pt x="12" y="20"/>
                  <a:pt x="12" y="20"/>
                  <a:pt x="12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4" y="21"/>
                </a:cubicBezTo>
                <a:cubicBezTo>
                  <a:pt x="14" y="20"/>
                  <a:pt x="14" y="20"/>
                  <a:pt x="14" y="19"/>
                </a:cubicBezTo>
                <a:cubicBezTo>
                  <a:pt x="14" y="20"/>
                  <a:pt x="14" y="20"/>
                  <a:pt x="15" y="21"/>
                </a:cubicBezTo>
                <a:cubicBezTo>
                  <a:pt x="15" y="20"/>
                  <a:pt x="15" y="20"/>
                  <a:pt x="15" y="19"/>
                </a:cubicBezTo>
                <a:cubicBezTo>
                  <a:pt x="15" y="20"/>
                  <a:pt x="16" y="20"/>
                  <a:pt x="16" y="21"/>
                </a:cubicBezTo>
                <a:cubicBezTo>
                  <a:pt x="16" y="20"/>
                  <a:pt x="16" y="20"/>
                  <a:pt x="17" y="19"/>
                </a:cubicBezTo>
                <a:cubicBezTo>
                  <a:pt x="17" y="20"/>
                  <a:pt x="17" y="20"/>
                  <a:pt x="17" y="21"/>
                </a:cubicBezTo>
                <a:cubicBezTo>
                  <a:pt x="17" y="20"/>
                  <a:pt x="18" y="19"/>
                  <a:pt x="19" y="20"/>
                </a:cubicBezTo>
                <a:cubicBezTo>
                  <a:pt x="20" y="21"/>
                  <a:pt x="21" y="21"/>
                  <a:pt x="22" y="20"/>
                </a:cubicBezTo>
                <a:cubicBezTo>
                  <a:pt x="23" y="19"/>
                  <a:pt x="23" y="17"/>
                  <a:pt x="22" y="16"/>
                </a:cubicBezTo>
                <a:cubicBezTo>
                  <a:pt x="21" y="15"/>
                  <a:pt x="19" y="16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7"/>
                  <a:pt x="17" y="16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6" y="17"/>
                  <a:pt x="16" y="16"/>
                  <a:pt x="16" y="16"/>
                </a:cubicBezTo>
                <a:cubicBezTo>
                  <a:pt x="16" y="16"/>
                  <a:pt x="15" y="17"/>
                  <a:pt x="15" y="17"/>
                </a:cubicBezTo>
                <a:cubicBezTo>
                  <a:pt x="15" y="17"/>
                  <a:pt x="15" y="16"/>
                  <a:pt x="15" y="16"/>
                </a:cubicBezTo>
                <a:cubicBezTo>
                  <a:pt x="15" y="16"/>
                  <a:pt x="15" y="17"/>
                  <a:pt x="14" y="17"/>
                </a:cubicBezTo>
                <a:cubicBezTo>
                  <a:pt x="14" y="17"/>
                  <a:pt x="14" y="16"/>
                  <a:pt x="14" y="16"/>
                </a:cubicBezTo>
                <a:cubicBezTo>
                  <a:pt x="13" y="16"/>
                  <a:pt x="13" y="16"/>
                  <a:pt x="13" y="17"/>
                </a:cubicBezTo>
                <a:cubicBezTo>
                  <a:pt x="13" y="16"/>
                  <a:pt x="13" y="16"/>
                  <a:pt x="12" y="16"/>
                </a:cubicBezTo>
                <a:cubicBezTo>
                  <a:pt x="12" y="16"/>
                  <a:pt x="12" y="17"/>
                  <a:pt x="12" y="17"/>
                </a:cubicBezTo>
                <a:cubicBezTo>
                  <a:pt x="11" y="17"/>
                  <a:pt x="11" y="16"/>
                  <a:pt x="11" y="16"/>
                </a:cubicBezTo>
                <a:cubicBezTo>
                  <a:pt x="9" y="17"/>
                  <a:pt x="8" y="18"/>
                  <a:pt x="7" y="16"/>
                </a:cubicBezTo>
                <a:cubicBezTo>
                  <a:pt x="5" y="15"/>
                  <a:pt x="6" y="13"/>
                  <a:pt x="7" y="13"/>
                </a:cubicBezTo>
                <a:cubicBezTo>
                  <a:pt x="8" y="12"/>
                  <a:pt x="10" y="12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3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3" y="14"/>
                  <a:pt x="13" y="13"/>
                </a:cubicBezTo>
                <a:cubicBezTo>
                  <a:pt x="13" y="14"/>
                  <a:pt x="14" y="14"/>
                  <a:pt x="14" y="15"/>
                </a:cubicBezTo>
                <a:cubicBezTo>
                  <a:pt x="14" y="14"/>
                  <a:pt x="14" y="14"/>
                  <a:pt x="14" y="13"/>
                </a:cubicBezTo>
                <a:cubicBezTo>
                  <a:pt x="14" y="14"/>
                  <a:pt x="14" y="14"/>
                  <a:pt x="15" y="15"/>
                </a:cubicBezTo>
                <a:cubicBezTo>
                  <a:pt x="15" y="14"/>
                  <a:pt x="15" y="14"/>
                  <a:pt x="15" y="13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4"/>
                  <a:pt x="17" y="14"/>
                  <a:pt x="17" y="15"/>
                </a:cubicBezTo>
                <a:cubicBezTo>
                  <a:pt x="18" y="14"/>
                  <a:pt x="18" y="14"/>
                  <a:pt x="18" y="13"/>
                </a:cubicBezTo>
                <a:cubicBezTo>
                  <a:pt x="19" y="14"/>
                  <a:pt x="20" y="15"/>
                  <a:pt x="21" y="14"/>
                </a:cubicBezTo>
                <a:cubicBezTo>
                  <a:pt x="23" y="14"/>
                  <a:pt x="24" y="12"/>
                  <a:pt x="23" y="10"/>
                </a:cubicBezTo>
                <a:cubicBezTo>
                  <a:pt x="22" y="9"/>
                  <a:pt x="20" y="9"/>
                  <a:pt x="18" y="11"/>
                </a:cubicBezTo>
                <a:cubicBezTo>
                  <a:pt x="18" y="11"/>
                  <a:pt x="18" y="10"/>
                  <a:pt x="18" y="10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7" y="10"/>
                  <a:pt x="16" y="11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6" y="10"/>
                  <a:pt x="16" y="11"/>
                  <a:pt x="15" y="11"/>
                </a:cubicBezTo>
                <a:cubicBezTo>
                  <a:pt x="15" y="11"/>
                  <a:pt x="15" y="10"/>
                  <a:pt x="15" y="10"/>
                </a:cubicBezTo>
                <a:cubicBezTo>
                  <a:pt x="15" y="10"/>
                  <a:pt x="15" y="11"/>
                  <a:pt x="15" y="11"/>
                </a:cubicBezTo>
                <a:cubicBezTo>
                  <a:pt x="14" y="11"/>
                  <a:pt x="14" y="10"/>
                  <a:pt x="14" y="10"/>
                </a:cubicBezTo>
                <a:cubicBezTo>
                  <a:pt x="14" y="10"/>
                  <a:pt x="14" y="11"/>
                  <a:pt x="14" y="11"/>
                </a:cubicBezTo>
                <a:cubicBezTo>
                  <a:pt x="14" y="11"/>
                  <a:pt x="14" y="10"/>
                  <a:pt x="13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2" y="11"/>
                  <a:pt x="12" y="10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1" y="10"/>
                </a:cubicBezTo>
                <a:cubicBezTo>
                  <a:pt x="9" y="11"/>
                  <a:pt x="7" y="11"/>
                  <a:pt x="6" y="10"/>
                </a:cubicBezTo>
                <a:cubicBezTo>
                  <a:pt x="6" y="9"/>
                  <a:pt x="5" y="7"/>
                  <a:pt x="7" y="6"/>
                </a:cubicBezTo>
                <a:cubicBezTo>
                  <a:pt x="9" y="5"/>
                  <a:pt x="10" y="7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7"/>
                  <a:pt x="12" y="7"/>
                  <a:pt x="12" y="8"/>
                </a:cubicBezTo>
                <a:cubicBezTo>
                  <a:pt x="13" y="8"/>
                  <a:pt x="13" y="7"/>
                  <a:pt x="13" y="7"/>
                </a:cubicBezTo>
                <a:cubicBezTo>
                  <a:pt x="13" y="7"/>
                  <a:pt x="14" y="8"/>
                  <a:pt x="14" y="8"/>
                </a:cubicBezTo>
                <a:cubicBezTo>
                  <a:pt x="14" y="8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cubicBezTo>
                  <a:pt x="15" y="7"/>
                  <a:pt x="15" y="7"/>
                  <a:pt x="16" y="6"/>
                </a:cubicBezTo>
                <a:cubicBezTo>
                  <a:pt x="16" y="7"/>
                  <a:pt x="16" y="8"/>
                  <a:pt x="16" y="8"/>
                </a:cubicBezTo>
                <a:cubicBezTo>
                  <a:pt x="16" y="8"/>
                  <a:pt x="16" y="7"/>
                  <a:pt x="17" y="6"/>
                </a:cubicBezTo>
                <a:cubicBezTo>
                  <a:pt x="17" y="7"/>
                  <a:pt x="17" y="7"/>
                  <a:pt x="17" y="8"/>
                </a:cubicBezTo>
                <a:cubicBezTo>
                  <a:pt x="17" y="7"/>
                  <a:pt x="18" y="7"/>
                  <a:pt x="18" y="6"/>
                </a:cubicBezTo>
                <a:cubicBezTo>
                  <a:pt x="18" y="7"/>
                  <a:pt x="19" y="7"/>
                  <a:pt x="19" y="8"/>
                </a:cubicBezTo>
                <a:cubicBezTo>
                  <a:pt x="20" y="6"/>
                  <a:pt x="20" y="4"/>
                  <a:pt x="21" y="4"/>
                </a:cubicBezTo>
                <a:cubicBezTo>
                  <a:pt x="23" y="4"/>
                  <a:pt x="22" y="8"/>
                  <a:pt x="24" y="7"/>
                </a:cubicBezTo>
                <a:cubicBezTo>
                  <a:pt x="25" y="6"/>
                  <a:pt x="25" y="2"/>
                  <a:pt x="26" y="1"/>
                </a:cubicBezTo>
                <a:cubicBezTo>
                  <a:pt x="28" y="0"/>
                  <a:pt x="28" y="4"/>
                  <a:pt x="29" y="5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032125" y="2347913"/>
            <a:ext cx="3127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/>
              <a:t>R</a:t>
            </a:r>
            <a:endParaRPr lang="en-US" sz="1400" b="1" baseline="-25000">
              <a:sym typeface="Symbol" pitchFamily="18" charset="2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11275" y="4814888"/>
            <a:ext cx="941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/>
              <a:t>PDGF,</a:t>
            </a:r>
            <a:br>
              <a:rPr lang="en-US" sz="1400" b="1"/>
            </a:br>
            <a:r>
              <a:rPr lang="en-US" sz="1400" b="1"/>
              <a:t>EGF, etc.</a:t>
            </a:r>
            <a:endParaRPr lang="en-US" sz="1400" b="1" baseline="-25000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6900" y="4062413"/>
            <a:ext cx="2949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/>
              <a:t>Tyrosine kinase-linked receptors</a:t>
            </a:r>
            <a:endParaRPr lang="en-US" sz="1400" b="1" baseline="-25000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003300" y="1481138"/>
            <a:ext cx="23987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/>
              <a:t>G protein-linked receptors</a:t>
            </a:r>
            <a:endParaRPr lang="en-US" sz="1400" b="1" baseline="-25000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3557588" y="4460875"/>
            <a:ext cx="168275" cy="133350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100000">
                <a:srgbClr val="762F47"/>
              </a:gs>
            </a:gsLst>
            <a:path path="shape">
              <a:fillToRect l="50000" t="50000" r="50000" b="50000"/>
            </a:path>
          </a:gradFill>
          <a:ln w="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3557588" y="5464175"/>
            <a:ext cx="168275" cy="166688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100000">
                <a:srgbClr val="762F47"/>
              </a:gs>
            </a:gsLst>
            <a:path path="shape">
              <a:fillToRect l="50000" t="50000" r="50000" b="50000"/>
            </a:path>
          </a:gradFill>
          <a:ln w="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4294188" y="4192588"/>
            <a:ext cx="233362" cy="1706562"/>
          </a:xfrm>
          <a:custGeom>
            <a:avLst/>
            <a:gdLst>
              <a:gd name="T0" fmla="*/ 2147483647 w 7"/>
              <a:gd name="T1" fmla="*/ 2147483647 h 51"/>
              <a:gd name="T2" fmla="*/ 2147483647 w 7"/>
              <a:gd name="T3" fmla="*/ 2147483647 h 51"/>
              <a:gd name="T4" fmla="*/ 0 w 7"/>
              <a:gd name="T5" fmla="*/ 2147483647 h 51"/>
              <a:gd name="T6" fmla="*/ 0 w 7"/>
              <a:gd name="T7" fmla="*/ 2147483647 h 51"/>
              <a:gd name="T8" fmla="*/ 2147483647 w 7"/>
              <a:gd name="T9" fmla="*/ 0 h 51"/>
              <a:gd name="T10" fmla="*/ 2147483647 w 7"/>
              <a:gd name="T11" fmla="*/ 0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1"/>
              <a:gd name="T20" fmla="*/ 7 w 7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1">
                <a:moveTo>
                  <a:pt x="7" y="51"/>
                </a:moveTo>
                <a:lnTo>
                  <a:pt x="5" y="51"/>
                </a:lnTo>
                <a:cubicBezTo>
                  <a:pt x="2" y="51"/>
                  <a:pt x="0" y="49"/>
                  <a:pt x="0" y="46"/>
                </a:cubicBez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lnTo>
                  <a:pt x="7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3490913" y="5029200"/>
            <a:ext cx="803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627563" y="5665788"/>
            <a:ext cx="601662" cy="300037"/>
          </a:xfrm>
          <a:prstGeom prst="rect">
            <a:avLst/>
          </a:prstGeom>
          <a:solidFill>
            <a:srgbClr val="7030A0"/>
          </a:solidFill>
          <a:ln w="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627563" y="5029200"/>
            <a:ext cx="601662" cy="3016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4627563" y="4059238"/>
            <a:ext cx="601662" cy="3016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18" y="2"/>
              </a:cxn>
              <a:cxn ang="0">
                <a:pos x="18" y="7"/>
              </a:cxn>
              <a:cxn ang="0">
                <a:pos x="16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18" h="9">
                <a:moveTo>
                  <a:pt x="2" y="0"/>
                </a:moveTo>
                <a:lnTo>
                  <a:pt x="16" y="0"/>
                </a:lnTo>
                <a:cubicBezTo>
                  <a:pt x="17" y="0"/>
                  <a:pt x="18" y="1"/>
                  <a:pt x="18" y="2"/>
                </a:cubicBezTo>
                <a:lnTo>
                  <a:pt x="18" y="7"/>
                </a:lnTo>
                <a:cubicBezTo>
                  <a:pt x="18" y="8"/>
                  <a:pt x="17" y="9"/>
                  <a:pt x="16" y="9"/>
                </a:cubicBezTo>
                <a:lnTo>
                  <a:pt x="2" y="9"/>
                </a:lnTo>
                <a:cubicBezTo>
                  <a:pt x="1" y="9"/>
                  <a:pt x="0" y="8"/>
                  <a:pt x="0" y="7"/>
                </a:cubicBezTo>
                <a:lnTo>
                  <a:pt x="0" y="2"/>
                </a:ln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7845425" y="4340225"/>
            <a:ext cx="1069975" cy="9032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9" y="0"/>
              </a:cxn>
              <a:cxn ang="0">
                <a:pos x="32" y="3"/>
              </a:cxn>
              <a:cxn ang="0">
                <a:pos x="32" y="24"/>
              </a:cxn>
              <a:cxn ang="0">
                <a:pos x="29" y="27"/>
              </a:cxn>
              <a:cxn ang="0">
                <a:pos x="3" y="27"/>
              </a:cxn>
              <a:cxn ang="0">
                <a:pos x="0" y="24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32" h="27">
                <a:moveTo>
                  <a:pt x="3" y="0"/>
                </a:moveTo>
                <a:lnTo>
                  <a:pt x="29" y="0"/>
                </a:lnTo>
                <a:cubicBezTo>
                  <a:pt x="30" y="0"/>
                  <a:pt x="32" y="2"/>
                  <a:pt x="32" y="3"/>
                </a:cubicBezTo>
                <a:lnTo>
                  <a:pt x="32" y="24"/>
                </a:lnTo>
                <a:cubicBezTo>
                  <a:pt x="32" y="26"/>
                  <a:pt x="30" y="27"/>
                  <a:pt x="29" y="27"/>
                </a:cubicBezTo>
                <a:lnTo>
                  <a:pt x="3" y="27"/>
                </a:lnTo>
                <a:cubicBezTo>
                  <a:pt x="1" y="27"/>
                  <a:pt x="0" y="26"/>
                  <a:pt x="0" y="24"/>
                </a:cubicBezTo>
                <a:lnTo>
                  <a:pt x="0" y="3"/>
                </a:ln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00FF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95" name="Oval 23"/>
          <p:cNvSpPr>
            <a:spLocks noChangeArrowheads="1"/>
          </p:cNvSpPr>
          <p:nvPr/>
        </p:nvSpPr>
        <p:spPr bwMode="auto">
          <a:xfrm>
            <a:off x="5997575" y="5665788"/>
            <a:ext cx="534988" cy="300037"/>
          </a:xfrm>
          <a:prstGeom prst="ellipse">
            <a:avLst/>
          </a:prstGeom>
          <a:gradFill rotWithShape="1">
            <a:gsLst>
              <a:gs pos="0">
                <a:srgbClr val="2F4776"/>
              </a:gs>
              <a:gs pos="50000">
                <a:srgbClr val="6699FF"/>
              </a:gs>
              <a:gs pos="100000">
                <a:srgbClr val="2F4776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Oval 24"/>
          <p:cNvSpPr>
            <a:spLocks noChangeArrowheads="1"/>
          </p:cNvSpPr>
          <p:nvPr/>
        </p:nvSpPr>
        <p:spPr bwMode="auto">
          <a:xfrm>
            <a:off x="5262563" y="5665788"/>
            <a:ext cx="501650" cy="300037"/>
          </a:xfrm>
          <a:prstGeom prst="ellipse">
            <a:avLst/>
          </a:prstGeom>
          <a:gradFill rotWithShape="1">
            <a:gsLst>
              <a:gs pos="0">
                <a:srgbClr val="00765E"/>
              </a:gs>
              <a:gs pos="50000">
                <a:srgbClr val="00FFCC"/>
              </a:gs>
              <a:gs pos="100000">
                <a:srgbClr val="00765E"/>
              </a:gs>
            </a:gsLst>
            <a:lin ang="5400000" scaled="1"/>
          </a:gra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Freeform 25"/>
          <p:cNvSpPr>
            <a:spLocks/>
          </p:cNvSpPr>
          <p:nvPr/>
        </p:nvSpPr>
        <p:spPr bwMode="auto">
          <a:xfrm>
            <a:off x="6732588" y="5597525"/>
            <a:ext cx="601662" cy="4349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2" y="0"/>
              </a:cxn>
              <a:cxn ang="0">
                <a:pos x="18" y="6"/>
              </a:cxn>
              <a:cxn ang="0">
                <a:pos x="18" y="7"/>
              </a:cxn>
              <a:cxn ang="0">
                <a:pos x="12" y="13"/>
              </a:cxn>
              <a:cxn ang="0">
                <a:pos x="5" y="13"/>
              </a:cxn>
              <a:cxn ang="0">
                <a:pos x="0" y="7"/>
              </a:cxn>
              <a:cxn ang="0">
                <a:pos x="0" y="6"/>
              </a:cxn>
              <a:cxn ang="0">
                <a:pos x="5" y="0"/>
              </a:cxn>
            </a:cxnLst>
            <a:rect l="0" t="0" r="r" b="b"/>
            <a:pathLst>
              <a:path w="18" h="13">
                <a:moveTo>
                  <a:pt x="5" y="0"/>
                </a:moveTo>
                <a:lnTo>
                  <a:pt x="12" y="0"/>
                </a:lnTo>
                <a:cubicBezTo>
                  <a:pt x="16" y="0"/>
                  <a:pt x="18" y="2"/>
                  <a:pt x="18" y="6"/>
                </a:cubicBezTo>
                <a:lnTo>
                  <a:pt x="18" y="7"/>
                </a:lnTo>
                <a:cubicBezTo>
                  <a:pt x="18" y="10"/>
                  <a:pt x="16" y="13"/>
                  <a:pt x="12" y="13"/>
                </a:cubicBezTo>
                <a:lnTo>
                  <a:pt x="5" y="13"/>
                </a:lnTo>
                <a:cubicBezTo>
                  <a:pt x="2" y="13"/>
                  <a:pt x="0" y="10"/>
                  <a:pt x="0" y="7"/>
                </a:cubicBezTo>
                <a:lnTo>
                  <a:pt x="0" y="6"/>
                </a:ln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solidFill>
              <a:schemeClr val="bg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799263" y="4092575"/>
            <a:ext cx="601662" cy="301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6799263" y="3490913"/>
            <a:ext cx="601662" cy="300037"/>
          </a:xfrm>
          <a:prstGeom prst="rect">
            <a:avLst/>
          </a:prstGeom>
          <a:solidFill>
            <a:srgbClr val="FF0000"/>
          </a:solidFill>
          <a:ln w="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904" name="Line 28"/>
          <p:cNvSpPr>
            <a:spLocks noChangeShapeType="1"/>
          </p:cNvSpPr>
          <p:nvPr/>
        </p:nvSpPr>
        <p:spPr bwMode="auto">
          <a:xfrm>
            <a:off x="7434263" y="4360863"/>
            <a:ext cx="334962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Line 29"/>
          <p:cNvSpPr>
            <a:spLocks noChangeShapeType="1"/>
          </p:cNvSpPr>
          <p:nvPr/>
        </p:nvSpPr>
        <p:spPr bwMode="auto">
          <a:xfrm>
            <a:off x="3992563" y="3948113"/>
            <a:ext cx="15033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Freeform 30"/>
          <p:cNvSpPr>
            <a:spLocks/>
          </p:cNvSpPr>
          <p:nvPr/>
        </p:nvSpPr>
        <p:spPr bwMode="auto">
          <a:xfrm>
            <a:off x="4627563" y="3524250"/>
            <a:ext cx="601662" cy="3000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18" y="3"/>
              </a:cxn>
              <a:cxn ang="0">
                <a:pos x="18" y="7"/>
              </a:cxn>
              <a:cxn ang="0">
                <a:pos x="16" y="9"/>
              </a:cxn>
              <a:cxn ang="0">
                <a:pos x="2" y="9"/>
              </a:cxn>
              <a:cxn ang="0">
                <a:pos x="0" y="7"/>
              </a:cxn>
              <a:cxn ang="0">
                <a:pos x="0" y="3"/>
              </a:cxn>
              <a:cxn ang="0">
                <a:pos x="2" y="0"/>
              </a:cxn>
            </a:cxnLst>
            <a:rect l="0" t="0" r="r" b="b"/>
            <a:pathLst>
              <a:path w="18" h="9">
                <a:moveTo>
                  <a:pt x="2" y="0"/>
                </a:moveTo>
                <a:lnTo>
                  <a:pt x="16" y="0"/>
                </a:lnTo>
                <a:cubicBezTo>
                  <a:pt x="17" y="0"/>
                  <a:pt x="18" y="1"/>
                  <a:pt x="18" y="3"/>
                </a:cubicBezTo>
                <a:lnTo>
                  <a:pt x="18" y="7"/>
                </a:lnTo>
                <a:cubicBezTo>
                  <a:pt x="18" y="8"/>
                  <a:pt x="17" y="9"/>
                  <a:pt x="16" y="9"/>
                </a:cubicBezTo>
                <a:lnTo>
                  <a:pt x="2" y="9"/>
                </a:lnTo>
                <a:cubicBezTo>
                  <a:pt x="1" y="9"/>
                  <a:pt x="0" y="8"/>
                  <a:pt x="0" y="7"/>
                </a:cubicBezTo>
                <a:lnTo>
                  <a:pt x="0" y="3"/>
                </a:ln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FC000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Oval 31"/>
          <p:cNvSpPr>
            <a:spLocks noChangeArrowheads="1"/>
          </p:cNvSpPr>
          <p:nvPr/>
        </p:nvSpPr>
        <p:spPr bwMode="auto">
          <a:xfrm>
            <a:off x="3556000" y="2787650"/>
            <a:ext cx="368300" cy="368300"/>
          </a:xfrm>
          <a:prstGeom prst="ellipse">
            <a:avLst/>
          </a:prstGeom>
          <a:solidFill>
            <a:srgbClr val="FF0000"/>
          </a:solidFill>
          <a:ln w="0">
            <a:solidFill>
              <a:schemeClr val="bg1"/>
            </a:solidFill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294188" y="3624263"/>
            <a:ext cx="4078287" cy="2208212"/>
            <a:chOff x="2481" y="2228"/>
            <a:chExt cx="2569" cy="1391"/>
          </a:xfrm>
        </p:grpSpPr>
        <p:sp>
          <p:nvSpPr>
            <p:cNvPr id="36938" name="Freeform 33"/>
            <p:cNvSpPr>
              <a:spLocks/>
            </p:cNvSpPr>
            <p:nvPr/>
          </p:nvSpPr>
          <p:spPr bwMode="auto">
            <a:xfrm>
              <a:off x="2481" y="3113"/>
              <a:ext cx="147" cy="10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0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cubicBezTo>
                    <a:pt x="2" y="5"/>
                    <a:pt x="0" y="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Line 34"/>
            <p:cNvSpPr>
              <a:spLocks noChangeShapeType="1"/>
            </p:cNvSpPr>
            <p:nvPr/>
          </p:nvSpPr>
          <p:spPr bwMode="auto">
            <a:xfrm>
              <a:off x="3112" y="3218"/>
              <a:ext cx="42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35"/>
            <p:cNvSpPr>
              <a:spLocks noChangeShapeType="1"/>
            </p:cNvSpPr>
            <p:nvPr/>
          </p:nvSpPr>
          <p:spPr bwMode="auto">
            <a:xfrm>
              <a:off x="3828" y="3218"/>
              <a:ext cx="82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Line 36"/>
            <p:cNvSpPr>
              <a:spLocks noChangeShapeType="1"/>
            </p:cNvSpPr>
            <p:nvPr/>
          </p:nvSpPr>
          <p:spPr bwMode="auto">
            <a:xfrm>
              <a:off x="3428" y="3598"/>
              <a:ext cx="10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Line 37"/>
            <p:cNvSpPr>
              <a:spLocks noChangeShapeType="1"/>
            </p:cNvSpPr>
            <p:nvPr/>
          </p:nvSpPr>
          <p:spPr bwMode="auto">
            <a:xfrm>
              <a:off x="3849" y="3598"/>
              <a:ext cx="14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38"/>
            <p:cNvSpPr>
              <a:spLocks/>
            </p:cNvSpPr>
            <p:nvPr/>
          </p:nvSpPr>
          <p:spPr bwMode="auto">
            <a:xfrm>
              <a:off x="4396" y="3282"/>
              <a:ext cx="379" cy="337"/>
            </a:xfrm>
            <a:custGeom>
              <a:avLst/>
              <a:gdLst>
                <a:gd name="T0" fmla="*/ 0 w 18"/>
                <a:gd name="T1" fmla="*/ 2147483647 h 16"/>
                <a:gd name="T2" fmla="*/ 2147483647 w 18"/>
                <a:gd name="T3" fmla="*/ 0 h 16"/>
                <a:gd name="T4" fmla="*/ 0 60000 65536"/>
                <a:gd name="T5" fmla="*/ 0 60000 65536"/>
                <a:gd name="T6" fmla="*/ 0 w 18"/>
                <a:gd name="T7" fmla="*/ 0 h 16"/>
                <a:gd name="T8" fmla="*/ 18 w 18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6">
                  <a:moveTo>
                    <a:pt x="0" y="16"/>
                  </a:moveTo>
                  <a:cubicBezTo>
                    <a:pt x="9" y="16"/>
                    <a:pt x="15" y="11"/>
                    <a:pt x="1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Line 39"/>
            <p:cNvSpPr>
              <a:spLocks noChangeShapeType="1"/>
            </p:cNvSpPr>
            <p:nvPr/>
          </p:nvSpPr>
          <p:spPr bwMode="auto">
            <a:xfrm>
              <a:off x="3828" y="2228"/>
              <a:ext cx="1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Line 40"/>
            <p:cNvSpPr>
              <a:spLocks noChangeShapeType="1"/>
            </p:cNvSpPr>
            <p:nvPr/>
          </p:nvSpPr>
          <p:spPr bwMode="auto">
            <a:xfrm>
              <a:off x="3880" y="2632"/>
              <a:ext cx="1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Line 41"/>
            <p:cNvSpPr>
              <a:spLocks noChangeShapeType="1"/>
            </p:cNvSpPr>
            <p:nvPr/>
          </p:nvSpPr>
          <p:spPr bwMode="auto">
            <a:xfrm>
              <a:off x="4480" y="2228"/>
              <a:ext cx="46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Line 42"/>
            <p:cNvSpPr>
              <a:spLocks noChangeShapeType="1"/>
            </p:cNvSpPr>
            <p:nvPr/>
          </p:nvSpPr>
          <p:spPr bwMode="auto">
            <a:xfrm flipV="1">
              <a:off x="4502" y="2291"/>
              <a:ext cx="463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Line 43"/>
            <p:cNvSpPr>
              <a:spLocks noChangeShapeType="1"/>
            </p:cNvSpPr>
            <p:nvPr/>
          </p:nvSpPr>
          <p:spPr bwMode="auto">
            <a:xfrm>
              <a:off x="5049" y="2333"/>
              <a:ext cx="1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Freeform 44"/>
            <p:cNvSpPr>
              <a:spLocks/>
            </p:cNvSpPr>
            <p:nvPr/>
          </p:nvSpPr>
          <p:spPr bwMode="auto">
            <a:xfrm>
              <a:off x="3238" y="2228"/>
              <a:ext cx="295" cy="190"/>
            </a:xfrm>
            <a:custGeom>
              <a:avLst/>
              <a:gdLst>
                <a:gd name="T0" fmla="*/ 0 w 14"/>
                <a:gd name="T1" fmla="*/ 2147483647 h 9"/>
                <a:gd name="T2" fmla="*/ 2147483647 w 14"/>
                <a:gd name="T3" fmla="*/ 0 h 9"/>
                <a:gd name="T4" fmla="*/ 0 60000 65536"/>
                <a:gd name="T5" fmla="*/ 0 60000 65536"/>
                <a:gd name="T6" fmla="*/ 0 w 14"/>
                <a:gd name="T7" fmla="*/ 0 h 9"/>
                <a:gd name="T8" fmla="*/ 14 w 1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9">
                  <a:moveTo>
                    <a:pt x="0" y="9"/>
                  </a:moveTo>
                  <a:cubicBezTo>
                    <a:pt x="4" y="7"/>
                    <a:pt x="7" y="0"/>
                    <a:pt x="1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Freeform 45"/>
            <p:cNvSpPr>
              <a:spLocks/>
            </p:cNvSpPr>
            <p:nvPr/>
          </p:nvSpPr>
          <p:spPr bwMode="auto">
            <a:xfrm>
              <a:off x="3238" y="2439"/>
              <a:ext cx="295" cy="189"/>
            </a:xfrm>
            <a:custGeom>
              <a:avLst/>
              <a:gdLst>
                <a:gd name="T0" fmla="*/ 0 w 14"/>
                <a:gd name="T1" fmla="*/ 0 h 9"/>
                <a:gd name="T2" fmla="*/ 2147483647 w 14"/>
                <a:gd name="T3" fmla="*/ 2147483647 h 9"/>
                <a:gd name="T4" fmla="*/ 0 60000 65536"/>
                <a:gd name="T5" fmla="*/ 0 60000 65536"/>
                <a:gd name="T6" fmla="*/ 0 w 14"/>
                <a:gd name="T7" fmla="*/ 0 h 9"/>
                <a:gd name="T8" fmla="*/ 14 w 1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9">
                  <a:moveTo>
                    <a:pt x="0" y="0"/>
                  </a:moveTo>
                  <a:cubicBezTo>
                    <a:pt x="4" y="2"/>
                    <a:pt x="7" y="9"/>
                    <a:pt x="14" y="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3" name="Freeform 46"/>
          <p:cNvSpPr>
            <a:spLocks/>
          </p:cNvSpPr>
          <p:nvPr/>
        </p:nvSpPr>
        <p:spPr bwMode="auto">
          <a:xfrm>
            <a:off x="3951288" y="2989263"/>
            <a:ext cx="635000" cy="701675"/>
          </a:xfrm>
          <a:custGeom>
            <a:avLst/>
            <a:gdLst>
              <a:gd name="T0" fmla="*/ 2147483647 w 19"/>
              <a:gd name="T1" fmla="*/ 2147483647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0 h 21"/>
              <a:gd name="T10" fmla="*/ 0 w 19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1"/>
              <a:gd name="T20" fmla="*/ 19 w 19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1">
                <a:moveTo>
                  <a:pt x="19" y="21"/>
                </a:moveTo>
                <a:lnTo>
                  <a:pt x="14" y="21"/>
                </a:lnTo>
                <a:cubicBezTo>
                  <a:pt x="12" y="21"/>
                  <a:pt x="11" y="19"/>
                  <a:pt x="11" y="17"/>
                </a:cubicBezTo>
                <a:lnTo>
                  <a:pt x="11" y="3"/>
                </a:lnTo>
                <a:cubicBezTo>
                  <a:pt x="11" y="1"/>
                  <a:pt x="9" y="0"/>
                  <a:pt x="7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5978525" y="5048250"/>
            <a:ext cx="5429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PIP</a:t>
            </a:r>
            <a:r>
              <a: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3</a:t>
            </a:r>
          </a:p>
        </p:txBody>
      </p:sp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3570288" y="3783013"/>
            <a:ext cx="5429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PIP</a:t>
            </a:r>
            <a:r>
              <a: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2</a:t>
            </a:r>
          </a:p>
        </p:txBody>
      </p:sp>
      <p:sp>
        <p:nvSpPr>
          <p:cNvPr id="36916" name="Text Box 49"/>
          <p:cNvSpPr txBox="1">
            <a:spLocks noChangeArrowheads="1"/>
          </p:cNvSpPr>
          <p:nvPr/>
        </p:nvSpPr>
        <p:spPr bwMode="auto">
          <a:xfrm>
            <a:off x="3581400" y="2820988"/>
            <a:ext cx="3222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vantGarde Md BT" pitchFamily="34" charset="0"/>
              </a:rPr>
              <a:t>G</a:t>
            </a:r>
            <a:endParaRPr lang="en-US" sz="1400" b="1" baseline="-25000">
              <a:latin typeface="AvantGarde Md BT" pitchFamily="34" charset="0"/>
              <a:sym typeface="Symbol" pitchFamily="18" charset="2"/>
            </a:endParaRPr>
          </a:p>
        </p:txBody>
      </p:sp>
      <p:sp>
        <p:nvSpPr>
          <p:cNvPr id="36917" name="Text Box 50"/>
          <p:cNvSpPr txBox="1">
            <a:spLocks noChangeArrowheads="1"/>
          </p:cNvSpPr>
          <p:nvPr/>
        </p:nvSpPr>
        <p:spPr bwMode="auto">
          <a:xfrm>
            <a:off x="3413125" y="2671763"/>
            <a:ext cx="27146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 b="1">
                <a:latin typeface="AvantGarde Md BT" pitchFamily="34" charset="0"/>
              </a:rPr>
              <a:t>III</a:t>
            </a:r>
          </a:p>
          <a:p>
            <a:pPr eaLnBrk="0" hangingPunct="0"/>
            <a:endParaRPr lang="en-US" sz="800" b="1">
              <a:latin typeface="AvantGarde Md BT" pitchFamily="34" charset="0"/>
            </a:endParaRPr>
          </a:p>
          <a:p>
            <a:pPr eaLnBrk="0" hangingPunct="0"/>
            <a:endParaRPr lang="en-US" sz="800" b="1">
              <a:latin typeface="AvantGarde Md BT" pitchFamily="34" charset="0"/>
            </a:endParaRPr>
          </a:p>
          <a:p>
            <a:pPr eaLnBrk="0" hangingPunct="0"/>
            <a:r>
              <a:rPr lang="en-US" sz="800" b="1">
                <a:latin typeface="AvantGarde Md BT" pitchFamily="34" charset="0"/>
              </a:rPr>
              <a:t>II</a:t>
            </a:r>
          </a:p>
          <a:p>
            <a:pPr eaLnBrk="0" hangingPunct="0"/>
            <a:endParaRPr lang="en-US" sz="800" b="1">
              <a:latin typeface="AvantGarde Md BT" pitchFamily="34" charset="0"/>
            </a:endParaRPr>
          </a:p>
          <a:p>
            <a:pPr eaLnBrk="0" hangingPunct="0"/>
            <a:r>
              <a:rPr lang="en-US" sz="800" b="1">
                <a:latin typeface="AvantGarde Md BT" pitchFamily="34" charset="0"/>
              </a:rPr>
              <a:t>I</a:t>
            </a:r>
            <a:endParaRPr lang="en-US" sz="800" b="1" baseline="-25000">
              <a:latin typeface="AvantGarde Md BT" pitchFamily="34" charset="0"/>
              <a:sym typeface="Symbol" pitchFamily="18" charset="2"/>
            </a:endParaRPr>
          </a:p>
        </p:txBody>
      </p:sp>
      <p:sp>
        <p:nvSpPr>
          <p:cNvPr id="36918" name="Text Box 51"/>
          <p:cNvSpPr txBox="1">
            <a:spLocks noChangeArrowheads="1"/>
          </p:cNvSpPr>
          <p:nvPr/>
        </p:nvSpPr>
        <p:spPr bwMode="auto">
          <a:xfrm rot="-5400000">
            <a:off x="3510756" y="5412582"/>
            <a:ext cx="26828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latin typeface="AvantGarde Md BT" pitchFamily="34" charset="0"/>
              </a:rPr>
              <a:t>P</a:t>
            </a:r>
          </a:p>
        </p:txBody>
      </p:sp>
      <p:sp>
        <p:nvSpPr>
          <p:cNvPr id="36919" name="Text Box 52"/>
          <p:cNvSpPr txBox="1">
            <a:spLocks noChangeArrowheads="1"/>
          </p:cNvSpPr>
          <p:nvPr/>
        </p:nvSpPr>
        <p:spPr bwMode="auto">
          <a:xfrm rot="-5400000">
            <a:off x="3517106" y="4394994"/>
            <a:ext cx="268288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latin typeface="AvantGarde Md BT" pitchFamily="34" charset="0"/>
              </a:rPr>
              <a:t>P</a:t>
            </a: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572000" y="3459163"/>
            <a:ext cx="4367213" cy="2544762"/>
            <a:chOff x="2656" y="2124"/>
            <a:chExt cx="2751" cy="1603"/>
          </a:xfrm>
        </p:grpSpPr>
        <p:sp>
          <p:nvSpPr>
            <p:cNvPr id="4" name="Text Box 54"/>
            <p:cNvSpPr txBox="1">
              <a:spLocks noChangeArrowheads="1"/>
            </p:cNvSpPr>
            <p:nvPr/>
          </p:nvSpPr>
          <p:spPr bwMode="auto">
            <a:xfrm>
              <a:off x="3104" y="3510"/>
              <a:ext cx="32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Ras</a:t>
              </a:r>
            </a:p>
          </p:txBody>
        </p:sp>
        <p:sp>
          <p:nvSpPr>
            <p:cNvPr id="5" name="Text Box 55"/>
            <p:cNvSpPr txBox="1">
              <a:spLocks noChangeArrowheads="1"/>
            </p:cNvSpPr>
            <p:nvPr/>
          </p:nvSpPr>
          <p:spPr bwMode="auto">
            <a:xfrm>
              <a:off x="3580" y="3510"/>
              <a:ext cx="29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Raf</a:t>
              </a:r>
            </a:p>
          </p:txBody>
        </p:sp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2726" y="3510"/>
              <a:ext cx="36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GAP</a:t>
              </a:r>
            </a:p>
          </p:txBody>
        </p:sp>
        <p:sp>
          <p:nvSpPr>
            <p:cNvPr id="31801" name="Text Box 57"/>
            <p:cNvSpPr txBox="1">
              <a:spLocks noChangeArrowheads="1"/>
            </p:cNvSpPr>
            <p:nvPr/>
          </p:nvSpPr>
          <p:spPr bwMode="auto">
            <a:xfrm>
              <a:off x="4000" y="3483"/>
              <a:ext cx="417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MAP</a:t>
              </a:r>
              <a:b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kinase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7" name="Text Box 58"/>
            <p:cNvSpPr txBox="1">
              <a:spLocks noChangeArrowheads="1"/>
            </p:cNvSpPr>
            <p:nvPr/>
          </p:nvSpPr>
          <p:spPr bwMode="auto">
            <a:xfrm>
              <a:off x="2704" y="3109"/>
              <a:ext cx="36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PI3K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2656" y="2500"/>
              <a:ext cx="38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PLC</a:t>
              </a: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  <a:sym typeface="Symbol" pitchFamily="18" charset="2"/>
                </a:rPr>
                <a:t>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sym typeface="Symbol" pitchFamily="18" charset="2"/>
              </a:endParaRPr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auto">
            <a:xfrm>
              <a:off x="2673" y="2153"/>
              <a:ext cx="405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PLC</a:t>
              </a: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  <a:sym typeface="Symbol" pitchFamily="18" charset="2"/>
                </a:rPr>
                <a:t>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sym typeface="Symbol" pitchFamily="18" charset="2"/>
              </a:endParaRPr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4065" y="2144"/>
              <a:ext cx="34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IP</a:t>
              </a:r>
              <a:r>
                <a:rPr lang="en-US" sz="14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3</a:t>
              </a:r>
              <a:r>
                <a:rPr lang="en-US" sz="1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R</a:t>
              </a:r>
              <a:endParaRPr lang="en-US" sz="1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31806" name="Text Box 62"/>
            <p:cNvSpPr txBox="1">
              <a:spLocks noChangeArrowheads="1"/>
            </p:cNvSpPr>
            <p:nvPr/>
          </p:nvSpPr>
          <p:spPr bwMode="auto">
            <a:xfrm>
              <a:off x="3574" y="2124"/>
              <a:ext cx="26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IP</a:t>
              </a:r>
              <a:r>
                <a:rPr lang="en-US" sz="1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3</a:t>
              </a:r>
            </a:p>
          </p:txBody>
        </p:sp>
        <p:sp>
          <p:nvSpPr>
            <p:cNvPr id="31807" name="Text Box 63"/>
            <p:cNvSpPr txBox="1">
              <a:spLocks noChangeArrowheads="1"/>
            </p:cNvSpPr>
            <p:nvPr/>
          </p:nvSpPr>
          <p:spPr bwMode="auto">
            <a:xfrm>
              <a:off x="3509" y="2536"/>
              <a:ext cx="36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DAG</a:t>
              </a:r>
              <a:endPara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31808" name="Text Box 64"/>
            <p:cNvSpPr txBox="1">
              <a:spLocks noChangeArrowheads="1"/>
            </p:cNvSpPr>
            <p:nvPr/>
          </p:nvSpPr>
          <p:spPr bwMode="auto">
            <a:xfrm>
              <a:off x="4089" y="2520"/>
              <a:ext cx="35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PKC</a:t>
              </a:r>
              <a:endParaRPr lang="en-US" sz="1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  <p:sp>
          <p:nvSpPr>
            <p:cNvPr id="31809" name="Text Box 65"/>
            <p:cNvSpPr txBox="1">
              <a:spLocks noChangeArrowheads="1"/>
            </p:cNvSpPr>
            <p:nvPr/>
          </p:nvSpPr>
          <p:spPr bwMode="auto">
            <a:xfrm>
              <a:off x="4922" y="2139"/>
              <a:ext cx="34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Ca</a:t>
              </a:r>
              <a:r>
                <a:rPr lang="en-US" sz="1400" b="1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2+</a:t>
              </a:r>
            </a:p>
          </p:txBody>
        </p:sp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4725" y="2707"/>
              <a:ext cx="68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Cellular</a:t>
              </a:r>
              <a:b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activity</a:t>
              </a:r>
              <a:b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&amp;</a:t>
              </a:r>
              <a:b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</a:br>
              <a:r>
                <a:rPr 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vantGarde Md BT" pitchFamily="34" charset="0"/>
                </a:rPr>
                <a:t>mitogenesis</a:t>
              </a:r>
              <a:endParaRPr lang="en-US" sz="1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endParaRPr>
            </a:p>
          </p:txBody>
        </p:sp>
      </p:grp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431800" y="188913"/>
            <a:ext cx="7956550" cy="80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Examples of convergence, divergence, and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crosstalk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 among various signal-transduction pathways</a:t>
            </a:r>
          </a:p>
        </p:txBody>
      </p:sp>
      <p:sp>
        <p:nvSpPr>
          <p:cNvPr id="36922" name="Text Box 68"/>
          <p:cNvSpPr txBox="1">
            <a:spLocks noChangeArrowheads="1"/>
          </p:cNvSpPr>
          <p:nvPr/>
        </p:nvSpPr>
        <p:spPr bwMode="auto">
          <a:xfrm>
            <a:off x="352425" y="1946275"/>
            <a:ext cx="2347913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Acetylcholine, histamine</a:t>
            </a:r>
            <a:endParaRPr lang="sv-SE" sz="1200">
              <a:latin typeface="AvantGarde Md BT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sv-SE" sz="1200">
                <a:latin typeface="AvantGarde Md BT" pitchFamily="34" charset="0"/>
              </a:rPr>
              <a:t>NA, 5-HT, ATP, PAF, TXA</a:t>
            </a:r>
            <a:r>
              <a:rPr lang="sv-SE" sz="1200" baseline="-25000">
                <a:latin typeface="AvantGarde Md BT" pitchFamily="34" charset="0"/>
              </a:rPr>
              <a:t>2</a:t>
            </a:r>
            <a:r>
              <a:rPr lang="sv-SE" sz="1200">
                <a:latin typeface="AvantGarde Md BT" pitchFamily="34" charset="0"/>
              </a:rPr>
              <a:t>,</a:t>
            </a:r>
          </a:p>
          <a:p>
            <a:pPr eaLnBrk="0" hangingPunct="0">
              <a:lnSpc>
                <a:spcPct val="90000"/>
              </a:lnSpc>
            </a:pPr>
            <a:r>
              <a:rPr lang="sv-SE" sz="1200">
                <a:latin typeface="AvantGarde Md BT" pitchFamily="34" charset="0"/>
              </a:rPr>
              <a:t>Glutamate, Angiotensin II,</a:t>
            </a:r>
            <a:endParaRPr lang="en-US" sz="1200">
              <a:latin typeface="AvantGarde Md BT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Vasopressin, Bradykinin,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Substance P, Bombesin,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Neuropeptide Y, Thrombin, Cholecystokinin, Endothelin,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Neuromedin, TRH, GnRH,</a:t>
            </a:r>
            <a:br>
              <a:rPr lang="en-US" sz="1200">
                <a:latin typeface="AvantGarde Md BT" pitchFamily="34" charset="0"/>
              </a:rPr>
            </a:br>
            <a:r>
              <a:rPr lang="en-US" sz="1200">
                <a:latin typeface="AvantGarde Md BT" pitchFamily="34" charset="0"/>
              </a:rPr>
              <a:t>PTH                         </a:t>
            </a:r>
          </a:p>
          <a:p>
            <a:pPr eaLnBrk="0" hangingPunct="0">
              <a:lnSpc>
                <a:spcPct val="90000"/>
              </a:lnSpc>
            </a:pPr>
            <a:r>
              <a:rPr lang="en-US" sz="1200">
                <a:latin typeface="AvantGarde Md BT" pitchFamily="34" charset="0"/>
              </a:rPr>
              <a:t>Odorants, Light </a:t>
            </a:r>
          </a:p>
        </p:txBody>
      </p:sp>
      <p:sp>
        <p:nvSpPr>
          <p:cNvPr id="36923" name="Text Box 69"/>
          <p:cNvSpPr txBox="1">
            <a:spLocks noChangeArrowheads="1"/>
          </p:cNvSpPr>
          <p:nvPr/>
        </p:nvSpPr>
        <p:spPr bwMode="auto">
          <a:xfrm>
            <a:off x="250825" y="6237288"/>
            <a:ext cx="2160588" cy="3365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i="1">
                <a:solidFill>
                  <a:srgbClr val="FFFF00"/>
                </a:solidFill>
              </a:rPr>
              <a:t>Gerald Karp, 2003</a:t>
            </a:r>
          </a:p>
        </p:txBody>
      </p:sp>
      <p:sp>
        <p:nvSpPr>
          <p:cNvPr id="36924" name="Oval 70"/>
          <p:cNvSpPr>
            <a:spLocks noChangeArrowheads="1"/>
          </p:cNvSpPr>
          <p:nvPr/>
        </p:nvSpPr>
        <p:spPr bwMode="auto">
          <a:xfrm>
            <a:off x="4140200" y="3284538"/>
            <a:ext cx="1655763" cy="1584325"/>
          </a:xfrm>
          <a:prstGeom prst="ellips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12763"/>
            <a:ext cx="8534400" cy="401637"/>
          </a:xfrm>
          <a:solidFill>
            <a:schemeClr val="bg1">
              <a:lumMod val="65000"/>
              <a:lumOff val="3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Hormone actions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-457200" y="1295400"/>
            <a:ext cx="7772400" cy="4953000"/>
          </a:xfrm>
        </p:spPr>
        <p:txBody>
          <a:bodyPr/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24000"/>
          <a:ext cx="80010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Hormones Action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Hormones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Action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Fetal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development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GH, IGF-1, IGF-2, FGF, PDGF,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tyroxin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Cell growth &amp; cancer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Insulin, Glucagon,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Somatostatin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Cathecolamine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Glucocorticoid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Intermediary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metabolism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ANP, PTH,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Ang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-II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Mineral &amp; Water metabolism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RAA, NAP,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Cardiovascular &amp; Renal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PTH,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vit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-D, IGF-1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Skeletal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Gonadotropin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Progresteron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Estrogen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Reproductive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Glucocorticoid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Estrogen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Immune system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Endocrine &amp; Nervous systems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interactin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multiple ways. Hormones  regulate behavioral cognitive function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Central Nervous System (CNS)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Greenspan’s – basic and Clinical Endocrinology, 2007</a:t>
                      </a:r>
                      <a:endParaRPr lang="en-US" sz="1600" i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609600"/>
            <a:ext cx="4343400" cy="2514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267200" y="4114800"/>
            <a:ext cx="4343400" cy="2514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1371600"/>
            <a:ext cx="1219200" cy="533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2209800"/>
            <a:ext cx="1219200" cy="533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838200"/>
            <a:ext cx="12192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1600200"/>
            <a:ext cx="12192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91137" y="2057400"/>
            <a:ext cx="12192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2590800"/>
            <a:ext cx="990600" cy="381000"/>
          </a:xfrm>
          <a:prstGeom prst="rect">
            <a:avLst/>
          </a:prstGeom>
          <a:noFill/>
          <a:ln w="127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867400"/>
            <a:ext cx="990600" cy="381000"/>
          </a:xfrm>
          <a:prstGeom prst="rect">
            <a:avLst/>
          </a:prstGeom>
          <a:noFill/>
          <a:ln w="127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Actions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39000" y="4267200"/>
            <a:ext cx="1066800" cy="990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4267200"/>
            <a:ext cx="11430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5800" y="4267200"/>
            <a:ext cx="1143000" cy="685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5715000"/>
            <a:ext cx="11430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34200" y="46482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67400" y="3276600"/>
            <a:ext cx="1143000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3276600"/>
            <a:ext cx="1219200" cy="685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76800" y="1905000"/>
            <a:ext cx="381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791200" y="2057400"/>
            <a:ext cx="2286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325394" y="1447006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287294" y="23995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801394" y="2971006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915694" y="40759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4914900" y="5219700"/>
            <a:ext cx="7620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43600" y="6094412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157369" y="40759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2000" y="2971800"/>
            <a:ext cx="1371600" cy="40011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Actions </a:t>
            </a:r>
            <a:endParaRPr lang="en-US" sz="2000" dirty="0"/>
          </a:p>
        </p:txBody>
      </p:sp>
      <p:sp>
        <p:nvSpPr>
          <p:cNvPr id="44" name="Oval 43"/>
          <p:cNvSpPr/>
          <p:nvPr/>
        </p:nvSpPr>
        <p:spPr>
          <a:xfrm>
            <a:off x="685800" y="609600"/>
            <a:ext cx="1600200" cy="914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37874" y="1323474"/>
            <a:ext cx="12192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71600" y="4572000"/>
            <a:ext cx="1600200" cy="914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99937" y="4848726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hormone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62526" y="86226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Hormone 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0" y="13675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36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Hormone 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791200" y="16880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Hormone 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715000" y="3352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Degraded Hormone 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715000" y="4292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Degraded Hormone 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4343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Further Degraded Hormone 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00600" y="5909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Hormone </a:t>
            </a:r>
            <a:endParaRPr lang="en-US" sz="1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648200" y="2286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Precursor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3400" y="344738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Precursor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9600" y="443798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Precursor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67200" y="1447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62800" y="205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Degraded Hormone </a:t>
            </a:r>
            <a:endParaRPr lang="en-US" sz="1600" b="1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781800" y="1295400"/>
            <a:ext cx="7620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63"/>
          <p:cNvSpPr/>
          <p:nvPr/>
        </p:nvSpPr>
        <p:spPr>
          <a:xfrm>
            <a:off x="-3429000" y="914400"/>
            <a:ext cx="11430000" cy="1219200"/>
          </a:xfrm>
          <a:prstGeom prst="arc">
            <a:avLst>
              <a:gd name="adj1" fmla="val 16200000"/>
              <a:gd name="adj2" fmla="val 2113743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-1524000" y="990600"/>
            <a:ext cx="7543800" cy="1295400"/>
          </a:xfrm>
          <a:prstGeom prst="arc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429000" y="1598612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762000" y="2285206"/>
            <a:ext cx="1371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c 72"/>
          <p:cNvSpPr/>
          <p:nvPr/>
        </p:nvSpPr>
        <p:spPr>
          <a:xfrm>
            <a:off x="2286000" y="4343400"/>
            <a:ext cx="5105400" cy="1752600"/>
          </a:xfrm>
          <a:prstGeom prst="arc">
            <a:avLst>
              <a:gd name="adj1" fmla="val 5627582"/>
              <a:gd name="adj2" fmla="val 1043709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>
            <a:off x="5791200" y="1676400"/>
            <a:ext cx="2209800" cy="1905000"/>
          </a:xfrm>
          <a:prstGeom prst="arc">
            <a:avLst>
              <a:gd name="adj1" fmla="val 25646"/>
              <a:gd name="adj2" fmla="val 5086164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/>
          <p:nvPr/>
        </p:nvSpPr>
        <p:spPr>
          <a:xfrm>
            <a:off x="1447800" y="1676400"/>
            <a:ext cx="1447800" cy="3352800"/>
          </a:xfrm>
          <a:prstGeom prst="arc">
            <a:avLst>
              <a:gd name="adj1" fmla="val 6675919"/>
              <a:gd name="adj2" fmla="val 1043709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>
            <a:off x="3581400" y="838200"/>
            <a:ext cx="3505200" cy="2590800"/>
          </a:xfrm>
          <a:prstGeom prst="arc">
            <a:avLst>
              <a:gd name="adj1" fmla="val 19871490"/>
              <a:gd name="adj2" fmla="val 912237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8200" y="-76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Hormone metabolism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7620000" y="3429000"/>
            <a:ext cx="1447800" cy="40011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Elimination 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7010400" y="36560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1" idx="0"/>
          </p:cNvCxnSpPr>
          <p:nvPr/>
        </p:nvCxnSpPr>
        <p:spPr>
          <a:xfrm rot="5400000" flipH="1" flipV="1">
            <a:off x="7696200" y="38862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Relationship between hormones and other signaling molecules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c 47"/>
          <p:cNvSpPr/>
          <p:nvPr/>
        </p:nvSpPr>
        <p:spPr>
          <a:xfrm>
            <a:off x="1981200" y="0"/>
            <a:ext cx="3048000" cy="4419600"/>
          </a:xfrm>
          <a:prstGeom prst="arc">
            <a:avLst>
              <a:gd name="adj1" fmla="val 5400000"/>
              <a:gd name="adj2" fmla="val 10953828"/>
            </a:avLst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>
            <a:off x="1981200" y="-2133600"/>
            <a:ext cx="2667000" cy="8305800"/>
          </a:xfrm>
          <a:prstGeom prst="arc">
            <a:avLst>
              <a:gd name="adj1" fmla="val 5400000"/>
              <a:gd name="adj2" fmla="val 10953828"/>
            </a:avLst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0" y="609600"/>
            <a:ext cx="9067800" cy="5943600"/>
            <a:chOff x="-76200" y="533400"/>
            <a:chExt cx="9067800" cy="594360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5562600" y="127376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276600" y="838200"/>
              <a:ext cx="2362200" cy="5638800"/>
              <a:chOff x="3200400" y="838200"/>
              <a:chExt cx="2362200" cy="563880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3200400" y="838200"/>
                <a:ext cx="2362200" cy="5334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3276600" y="1752600"/>
                <a:ext cx="2133600" cy="45720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3505200" y="2590800"/>
                <a:ext cx="1752600" cy="4572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3505200" y="3429000"/>
                <a:ext cx="1752600" cy="4572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505200" y="4267200"/>
                <a:ext cx="1752600" cy="45720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276600" y="5029200"/>
                <a:ext cx="2189748" cy="5334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429000" y="5943600"/>
                <a:ext cx="1828800" cy="5334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553200" y="838200"/>
              <a:ext cx="2286000" cy="457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914400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Proteins or Peptides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1752600"/>
              <a:ext cx="2286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Amino acid analogs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5908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Steroids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3457074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Fatty acids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4319337"/>
              <a:ext cx="2133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Eicosanoids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5105400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Oncogene</a:t>
              </a:r>
              <a:r>
                <a:rPr lang="en-US" dirty="0" smtClean="0"/>
                <a:t> products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5995737"/>
              <a:ext cx="2209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Vitamines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81274" y="862263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Regulatory proteins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58000" y="2286000"/>
              <a:ext cx="1981200" cy="457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086600" y="3376863"/>
              <a:ext cx="1676400" cy="914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77000" y="5410200"/>
              <a:ext cx="2286000" cy="10668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05600" y="22976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Neurotransmitters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600" y="35814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Hormones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5574268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Paracrine</a:t>
              </a:r>
              <a:r>
                <a:rPr lang="en-US" dirty="0" smtClean="0"/>
                <a:t> and</a:t>
              </a:r>
            </a:p>
            <a:p>
              <a:pPr algn="ctr"/>
              <a:r>
                <a:rPr lang="en-US" dirty="0" err="1" smtClean="0"/>
                <a:t>Autocrine</a:t>
              </a:r>
              <a:r>
                <a:rPr lang="en-US" dirty="0" smtClean="0"/>
                <a:t> factors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838200"/>
              <a:ext cx="2286000" cy="4572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474" y="862263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Cellular genes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" y="1752600"/>
              <a:ext cx="1676400" cy="533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76200" y="181640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Enzymes  </a:t>
              </a:r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8600" y="5029200"/>
              <a:ext cx="1676400" cy="533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76200" y="509300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Oncogenes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8600" y="5943600"/>
              <a:ext cx="1676400" cy="5334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76200" y="6007405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Diet  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981200" y="6172200"/>
              <a:ext cx="14478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981200" y="5257800"/>
              <a:ext cx="12954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438400" y="1065212"/>
              <a:ext cx="8382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>
              <a:off x="1981200" y="1219200"/>
              <a:ext cx="3124200" cy="1600200"/>
            </a:xfrm>
            <a:prstGeom prst="arc">
              <a:avLst>
                <a:gd name="adj1" fmla="val 5400000"/>
                <a:gd name="adj2" fmla="val 10953828"/>
              </a:avLst>
            </a:prstGeom>
            <a:ln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1981200" y="533400"/>
              <a:ext cx="3124200" cy="3124200"/>
            </a:xfrm>
            <a:prstGeom prst="arc">
              <a:avLst>
                <a:gd name="adj1" fmla="val 5400000"/>
                <a:gd name="adj2" fmla="val 10953828"/>
              </a:avLst>
            </a:prstGeom>
            <a:ln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981200" y="1955549"/>
              <a:ext cx="12192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334000" y="6324600"/>
              <a:ext cx="1066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6172200" y="6170612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172200" y="60198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72200" y="58674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172200" y="57150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172200" y="55626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05600" y="41910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705600" y="40386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705600" y="38862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705600" y="37338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705600" y="35814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705600" y="34290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553200" y="25908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553200" y="24384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248400" y="1219200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638800" y="940886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638800" y="1066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638800" y="116948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3836067" y="3226469"/>
              <a:ext cx="4291266" cy="38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193632" y="1917032"/>
              <a:ext cx="2261936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562600" y="1447800"/>
              <a:ext cx="13716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34000" y="6019800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5181600" y="44958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334000" y="289560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334000" y="274161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334000" y="371644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334000" y="3562458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334000" y="449421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486400" y="1903412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486400" y="2055812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638800" y="1905000"/>
              <a:ext cx="9144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H="1">
              <a:off x="5410200" y="2286000"/>
              <a:ext cx="15240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5562600" y="2759700"/>
              <a:ext cx="1143000" cy="974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4457700" y="4000500"/>
              <a:ext cx="2819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562600" y="5105400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562600" y="5257800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562600" y="5410200"/>
              <a:ext cx="76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000500" y="2857500"/>
              <a:ext cx="38862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5562600" y="4114800"/>
              <a:ext cx="12192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524500" y="5524500"/>
              <a:ext cx="7620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5105400" y="4953000"/>
              <a:ext cx="1524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H="1">
              <a:off x="4800600" y="4495800"/>
              <a:ext cx="21336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562600" y="3565634"/>
              <a:ext cx="1143000" cy="320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609600" y="863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Neurotransmitters and Hormones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59456" y="1447800"/>
            <a:ext cx="2362200" cy="1219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05200" y="3352800"/>
            <a:ext cx="1676400" cy="990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4200" y="5105400"/>
            <a:ext cx="2362200" cy="1219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0800" y="2743200"/>
            <a:ext cx="1447800" cy="2057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743200"/>
            <a:ext cx="1447800" cy="2057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90913" y="3490913"/>
            <a:ext cx="1676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 hormone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868487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modulators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181600"/>
            <a:ext cx="2133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 Autoimmune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3429000"/>
            <a:ext cx="152400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4827896"/>
            <a:ext cx="1524000" cy="584775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disease</a:t>
            </a:r>
          </a:p>
        </p:txBody>
      </p:sp>
      <p:sp>
        <p:nvSpPr>
          <p:cNvPr id="13" name="Oval 12"/>
          <p:cNvSpPr/>
          <p:nvPr/>
        </p:nvSpPr>
        <p:spPr>
          <a:xfrm>
            <a:off x="6172200" y="2743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2352" y="4191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34200" y="542384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01" name="TextBox 16"/>
          <p:cNvSpPr txBox="1">
            <a:spLocks noChangeArrowheads="1"/>
          </p:cNvSpPr>
          <p:nvPr/>
        </p:nvSpPr>
        <p:spPr bwMode="auto">
          <a:xfrm>
            <a:off x="6213475" y="2663825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2" name="TextBox 17"/>
          <p:cNvSpPr txBox="1">
            <a:spLocks noChangeArrowheads="1"/>
          </p:cNvSpPr>
          <p:nvPr/>
        </p:nvSpPr>
        <p:spPr bwMode="auto">
          <a:xfrm>
            <a:off x="6096000" y="41243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3" name="TextBox 18"/>
          <p:cNvSpPr txBox="1">
            <a:spLocks noChangeArrowheads="1"/>
          </p:cNvSpPr>
          <p:nvPr/>
        </p:nvSpPr>
        <p:spPr bwMode="auto">
          <a:xfrm>
            <a:off x="6956425" y="5375275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4" name="TextBox 19"/>
          <p:cNvSpPr txBox="1">
            <a:spLocks noChangeArrowheads="1"/>
          </p:cNvSpPr>
          <p:nvPr/>
        </p:nvSpPr>
        <p:spPr bwMode="auto">
          <a:xfrm>
            <a:off x="2312988" y="4114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cs typeface="Arial" charset="0"/>
              </a:rPr>
              <a:t>±</a:t>
            </a:r>
            <a:endParaRPr lang="en-US" sz="2800"/>
          </a:p>
        </p:txBody>
      </p:sp>
      <p:sp>
        <p:nvSpPr>
          <p:cNvPr id="11305" name="TextBox 20"/>
          <p:cNvSpPr txBox="1">
            <a:spLocks noChangeArrowheads="1"/>
          </p:cNvSpPr>
          <p:nvPr/>
        </p:nvSpPr>
        <p:spPr bwMode="auto">
          <a:xfrm>
            <a:off x="457200" y="2286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FF00"/>
                </a:solidFill>
                <a:latin typeface="Arial Rounded MT Bold" pitchFamily="34" charset="0"/>
              </a:rPr>
              <a:t>Interrelations between the endocrine and immune system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09800" y="2362200"/>
            <a:ext cx="1066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92725" y="2471738"/>
            <a:ext cx="879475" cy="4238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86400" y="5659438"/>
            <a:ext cx="139382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6200000">
            <a:off x="2476500" y="2705100"/>
            <a:ext cx="990600" cy="16764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/>
          <p:nvPr/>
        </p:nvSpPr>
        <p:spPr>
          <a:xfrm rot="5400000" flipH="1">
            <a:off x="5295900" y="2781300"/>
            <a:ext cx="990600" cy="16764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c 34"/>
          <p:cNvSpPr/>
          <p:nvPr/>
        </p:nvSpPr>
        <p:spPr>
          <a:xfrm rot="5400000" flipV="1">
            <a:off x="2781300" y="3619500"/>
            <a:ext cx="838200" cy="12192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6200000" flipH="1" flipV="1">
            <a:off x="5067300" y="3619500"/>
            <a:ext cx="838200" cy="1219200"/>
          </a:xfrm>
          <a:prstGeom prst="arc">
            <a:avLst>
              <a:gd name="adj1" fmla="val 17539123"/>
              <a:gd name="adj2" fmla="val 5047522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>
          <a:xfrm rot="5400000" flipV="1">
            <a:off x="2095500" y="3543300"/>
            <a:ext cx="1676400" cy="2514600"/>
          </a:xfrm>
          <a:prstGeom prst="arc">
            <a:avLst>
              <a:gd name="adj1" fmla="val 16425938"/>
              <a:gd name="adj2" fmla="val 742181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114800" y="6400800"/>
            <a:ext cx="4724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Greenspan’s Basic &amp; Clinical Endocrinology,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7924800" cy="533400"/>
          </a:xfr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Mechanism of endocrine disease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89150"/>
            <a:ext cx="7772400" cy="2178050"/>
          </a:xfrm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Hormone excess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Hormone deficiency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Hormone resistance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76200"/>
          <a:ext cx="815340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334000"/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Causes of Endocrine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Dysfunction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Hyperfunction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Neoplastic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Benign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Pituitary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Adenoma (hyperparathyroidism, autonomous thyroid/adrenal nodules,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pheocromocytoma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Malignant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Adrenal cancer,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medullary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thyroid cancer,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carcinoid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Ectopic 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Ectopic ACTH, SIADH secretion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Multiple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Endocrine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Neoplasia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MEN-1, MEN-2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Autoimmune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Graves’s disease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Iatrogenic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Cushing’s syndrome, hypoglycemia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Infectious / inflammatory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Subacute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thyroiditis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Activating receptor mutations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LH, TSH,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PTH receptors G, </a:t>
                      </a:r>
                      <a:r>
                        <a:rPr lang="el-GR" sz="12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Hypofunction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Autoimmune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Hashinoto’s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thyroiditis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Type-1 DM, Addison’s disease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Iatrogenic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Radiation-induced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hypopitutarism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surgical-hypothyroidism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Infectious / inflammatory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Adrenal insufficiency, hypothalamic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sarcoidosis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Hormone mutation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GH, LH-, FSH-,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Development defect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Turner’s syndrome, transcription factor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Nutritional / vitamin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deficiency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Vitamin D deficiency, IDD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Hemorhagic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infarction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Sheehan’s syndrome, adrenal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insuffiency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Hormone Resistance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Receptor mutations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Membrane-R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(GH,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vasopresin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LH,etc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). Nuclear-R (AR, TR, ER, GR, etc)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Signaling pathway mutations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Albright’s hereditary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osteodyctrophy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Postreceptor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Type-2 DM.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leptin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5344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Interfaces endocrinology with physiological system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990600"/>
            <a:ext cx="8305800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Most glands are relatively </a:t>
            </a:r>
            <a:r>
              <a:rPr lang="en-US" sz="2400" dirty="0" err="1" smtClean="0"/>
              <a:t>inaccesible</a:t>
            </a:r>
            <a:r>
              <a:rPr lang="en-US" sz="2400" dirty="0" smtClean="0"/>
              <a:t>, the examination focuses on manifestation of hormone excess or deficiency</a:t>
            </a:r>
          </a:p>
          <a:p>
            <a:pPr eaLnBrk="1" hangingPunct="1"/>
            <a:r>
              <a:rPr lang="en-US" sz="2400" dirty="0" smtClean="0"/>
              <a:t>No standard endocrine history and examination</a:t>
            </a:r>
          </a:p>
          <a:p>
            <a:pPr eaLnBrk="1" hangingPunct="1"/>
            <a:r>
              <a:rPr lang="en-US" sz="2400" dirty="0" smtClean="0"/>
              <a:t>It is important to evaluate in the context of presenting symptoms, review of systems, family, social history, and history of medication that may influence to the endocrine systems</a:t>
            </a:r>
          </a:p>
          <a:p>
            <a:pPr eaLnBrk="1" hangingPunct="1"/>
            <a:r>
              <a:rPr lang="en-US" sz="2400" dirty="0" smtClean="0"/>
              <a:t>Physical examination involved evaluation all systems</a:t>
            </a:r>
          </a:p>
          <a:p>
            <a:pPr eaLnBrk="1" hangingPunct="1"/>
            <a:r>
              <a:rPr lang="en-US" sz="2400" dirty="0" smtClean="0"/>
              <a:t>Clinical judgment based on knowledge of disease prevalence and </a:t>
            </a:r>
            <a:r>
              <a:rPr lang="en-US" sz="2400" dirty="0" err="1" smtClean="0"/>
              <a:t>pathophysilogy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Laboratory testing plays an essential role by allowing the dynamics  and quantitative assessment of hormone level</a:t>
            </a:r>
          </a:p>
          <a:p>
            <a:pPr eaLnBrk="1" hangingPunct="1"/>
            <a:r>
              <a:rPr lang="en-US" sz="2400" dirty="0" smtClean="0"/>
              <a:t>Imaging test are also used for diagnosis of endocrine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rc 101"/>
          <p:cNvSpPr/>
          <p:nvPr/>
        </p:nvSpPr>
        <p:spPr>
          <a:xfrm>
            <a:off x="1676400" y="1600200"/>
            <a:ext cx="838200" cy="914400"/>
          </a:xfrm>
          <a:prstGeom prst="arc">
            <a:avLst>
              <a:gd name="adj1" fmla="val 16200000"/>
              <a:gd name="adj2" fmla="val 3368193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72"/>
          <p:cNvSpPr>
            <a:spLocks/>
          </p:cNvSpPr>
          <p:nvPr/>
        </p:nvSpPr>
        <p:spPr bwMode="auto">
          <a:xfrm>
            <a:off x="533400" y="1219200"/>
            <a:ext cx="1828800" cy="20574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reeform 72"/>
          <p:cNvSpPr>
            <a:spLocks/>
          </p:cNvSpPr>
          <p:nvPr/>
        </p:nvSpPr>
        <p:spPr bwMode="auto">
          <a:xfrm>
            <a:off x="533400" y="4038600"/>
            <a:ext cx="2133600" cy="17526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72"/>
          <p:cNvSpPr>
            <a:spLocks/>
          </p:cNvSpPr>
          <p:nvPr/>
        </p:nvSpPr>
        <p:spPr bwMode="auto">
          <a:xfrm>
            <a:off x="6477000" y="1219200"/>
            <a:ext cx="2438400" cy="20574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72"/>
          <p:cNvSpPr>
            <a:spLocks/>
          </p:cNvSpPr>
          <p:nvPr/>
        </p:nvSpPr>
        <p:spPr bwMode="auto">
          <a:xfrm rot="5400000" flipV="1">
            <a:off x="6629400" y="4419600"/>
            <a:ext cx="1905000" cy="2057400"/>
          </a:xfrm>
          <a:custGeom>
            <a:avLst/>
            <a:gdLst>
              <a:gd name="T0" fmla="*/ 2147483647 w 561"/>
              <a:gd name="T1" fmla="*/ 0 h 614"/>
              <a:gd name="T2" fmla="*/ 2147483647 w 561"/>
              <a:gd name="T3" fmla="*/ 2147483647 h 614"/>
              <a:gd name="T4" fmla="*/ 2147483647 w 561"/>
              <a:gd name="T5" fmla="*/ 2147483647 h 614"/>
              <a:gd name="T6" fmla="*/ 2147483647 w 561"/>
              <a:gd name="T7" fmla="*/ 2147483647 h 614"/>
              <a:gd name="T8" fmla="*/ 2147483647 w 561"/>
              <a:gd name="T9" fmla="*/ 2147483647 h 614"/>
              <a:gd name="T10" fmla="*/ 2147483647 w 561"/>
              <a:gd name="T11" fmla="*/ 2147483647 h 614"/>
              <a:gd name="T12" fmla="*/ 2147483647 w 561"/>
              <a:gd name="T13" fmla="*/ 2147483647 h 614"/>
              <a:gd name="T14" fmla="*/ 2147483647 w 561"/>
              <a:gd name="T15" fmla="*/ 2147483647 h 614"/>
              <a:gd name="T16" fmla="*/ 2147483647 w 561"/>
              <a:gd name="T17" fmla="*/ 2147483647 h 614"/>
              <a:gd name="T18" fmla="*/ 2147483647 w 561"/>
              <a:gd name="T19" fmla="*/ 2147483647 h 614"/>
              <a:gd name="T20" fmla="*/ 2147483647 w 561"/>
              <a:gd name="T21" fmla="*/ 2147483647 h 614"/>
              <a:gd name="T22" fmla="*/ 2147483647 w 561"/>
              <a:gd name="T23" fmla="*/ 2147483647 h 614"/>
              <a:gd name="T24" fmla="*/ 2147483647 w 561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1"/>
              <a:gd name="T40" fmla="*/ 0 h 614"/>
              <a:gd name="T41" fmla="*/ 561 w 561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1" h="614">
                <a:moveTo>
                  <a:pt x="166" y="0"/>
                </a:moveTo>
                <a:cubicBezTo>
                  <a:pt x="195" y="10"/>
                  <a:pt x="219" y="26"/>
                  <a:pt x="248" y="36"/>
                </a:cubicBezTo>
                <a:cubicBezTo>
                  <a:pt x="306" y="17"/>
                  <a:pt x="377" y="8"/>
                  <a:pt x="422" y="55"/>
                </a:cubicBezTo>
                <a:cubicBezTo>
                  <a:pt x="428" y="73"/>
                  <a:pt x="434" y="92"/>
                  <a:pt x="440" y="110"/>
                </a:cubicBezTo>
                <a:cubicBezTo>
                  <a:pt x="443" y="119"/>
                  <a:pt x="449" y="137"/>
                  <a:pt x="449" y="137"/>
                </a:cubicBezTo>
                <a:cubicBezTo>
                  <a:pt x="438" y="614"/>
                  <a:pt x="561" y="563"/>
                  <a:pt x="166" y="548"/>
                </a:cubicBezTo>
                <a:cubicBezTo>
                  <a:pt x="126" y="535"/>
                  <a:pt x="87" y="525"/>
                  <a:pt x="47" y="512"/>
                </a:cubicBezTo>
                <a:cubicBezTo>
                  <a:pt x="54" y="468"/>
                  <a:pt x="60" y="426"/>
                  <a:pt x="75" y="384"/>
                </a:cubicBezTo>
                <a:cubicBezTo>
                  <a:pt x="67" y="332"/>
                  <a:pt x="54" y="288"/>
                  <a:pt x="38" y="238"/>
                </a:cubicBezTo>
                <a:cubicBezTo>
                  <a:pt x="38" y="238"/>
                  <a:pt x="20" y="184"/>
                  <a:pt x="20" y="183"/>
                </a:cubicBezTo>
                <a:cubicBezTo>
                  <a:pt x="17" y="174"/>
                  <a:pt x="11" y="155"/>
                  <a:pt x="11" y="155"/>
                </a:cubicBezTo>
                <a:cubicBezTo>
                  <a:pt x="14" y="109"/>
                  <a:pt x="0" y="59"/>
                  <a:pt x="20" y="18"/>
                </a:cubicBezTo>
                <a:cubicBezTo>
                  <a:pt x="24" y="9"/>
                  <a:pt x="154" y="0"/>
                  <a:pt x="166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28575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1447800"/>
            <a:ext cx="381000" cy="381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447800" y="1371600"/>
            <a:ext cx="533400" cy="381000"/>
            <a:chOff x="1828800" y="1143000"/>
            <a:chExt cx="533400" cy="381000"/>
          </a:xfrm>
        </p:grpSpPr>
        <p:sp>
          <p:nvSpPr>
            <p:cNvPr id="8" name="Oval 7"/>
            <p:cNvSpPr/>
            <p:nvPr/>
          </p:nvSpPr>
          <p:spPr>
            <a:xfrm>
              <a:off x="1828800" y="1143000"/>
              <a:ext cx="381000" cy="3810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57400" y="1371600"/>
              <a:ext cx="304800" cy="1588"/>
            </a:xfrm>
            <a:prstGeom prst="line">
              <a:avLst/>
            </a:prstGeom>
            <a:ln w="762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ie 13"/>
          <p:cNvSpPr/>
          <p:nvPr/>
        </p:nvSpPr>
        <p:spPr>
          <a:xfrm rot="2700000">
            <a:off x="1841500" y="23622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rot="2700000">
            <a:off x="1003300" y="23495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11213" y="2236788"/>
            <a:ext cx="152400" cy="533400"/>
            <a:chOff x="3581400" y="1066800"/>
            <a:chExt cx="241596" cy="789296"/>
          </a:xfrm>
        </p:grpSpPr>
        <p:sp>
          <p:nvSpPr>
            <p:cNvPr id="16" name="Freeform 15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963613" y="4572000"/>
            <a:ext cx="152400" cy="533400"/>
            <a:chOff x="3581400" y="1066800"/>
            <a:chExt cx="241596" cy="789296"/>
          </a:xfrm>
        </p:grpSpPr>
        <p:sp>
          <p:nvSpPr>
            <p:cNvPr id="20" name="Freeform 19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7848600" y="1447800"/>
            <a:ext cx="152400" cy="533400"/>
            <a:chOff x="3581400" y="1066800"/>
            <a:chExt cx="241596" cy="789296"/>
          </a:xfrm>
        </p:grpSpPr>
        <p:sp>
          <p:nvSpPr>
            <p:cNvPr id="23" name="Freeform 22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7620000" y="5257800"/>
            <a:ext cx="152400" cy="533400"/>
            <a:chOff x="3581400" y="1066800"/>
            <a:chExt cx="241596" cy="789296"/>
          </a:xfrm>
        </p:grpSpPr>
        <p:sp>
          <p:nvSpPr>
            <p:cNvPr id="26" name="Freeform 25"/>
            <p:cNvSpPr/>
            <p:nvPr/>
          </p:nvSpPr>
          <p:spPr>
            <a:xfrm>
              <a:off x="3626699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3581400" y="1066800"/>
              <a:ext cx="196297" cy="789296"/>
            </a:xfrm>
            <a:custGeom>
              <a:avLst/>
              <a:gdLst>
                <a:gd name="connsiteX0" fmla="*/ 16928 w 195972"/>
                <a:gd name="connsiteY0" fmla="*/ 11285 h 789208"/>
                <a:gd name="connsiteX1" fmla="*/ 98815 w 195972"/>
                <a:gd name="connsiteY1" fmla="*/ 65876 h 789208"/>
                <a:gd name="connsiteX2" fmla="*/ 112463 w 195972"/>
                <a:gd name="connsiteY2" fmla="*/ 106819 h 789208"/>
                <a:gd name="connsiteX3" fmla="*/ 85167 w 195972"/>
                <a:gd name="connsiteY3" fmla="*/ 161411 h 789208"/>
                <a:gd name="connsiteX4" fmla="*/ 71519 w 195972"/>
                <a:gd name="connsiteY4" fmla="*/ 243297 h 789208"/>
                <a:gd name="connsiteX5" fmla="*/ 126110 w 195972"/>
                <a:gd name="connsiteY5" fmla="*/ 270593 h 789208"/>
                <a:gd name="connsiteX6" fmla="*/ 139758 w 195972"/>
                <a:gd name="connsiteY6" fmla="*/ 311536 h 789208"/>
                <a:gd name="connsiteX7" fmla="*/ 44224 w 195972"/>
                <a:gd name="connsiteY7" fmla="*/ 366127 h 789208"/>
                <a:gd name="connsiteX8" fmla="*/ 57872 w 195972"/>
                <a:gd name="connsiteY8" fmla="*/ 407070 h 789208"/>
                <a:gd name="connsiteX9" fmla="*/ 98815 w 195972"/>
                <a:gd name="connsiteY9" fmla="*/ 420718 h 789208"/>
                <a:gd name="connsiteX10" fmla="*/ 139758 w 195972"/>
                <a:gd name="connsiteY10" fmla="*/ 448013 h 789208"/>
                <a:gd name="connsiteX11" fmla="*/ 153406 w 195972"/>
                <a:gd name="connsiteY11" fmla="*/ 598139 h 789208"/>
                <a:gd name="connsiteX12" fmla="*/ 98815 w 195972"/>
                <a:gd name="connsiteY12" fmla="*/ 625434 h 789208"/>
                <a:gd name="connsiteX13" fmla="*/ 85167 w 195972"/>
                <a:gd name="connsiteY13" fmla="*/ 666378 h 789208"/>
                <a:gd name="connsiteX14" fmla="*/ 44224 w 195972"/>
                <a:gd name="connsiteY14" fmla="*/ 680025 h 789208"/>
                <a:gd name="connsiteX15" fmla="*/ 85167 w 195972"/>
                <a:gd name="connsiteY15" fmla="*/ 707321 h 789208"/>
                <a:gd name="connsiteX16" fmla="*/ 167054 w 195972"/>
                <a:gd name="connsiteY16" fmla="*/ 734616 h 789208"/>
                <a:gd name="connsiteX17" fmla="*/ 153406 w 195972"/>
                <a:gd name="connsiteY17" fmla="*/ 789208 h 78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972" h="789208">
                  <a:moveTo>
                    <a:pt x="16928" y="11285"/>
                  </a:moveTo>
                  <a:cubicBezTo>
                    <a:pt x="48125" y="104875"/>
                    <a:pt x="0" y="0"/>
                    <a:pt x="98815" y="65876"/>
                  </a:cubicBezTo>
                  <a:cubicBezTo>
                    <a:pt x="110785" y="73856"/>
                    <a:pt x="107914" y="93171"/>
                    <a:pt x="112463" y="106819"/>
                  </a:cubicBezTo>
                  <a:cubicBezTo>
                    <a:pt x="103364" y="125016"/>
                    <a:pt x="95261" y="143746"/>
                    <a:pt x="85167" y="161411"/>
                  </a:cubicBezTo>
                  <a:cubicBezTo>
                    <a:pt x="68717" y="190199"/>
                    <a:pt x="36175" y="207952"/>
                    <a:pt x="71519" y="243297"/>
                  </a:cubicBezTo>
                  <a:cubicBezTo>
                    <a:pt x="85905" y="257683"/>
                    <a:pt x="107913" y="261494"/>
                    <a:pt x="126110" y="270593"/>
                  </a:cubicBezTo>
                  <a:cubicBezTo>
                    <a:pt x="130659" y="284241"/>
                    <a:pt x="144307" y="297888"/>
                    <a:pt x="139758" y="311536"/>
                  </a:cubicBezTo>
                  <a:cubicBezTo>
                    <a:pt x="124975" y="355886"/>
                    <a:pt x="79227" y="357376"/>
                    <a:pt x="44224" y="366127"/>
                  </a:cubicBezTo>
                  <a:cubicBezTo>
                    <a:pt x="48773" y="379775"/>
                    <a:pt x="47700" y="396898"/>
                    <a:pt x="57872" y="407070"/>
                  </a:cubicBezTo>
                  <a:cubicBezTo>
                    <a:pt x="68044" y="417242"/>
                    <a:pt x="85948" y="414284"/>
                    <a:pt x="98815" y="420718"/>
                  </a:cubicBezTo>
                  <a:cubicBezTo>
                    <a:pt x="113486" y="428053"/>
                    <a:pt x="126110" y="438915"/>
                    <a:pt x="139758" y="448013"/>
                  </a:cubicBezTo>
                  <a:cubicBezTo>
                    <a:pt x="175376" y="501440"/>
                    <a:pt x="195972" y="513007"/>
                    <a:pt x="153406" y="598139"/>
                  </a:cubicBezTo>
                  <a:cubicBezTo>
                    <a:pt x="144307" y="616336"/>
                    <a:pt x="117012" y="616336"/>
                    <a:pt x="98815" y="625434"/>
                  </a:cubicBezTo>
                  <a:cubicBezTo>
                    <a:pt x="94266" y="639082"/>
                    <a:pt x="95340" y="656205"/>
                    <a:pt x="85167" y="666378"/>
                  </a:cubicBezTo>
                  <a:cubicBezTo>
                    <a:pt x="74995" y="676550"/>
                    <a:pt x="44224" y="665639"/>
                    <a:pt x="44224" y="680025"/>
                  </a:cubicBezTo>
                  <a:cubicBezTo>
                    <a:pt x="44224" y="696428"/>
                    <a:pt x="70178" y="700659"/>
                    <a:pt x="85167" y="707321"/>
                  </a:cubicBezTo>
                  <a:cubicBezTo>
                    <a:pt x="111459" y="719006"/>
                    <a:pt x="167054" y="734616"/>
                    <a:pt x="167054" y="734616"/>
                  </a:cubicBezTo>
                  <a:lnTo>
                    <a:pt x="153406" y="78920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Pie 27"/>
          <p:cNvSpPr/>
          <p:nvPr/>
        </p:nvSpPr>
        <p:spPr>
          <a:xfrm rot="18900000" flipH="1">
            <a:off x="7302500" y="53975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2700000">
            <a:off x="2070100" y="47371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2700000">
            <a:off x="1130300" y="47371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rot="18900000" flipH="1">
            <a:off x="6388100" y="16129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18900000" flipH="1">
            <a:off x="7480300" y="16129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34"/>
          <p:cNvGrpSpPr>
            <a:grpSpLocks/>
          </p:cNvGrpSpPr>
          <p:nvPr/>
        </p:nvGrpSpPr>
        <p:grpSpPr bwMode="auto">
          <a:xfrm flipH="1">
            <a:off x="6781800" y="2286000"/>
            <a:ext cx="533400" cy="381000"/>
            <a:chOff x="1828800" y="1143000"/>
            <a:chExt cx="533400" cy="381000"/>
          </a:xfrm>
        </p:grpSpPr>
        <p:sp>
          <p:nvSpPr>
            <p:cNvPr id="36" name="Oval 35"/>
            <p:cNvSpPr/>
            <p:nvPr/>
          </p:nvSpPr>
          <p:spPr>
            <a:xfrm>
              <a:off x="1828800" y="1143000"/>
              <a:ext cx="381000" cy="3810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57400" y="1371600"/>
              <a:ext cx="304800" cy="1588"/>
            </a:xfrm>
            <a:prstGeom prst="line">
              <a:avLst/>
            </a:prstGeom>
            <a:ln w="762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/>
          <p:cNvSpPr/>
          <p:nvPr/>
        </p:nvSpPr>
        <p:spPr>
          <a:xfrm>
            <a:off x="7696200" y="2286000"/>
            <a:ext cx="381000" cy="381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ie 38"/>
          <p:cNvSpPr/>
          <p:nvPr/>
        </p:nvSpPr>
        <p:spPr>
          <a:xfrm rot="18900000">
            <a:off x="1384300" y="39751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 rot="18900000">
            <a:off x="6845300" y="44069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 rot="18900000">
            <a:off x="7531100" y="4559300"/>
            <a:ext cx="304800" cy="304800"/>
          </a:xfrm>
          <a:prstGeom prst="pie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37" name="Picture 6" descr="http://medicineworld.org/images/blogs/1-2009/blood-vessels-to-comba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198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45"/>
          <p:cNvSpPr/>
          <p:nvPr/>
        </p:nvSpPr>
        <p:spPr>
          <a:xfrm>
            <a:off x="4217988" y="1939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392613" y="38481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0" name="TextBox 47"/>
          <p:cNvSpPr txBox="1">
            <a:spLocks noChangeArrowheads="1"/>
          </p:cNvSpPr>
          <p:nvPr/>
        </p:nvSpPr>
        <p:spPr bwMode="auto">
          <a:xfrm>
            <a:off x="4191000" y="1905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13341" name="TextBox 48"/>
          <p:cNvSpPr txBox="1">
            <a:spLocks noChangeArrowheads="1"/>
          </p:cNvSpPr>
          <p:nvPr/>
        </p:nvSpPr>
        <p:spPr bwMode="auto">
          <a:xfrm>
            <a:off x="4343400" y="3810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50" name="Oval 49"/>
          <p:cNvSpPr/>
          <p:nvPr/>
        </p:nvSpPr>
        <p:spPr>
          <a:xfrm>
            <a:off x="6884988" y="4225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0"/>
          <p:cNvSpPr txBox="1">
            <a:spLocks noChangeArrowheads="1"/>
          </p:cNvSpPr>
          <p:nvPr/>
        </p:nvSpPr>
        <p:spPr bwMode="auto">
          <a:xfrm>
            <a:off x="6858000" y="4191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2057400" y="2362200"/>
            <a:ext cx="457200" cy="307975"/>
            <a:chOff x="2667000" y="2250744"/>
            <a:chExt cx="457200" cy="307777"/>
          </a:xfrm>
        </p:grpSpPr>
        <p:sp>
          <p:nvSpPr>
            <p:cNvPr id="52" name="Oval 51"/>
            <p:cNvSpPr/>
            <p:nvPr/>
          </p:nvSpPr>
          <p:spPr>
            <a:xfrm>
              <a:off x="2701925" y="2285647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22" name="TextBox 52"/>
            <p:cNvSpPr txBox="1">
              <a:spLocks noChangeArrowheads="1"/>
            </p:cNvSpPr>
            <p:nvPr/>
          </p:nvSpPr>
          <p:spPr bwMode="auto">
            <a:xfrm>
              <a:off x="2667000" y="2250744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6221413" y="16351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6" name="TextBox 54"/>
          <p:cNvSpPr txBox="1">
            <a:spLocks noChangeArrowheads="1"/>
          </p:cNvSpPr>
          <p:nvPr/>
        </p:nvSpPr>
        <p:spPr bwMode="auto">
          <a:xfrm>
            <a:off x="6194425" y="1600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57" name="Oval 56"/>
          <p:cNvSpPr/>
          <p:nvPr/>
        </p:nvSpPr>
        <p:spPr>
          <a:xfrm>
            <a:off x="2312988" y="47593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8" name="TextBox 57"/>
          <p:cNvSpPr txBox="1">
            <a:spLocks noChangeArrowheads="1"/>
          </p:cNvSpPr>
          <p:nvPr/>
        </p:nvSpPr>
        <p:spPr bwMode="auto">
          <a:xfrm>
            <a:off x="2286000" y="47244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59" name="Oval 58"/>
          <p:cNvSpPr/>
          <p:nvPr/>
        </p:nvSpPr>
        <p:spPr>
          <a:xfrm>
            <a:off x="1398588" y="37687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0" name="TextBox 59"/>
          <p:cNvSpPr txBox="1">
            <a:spLocks noChangeArrowheads="1"/>
          </p:cNvSpPr>
          <p:nvPr/>
        </p:nvSpPr>
        <p:spPr bwMode="auto">
          <a:xfrm>
            <a:off x="1371600" y="37338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1" name="Oval 60"/>
          <p:cNvSpPr/>
          <p:nvPr/>
        </p:nvSpPr>
        <p:spPr>
          <a:xfrm>
            <a:off x="1371600" y="47561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2" name="TextBox 61"/>
          <p:cNvSpPr txBox="1">
            <a:spLocks noChangeArrowheads="1"/>
          </p:cNvSpPr>
          <p:nvPr/>
        </p:nvSpPr>
        <p:spPr bwMode="auto">
          <a:xfrm>
            <a:off x="1344613" y="47212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3" name="Oval 62"/>
          <p:cNvSpPr/>
          <p:nvPr/>
        </p:nvSpPr>
        <p:spPr>
          <a:xfrm>
            <a:off x="7570788" y="43751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4" name="TextBox 63"/>
          <p:cNvSpPr txBox="1">
            <a:spLocks noChangeArrowheads="1"/>
          </p:cNvSpPr>
          <p:nvPr/>
        </p:nvSpPr>
        <p:spPr bwMode="auto">
          <a:xfrm>
            <a:off x="7543800" y="43402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65" name="Oval 64"/>
          <p:cNvSpPr/>
          <p:nvPr/>
        </p:nvSpPr>
        <p:spPr>
          <a:xfrm>
            <a:off x="7113588" y="54419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6" name="TextBox 65"/>
          <p:cNvSpPr txBox="1">
            <a:spLocks noChangeArrowheads="1"/>
          </p:cNvSpPr>
          <p:nvPr/>
        </p:nvSpPr>
        <p:spPr bwMode="auto">
          <a:xfrm>
            <a:off x="7086600" y="54070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7" name="Oval 66"/>
          <p:cNvSpPr/>
          <p:nvPr/>
        </p:nvSpPr>
        <p:spPr>
          <a:xfrm>
            <a:off x="1246188" y="23971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58" name="TextBox 67"/>
          <p:cNvSpPr txBox="1">
            <a:spLocks noChangeArrowheads="1"/>
          </p:cNvSpPr>
          <p:nvPr/>
        </p:nvSpPr>
        <p:spPr bwMode="auto">
          <a:xfrm>
            <a:off x="1219200" y="2362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69" name="Oval 68"/>
          <p:cNvSpPr/>
          <p:nvPr/>
        </p:nvSpPr>
        <p:spPr>
          <a:xfrm>
            <a:off x="1550988" y="14065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0" name="TextBox 69"/>
          <p:cNvSpPr txBox="1">
            <a:spLocks noChangeArrowheads="1"/>
          </p:cNvSpPr>
          <p:nvPr/>
        </p:nvSpPr>
        <p:spPr bwMode="auto">
          <a:xfrm>
            <a:off x="1524000" y="13716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71" name="Oval 70"/>
          <p:cNvSpPr/>
          <p:nvPr/>
        </p:nvSpPr>
        <p:spPr>
          <a:xfrm>
            <a:off x="865188" y="1558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2" name="TextBox 71"/>
          <p:cNvSpPr txBox="1">
            <a:spLocks noChangeArrowheads="1"/>
          </p:cNvSpPr>
          <p:nvPr/>
        </p:nvSpPr>
        <p:spPr bwMode="auto">
          <a:xfrm>
            <a:off x="838200" y="1524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73" name="Oval 72"/>
          <p:cNvSpPr/>
          <p:nvPr/>
        </p:nvSpPr>
        <p:spPr>
          <a:xfrm>
            <a:off x="7037388" y="23971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4" name="TextBox 73"/>
          <p:cNvSpPr txBox="1">
            <a:spLocks noChangeArrowheads="1"/>
          </p:cNvSpPr>
          <p:nvPr/>
        </p:nvSpPr>
        <p:spPr bwMode="auto">
          <a:xfrm>
            <a:off x="7010400" y="2362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75" name="Oval 74"/>
          <p:cNvSpPr/>
          <p:nvPr/>
        </p:nvSpPr>
        <p:spPr>
          <a:xfrm>
            <a:off x="7799388" y="23209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6" name="TextBox 75"/>
          <p:cNvSpPr txBox="1">
            <a:spLocks noChangeArrowheads="1"/>
          </p:cNvSpPr>
          <p:nvPr/>
        </p:nvSpPr>
        <p:spPr bwMode="auto">
          <a:xfrm>
            <a:off x="7772400" y="22860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</a:t>
            </a:r>
          </a:p>
        </p:txBody>
      </p:sp>
      <p:sp>
        <p:nvSpPr>
          <p:cNvPr id="79" name="Freeform 78"/>
          <p:cNvSpPr/>
          <p:nvPr/>
        </p:nvSpPr>
        <p:spPr>
          <a:xfrm>
            <a:off x="7162800" y="2819400"/>
            <a:ext cx="914400" cy="993775"/>
          </a:xfrm>
          <a:custGeom>
            <a:avLst/>
            <a:gdLst>
              <a:gd name="connsiteX0" fmla="*/ 257626 w 1122002"/>
              <a:gd name="connsiteY0" fmla="*/ 68239 h 1173708"/>
              <a:gd name="connsiteX1" fmla="*/ 243979 w 1122002"/>
              <a:gd name="connsiteY1" fmla="*/ 191069 h 1173708"/>
              <a:gd name="connsiteX2" fmla="*/ 230331 w 1122002"/>
              <a:gd name="connsiteY2" fmla="*/ 464024 h 1173708"/>
              <a:gd name="connsiteX3" fmla="*/ 216683 w 1122002"/>
              <a:gd name="connsiteY3" fmla="*/ 504968 h 1173708"/>
              <a:gd name="connsiteX4" fmla="*/ 162092 w 1122002"/>
              <a:gd name="connsiteY4" fmla="*/ 600502 h 1173708"/>
              <a:gd name="connsiteX5" fmla="*/ 121149 w 1122002"/>
              <a:gd name="connsiteY5" fmla="*/ 641445 h 1173708"/>
              <a:gd name="connsiteX6" fmla="*/ 107501 w 1122002"/>
              <a:gd name="connsiteY6" fmla="*/ 682389 h 1173708"/>
              <a:gd name="connsiteX7" fmla="*/ 52910 w 1122002"/>
              <a:gd name="connsiteY7" fmla="*/ 764275 h 1173708"/>
              <a:gd name="connsiteX8" fmla="*/ 25614 w 1122002"/>
              <a:gd name="connsiteY8" fmla="*/ 846162 h 1173708"/>
              <a:gd name="connsiteX9" fmla="*/ 11967 w 1122002"/>
              <a:gd name="connsiteY9" fmla="*/ 887105 h 1173708"/>
              <a:gd name="connsiteX10" fmla="*/ 52910 w 1122002"/>
              <a:gd name="connsiteY10" fmla="*/ 968992 h 1173708"/>
              <a:gd name="connsiteX11" fmla="*/ 66558 w 1122002"/>
              <a:gd name="connsiteY11" fmla="*/ 1009935 h 1173708"/>
              <a:gd name="connsiteX12" fmla="*/ 121149 w 1122002"/>
              <a:gd name="connsiteY12" fmla="*/ 1037230 h 1173708"/>
              <a:gd name="connsiteX13" fmla="*/ 216683 w 1122002"/>
              <a:gd name="connsiteY13" fmla="*/ 1105469 h 1173708"/>
              <a:gd name="connsiteX14" fmla="*/ 257626 w 1122002"/>
              <a:gd name="connsiteY14" fmla="*/ 1132765 h 1173708"/>
              <a:gd name="connsiteX15" fmla="*/ 298570 w 1122002"/>
              <a:gd name="connsiteY15" fmla="*/ 1146412 h 1173708"/>
              <a:gd name="connsiteX16" fmla="*/ 366808 w 1122002"/>
              <a:gd name="connsiteY16" fmla="*/ 1173708 h 1173708"/>
              <a:gd name="connsiteX17" fmla="*/ 435047 w 1122002"/>
              <a:gd name="connsiteY17" fmla="*/ 1146412 h 1173708"/>
              <a:gd name="connsiteX18" fmla="*/ 448695 w 1122002"/>
              <a:gd name="connsiteY18" fmla="*/ 1105469 h 1173708"/>
              <a:gd name="connsiteX19" fmla="*/ 407752 w 1122002"/>
              <a:gd name="connsiteY19" fmla="*/ 1023583 h 1173708"/>
              <a:gd name="connsiteX20" fmla="*/ 366808 w 1122002"/>
              <a:gd name="connsiteY20" fmla="*/ 996287 h 1173708"/>
              <a:gd name="connsiteX21" fmla="*/ 312217 w 1122002"/>
              <a:gd name="connsiteY21" fmla="*/ 859809 h 1173708"/>
              <a:gd name="connsiteX22" fmla="*/ 325865 w 1122002"/>
              <a:gd name="connsiteY22" fmla="*/ 709684 h 1173708"/>
              <a:gd name="connsiteX23" fmla="*/ 339513 w 1122002"/>
              <a:gd name="connsiteY23" fmla="*/ 668741 h 1173708"/>
              <a:gd name="connsiteX24" fmla="*/ 380456 w 1122002"/>
              <a:gd name="connsiteY24" fmla="*/ 614150 h 1173708"/>
              <a:gd name="connsiteX25" fmla="*/ 530582 w 1122002"/>
              <a:gd name="connsiteY25" fmla="*/ 559559 h 1173708"/>
              <a:gd name="connsiteX26" fmla="*/ 748946 w 1122002"/>
              <a:gd name="connsiteY26" fmla="*/ 573206 h 1173708"/>
              <a:gd name="connsiteX27" fmla="*/ 789889 w 1122002"/>
              <a:gd name="connsiteY27" fmla="*/ 614150 h 1173708"/>
              <a:gd name="connsiteX28" fmla="*/ 817185 w 1122002"/>
              <a:gd name="connsiteY28" fmla="*/ 696036 h 1173708"/>
              <a:gd name="connsiteX29" fmla="*/ 803537 w 1122002"/>
              <a:gd name="connsiteY29" fmla="*/ 777923 h 1173708"/>
              <a:gd name="connsiteX30" fmla="*/ 776241 w 1122002"/>
              <a:gd name="connsiteY30" fmla="*/ 818866 h 1173708"/>
              <a:gd name="connsiteX31" fmla="*/ 762594 w 1122002"/>
              <a:gd name="connsiteY31" fmla="*/ 859809 h 1173708"/>
              <a:gd name="connsiteX32" fmla="*/ 776241 w 1122002"/>
              <a:gd name="connsiteY32" fmla="*/ 968992 h 1173708"/>
              <a:gd name="connsiteX33" fmla="*/ 844480 w 1122002"/>
              <a:gd name="connsiteY33" fmla="*/ 996287 h 1173708"/>
              <a:gd name="connsiteX34" fmla="*/ 926367 w 1122002"/>
              <a:gd name="connsiteY34" fmla="*/ 1023583 h 1173708"/>
              <a:gd name="connsiteX35" fmla="*/ 940014 w 1122002"/>
              <a:gd name="connsiteY35" fmla="*/ 1064526 h 1173708"/>
              <a:gd name="connsiteX36" fmla="*/ 1008253 w 1122002"/>
              <a:gd name="connsiteY36" fmla="*/ 996287 h 1173708"/>
              <a:gd name="connsiteX37" fmla="*/ 1035549 w 1122002"/>
              <a:gd name="connsiteY37" fmla="*/ 955344 h 1173708"/>
              <a:gd name="connsiteX38" fmla="*/ 1021901 w 1122002"/>
              <a:gd name="connsiteY38" fmla="*/ 436729 h 1173708"/>
              <a:gd name="connsiteX39" fmla="*/ 980958 w 1122002"/>
              <a:gd name="connsiteY39" fmla="*/ 395786 h 1173708"/>
              <a:gd name="connsiteX40" fmla="*/ 885423 w 1122002"/>
              <a:gd name="connsiteY40" fmla="*/ 300251 h 1173708"/>
              <a:gd name="connsiteX41" fmla="*/ 858128 w 1122002"/>
              <a:gd name="connsiteY41" fmla="*/ 259308 h 1173708"/>
              <a:gd name="connsiteX42" fmla="*/ 789889 w 1122002"/>
              <a:gd name="connsiteY42" fmla="*/ 232012 h 1173708"/>
              <a:gd name="connsiteX43" fmla="*/ 748946 w 1122002"/>
              <a:gd name="connsiteY43" fmla="*/ 204717 h 1173708"/>
              <a:gd name="connsiteX44" fmla="*/ 694355 w 1122002"/>
              <a:gd name="connsiteY44" fmla="*/ 177421 h 1173708"/>
              <a:gd name="connsiteX45" fmla="*/ 653411 w 1122002"/>
              <a:gd name="connsiteY45" fmla="*/ 40944 h 1173708"/>
              <a:gd name="connsiteX46" fmla="*/ 667059 w 1122002"/>
              <a:gd name="connsiteY46" fmla="*/ 0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2002" h="1173708">
                <a:moveTo>
                  <a:pt x="257626" y="68239"/>
                </a:moveTo>
                <a:cubicBezTo>
                  <a:pt x="204488" y="174517"/>
                  <a:pt x="243979" y="67604"/>
                  <a:pt x="243979" y="191069"/>
                </a:cubicBezTo>
                <a:cubicBezTo>
                  <a:pt x="243979" y="282168"/>
                  <a:pt x="238223" y="373268"/>
                  <a:pt x="230331" y="464024"/>
                </a:cubicBezTo>
                <a:cubicBezTo>
                  <a:pt x="229085" y="478356"/>
                  <a:pt x="222350" y="491745"/>
                  <a:pt x="216683" y="504968"/>
                </a:cubicBezTo>
                <a:cubicBezTo>
                  <a:pt x="204903" y="532454"/>
                  <a:pt x="182251" y="576312"/>
                  <a:pt x="162092" y="600502"/>
                </a:cubicBezTo>
                <a:cubicBezTo>
                  <a:pt x="149736" y="615329"/>
                  <a:pt x="134797" y="627797"/>
                  <a:pt x="121149" y="641445"/>
                </a:cubicBezTo>
                <a:cubicBezTo>
                  <a:pt x="116600" y="655093"/>
                  <a:pt x="114488" y="669813"/>
                  <a:pt x="107501" y="682389"/>
                </a:cubicBezTo>
                <a:cubicBezTo>
                  <a:pt x="91569" y="711066"/>
                  <a:pt x="63284" y="733154"/>
                  <a:pt x="52910" y="764275"/>
                </a:cubicBezTo>
                <a:lnTo>
                  <a:pt x="25614" y="846162"/>
                </a:lnTo>
                <a:lnTo>
                  <a:pt x="11967" y="887105"/>
                </a:lnTo>
                <a:cubicBezTo>
                  <a:pt x="46266" y="990008"/>
                  <a:pt x="0" y="863174"/>
                  <a:pt x="52910" y="968992"/>
                </a:cubicBezTo>
                <a:cubicBezTo>
                  <a:pt x="59344" y="981859"/>
                  <a:pt x="56386" y="999763"/>
                  <a:pt x="66558" y="1009935"/>
                </a:cubicBezTo>
                <a:cubicBezTo>
                  <a:pt x="80944" y="1024321"/>
                  <a:pt x="103485" y="1027136"/>
                  <a:pt x="121149" y="1037230"/>
                </a:cubicBezTo>
                <a:cubicBezTo>
                  <a:pt x="153304" y="1055604"/>
                  <a:pt x="187402" y="1084554"/>
                  <a:pt x="216683" y="1105469"/>
                </a:cubicBezTo>
                <a:cubicBezTo>
                  <a:pt x="230030" y="1115003"/>
                  <a:pt x="242955" y="1125430"/>
                  <a:pt x="257626" y="1132765"/>
                </a:cubicBezTo>
                <a:cubicBezTo>
                  <a:pt x="270493" y="1139199"/>
                  <a:pt x="285100" y="1141361"/>
                  <a:pt x="298570" y="1146412"/>
                </a:cubicBezTo>
                <a:cubicBezTo>
                  <a:pt x="321508" y="1155014"/>
                  <a:pt x="344062" y="1164609"/>
                  <a:pt x="366808" y="1173708"/>
                </a:cubicBezTo>
                <a:cubicBezTo>
                  <a:pt x="389554" y="1164609"/>
                  <a:pt x="416227" y="1162096"/>
                  <a:pt x="435047" y="1146412"/>
                </a:cubicBezTo>
                <a:cubicBezTo>
                  <a:pt x="446099" y="1137202"/>
                  <a:pt x="448695" y="1119855"/>
                  <a:pt x="448695" y="1105469"/>
                </a:cubicBezTo>
                <a:cubicBezTo>
                  <a:pt x="448695" y="1083270"/>
                  <a:pt x="421552" y="1037383"/>
                  <a:pt x="407752" y="1023583"/>
                </a:cubicBezTo>
                <a:cubicBezTo>
                  <a:pt x="396153" y="1011984"/>
                  <a:pt x="380456" y="1005386"/>
                  <a:pt x="366808" y="996287"/>
                </a:cubicBezTo>
                <a:cubicBezTo>
                  <a:pt x="333080" y="895099"/>
                  <a:pt x="352380" y="940134"/>
                  <a:pt x="312217" y="859809"/>
                </a:cubicBezTo>
                <a:cubicBezTo>
                  <a:pt x="316766" y="809767"/>
                  <a:pt x="318759" y="759427"/>
                  <a:pt x="325865" y="709684"/>
                </a:cubicBezTo>
                <a:cubicBezTo>
                  <a:pt x="327900" y="695443"/>
                  <a:pt x="332376" y="681231"/>
                  <a:pt x="339513" y="668741"/>
                </a:cubicBezTo>
                <a:cubicBezTo>
                  <a:pt x="350798" y="648992"/>
                  <a:pt x="364372" y="630234"/>
                  <a:pt x="380456" y="614150"/>
                </a:cubicBezTo>
                <a:cubicBezTo>
                  <a:pt x="419219" y="575387"/>
                  <a:pt x="480503" y="569574"/>
                  <a:pt x="530582" y="559559"/>
                </a:cubicBezTo>
                <a:cubicBezTo>
                  <a:pt x="603370" y="564108"/>
                  <a:pt x="677580" y="558182"/>
                  <a:pt x="748946" y="573206"/>
                </a:cubicBezTo>
                <a:cubicBezTo>
                  <a:pt x="767833" y="577182"/>
                  <a:pt x="780516" y="597278"/>
                  <a:pt x="789889" y="614150"/>
                </a:cubicBezTo>
                <a:cubicBezTo>
                  <a:pt x="803862" y="639301"/>
                  <a:pt x="817185" y="696036"/>
                  <a:pt x="817185" y="696036"/>
                </a:cubicBezTo>
                <a:cubicBezTo>
                  <a:pt x="812636" y="723332"/>
                  <a:pt x="812288" y="751671"/>
                  <a:pt x="803537" y="777923"/>
                </a:cubicBezTo>
                <a:cubicBezTo>
                  <a:pt x="798350" y="793484"/>
                  <a:pt x="783576" y="804195"/>
                  <a:pt x="776241" y="818866"/>
                </a:cubicBezTo>
                <a:cubicBezTo>
                  <a:pt x="769807" y="831733"/>
                  <a:pt x="767143" y="846161"/>
                  <a:pt x="762594" y="859809"/>
                </a:cubicBezTo>
                <a:cubicBezTo>
                  <a:pt x="767143" y="896203"/>
                  <a:pt x="757371" y="937541"/>
                  <a:pt x="776241" y="968992"/>
                </a:cubicBezTo>
                <a:cubicBezTo>
                  <a:pt x="788845" y="989999"/>
                  <a:pt x="821456" y="987915"/>
                  <a:pt x="844480" y="996287"/>
                </a:cubicBezTo>
                <a:cubicBezTo>
                  <a:pt x="871520" y="1006120"/>
                  <a:pt x="926367" y="1023583"/>
                  <a:pt x="926367" y="1023583"/>
                </a:cubicBezTo>
                <a:cubicBezTo>
                  <a:pt x="930916" y="1037231"/>
                  <a:pt x="925908" y="1061705"/>
                  <a:pt x="940014" y="1064526"/>
                </a:cubicBezTo>
                <a:cubicBezTo>
                  <a:pt x="998917" y="1076306"/>
                  <a:pt x="994221" y="1024351"/>
                  <a:pt x="1008253" y="996287"/>
                </a:cubicBezTo>
                <a:cubicBezTo>
                  <a:pt x="1015589" y="981616"/>
                  <a:pt x="1026450" y="968992"/>
                  <a:pt x="1035549" y="955344"/>
                </a:cubicBezTo>
                <a:cubicBezTo>
                  <a:pt x="1047521" y="751829"/>
                  <a:pt x="1065599" y="646481"/>
                  <a:pt x="1021901" y="436729"/>
                </a:cubicBezTo>
                <a:cubicBezTo>
                  <a:pt x="1017965" y="417834"/>
                  <a:pt x="993519" y="410440"/>
                  <a:pt x="980958" y="395786"/>
                </a:cubicBezTo>
                <a:cubicBezTo>
                  <a:pt x="762575" y="141008"/>
                  <a:pt x="1122002" y="536833"/>
                  <a:pt x="885423" y="300251"/>
                </a:cubicBezTo>
                <a:cubicBezTo>
                  <a:pt x="873825" y="288653"/>
                  <a:pt x="871475" y="268842"/>
                  <a:pt x="858128" y="259308"/>
                </a:cubicBezTo>
                <a:cubicBezTo>
                  <a:pt x="838193" y="245068"/>
                  <a:pt x="811801" y="242968"/>
                  <a:pt x="789889" y="232012"/>
                </a:cubicBezTo>
                <a:cubicBezTo>
                  <a:pt x="775218" y="224677"/>
                  <a:pt x="763187" y="212855"/>
                  <a:pt x="748946" y="204717"/>
                </a:cubicBezTo>
                <a:cubicBezTo>
                  <a:pt x="731282" y="194623"/>
                  <a:pt x="712552" y="186520"/>
                  <a:pt x="694355" y="177421"/>
                </a:cubicBezTo>
                <a:cubicBezTo>
                  <a:pt x="661127" y="77741"/>
                  <a:pt x="674037" y="123448"/>
                  <a:pt x="653411" y="40944"/>
                </a:cubicBezTo>
                <a:lnTo>
                  <a:pt x="667059" y="0"/>
                </a:lnTo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82"/>
          <p:cNvGrpSpPr>
            <a:grpSpLocks/>
          </p:cNvGrpSpPr>
          <p:nvPr/>
        </p:nvGrpSpPr>
        <p:grpSpPr bwMode="auto">
          <a:xfrm>
            <a:off x="7620000" y="3654425"/>
            <a:ext cx="457200" cy="307975"/>
            <a:chOff x="8346744" y="1524000"/>
            <a:chExt cx="457200" cy="307777"/>
          </a:xfrm>
        </p:grpSpPr>
        <p:sp>
          <p:nvSpPr>
            <p:cNvPr id="81" name="Oval 80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20" name="TextBox 81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grpSp>
        <p:nvGrpSpPr>
          <p:cNvPr id="25" name="Group 83"/>
          <p:cNvGrpSpPr>
            <a:grpSpLocks/>
          </p:cNvGrpSpPr>
          <p:nvPr/>
        </p:nvGrpSpPr>
        <p:grpSpPr bwMode="auto">
          <a:xfrm>
            <a:off x="7543800" y="3276600"/>
            <a:ext cx="457200" cy="307975"/>
            <a:chOff x="8346744" y="1524000"/>
            <a:chExt cx="457200" cy="307777"/>
          </a:xfrm>
        </p:grpSpPr>
        <p:sp>
          <p:nvSpPr>
            <p:cNvPr id="85" name="Oval 84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8" name="TextBox 85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grpSp>
        <p:nvGrpSpPr>
          <p:cNvPr id="32" name="Group 86"/>
          <p:cNvGrpSpPr>
            <a:grpSpLocks/>
          </p:cNvGrpSpPr>
          <p:nvPr/>
        </p:nvGrpSpPr>
        <p:grpSpPr bwMode="auto">
          <a:xfrm>
            <a:off x="1295400" y="1905000"/>
            <a:ext cx="457200" cy="307975"/>
            <a:chOff x="8346744" y="1524000"/>
            <a:chExt cx="457200" cy="307777"/>
          </a:xfrm>
        </p:grpSpPr>
        <p:sp>
          <p:nvSpPr>
            <p:cNvPr id="88" name="Oval 87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6" name="TextBox 88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grpSp>
        <p:nvGrpSpPr>
          <p:cNvPr id="34" name="Group 89"/>
          <p:cNvGrpSpPr>
            <a:grpSpLocks/>
          </p:cNvGrpSpPr>
          <p:nvPr/>
        </p:nvGrpSpPr>
        <p:grpSpPr bwMode="auto">
          <a:xfrm>
            <a:off x="7162800" y="3806825"/>
            <a:ext cx="457200" cy="307975"/>
            <a:chOff x="8346744" y="1524000"/>
            <a:chExt cx="457200" cy="307777"/>
          </a:xfrm>
        </p:grpSpPr>
        <p:sp>
          <p:nvSpPr>
            <p:cNvPr id="91" name="Oval 90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4" name="TextBox 91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grpSp>
        <p:nvGrpSpPr>
          <p:cNvPr id="35" name="Group 92"/>
          <p:cNvGrpSpPr>
            <a:grpSpLocks/>
          </p:cNvGrpSpPr>
          <p:nvPr/>
        </p:nvGrpSpPr>
        <p:grpSpPr bwMode="auto">
          <a:xfrm>
            <a:off x="5638800" y="2206625"/>
            <a:ext cx="457200" cy="307975"/>
            <a:chOff x="8346744" y="1524000"/>
            <a:chExt cx="457200" cy="307777"/>
          </a:xfrm>
        </p:grpSpPr>
        <p:sp>
          <p:nvSpPr>
            <p:cNvPr id="94" name="Oval 93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2" name="TextBox 94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grpSp>
        <p:nvGrpSpPr>
          <p:cNvPr id="42" name="Group 98"/>
          <p:cNvGrpSpPr>
            <a:grpSpLocks/>
          </p:cNvGrpSpPr>
          <p:nvPr/>
        </p:nvGrpSpPr>
        <p:grpSpPr bwMode="auto">
          <a:xfrm>
            <a:off x="2362200" y="1905000"/>
            <a:ext cx="457200" cy="307975"/>
            <a:chOff x="8346744" y="1524000"/>
            <a:chExt cx="457200" cy="307777"/>
          </a:xfrm>
        </p:grpSpPr>
        <p:sp>
          <p:nvSpPr>
            <p:cNvPr id="100" name="Oval 99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10" name="TextBox 100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sp>
        <p:nvSpPr>
          <p:cNvPr id="103" name="Arc 102"/>
          <p:cNvSpPr/>
          <p:nvPr/>
        </p:nvSpPr>
        <p:spPr>
          <a:xfrm>
            <a:off x="1219200" y="2057400"/>
            <a:ext cx="533400" cy="457200"/>
          </a:xfrm>
          <a:prstGeom prst="arc">
            <a:avLst>
              <a:gd name="adj1" fmla="val 16200000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1142207" y="3353594"/>
            <a:ext cx="76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219200" y="1598613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7" name="TextBox 107"/>
          <p:cNvSpPr txBox="1">
            <a:spLocks noChangeArrowheads="1"/>
          </p:cNvSpPr>
          <p:nvPr/>
        </p:nvSpPr>
        <p:spPr bwMode="auto">
          <a:xfrm>
            <a:off x="6629400" y="6029325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Neurotransmitter and hormone target cells</a:t>
            </a:r>
          </a:p>
        </p:txBody>
      </p:sp>
      <p:sp>
        <p:nvSpPr>
          <p:cNvPr id="13378" name="TextBox 108"/>
          <p:cNvSpPr txBox="1">
            <a:spLocks noChangeArrowheads="1"/>
          </p:cNvSpPr>
          <p:nvPr/>
        </p:nvSpPr>
        <p:spPr bwMode="auto">
          <a:xfrm>
            <a:off x="609600" y="5638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Hormone target cells</a:t>
            </a:r>
          </a:p>
        </p:txBody>
      </p:sp>
      <p:sp>
        <p:nvSpPr>
          <p:cNvPr id="13379" name="TextBox 109"/>
          <p:cNvSpPr txBox="1">
            <a:spLocks noChangeArrowheads="1"/>
          </p:cNvSpPr>
          <p:nvPr/>
        </p:nvSpPr>
        <p:spPr bwMode="auto">
          <a:xfrm>
            <a:off x="533400" y="9144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Endocrine cells</a:t>
            </a:r>
          </a:p>
        </p:txBody>
      </p:sp>
      <p:sp>
        <p:nvSpPr>
          <p:cNvPr id="13380" name="TextBox 110"/>
          <p:cNvSpPr txBox="1">
            <a:spLocks noChangeArrowheads="1"/>
          </p:cNvSpPr>
          <p:nvPr/>
        </p:nvSpPr>
        <p:spPr bwMode="auto">
          <a:xfrm>
            <a:off x="6629400" y="9144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FFFF00"/>
                </a:solidFill>
              </a:rPr>
              <a:t>Neurotransmitter cells</a:t>
            </a:r>
          </a:p>
        </p:txBody>
      </p:sp>
      <p:sp>
        <p:nvSpPr>
          <p:cNvPr id="112" name="Arc 111"/>
          <p:cNvSpPr/>
          <p:nvPr/>
        </p:nvSpPr>
        <p:spPr>
          <a:xfrm>
            <a:off x="2314575" y="2133600"/>
            <a:ext cx="533400" cy="2743200"/>
          </a:xfrm>
          <a:prstGeom prst="arc">
            <a:avLst>
              <a:gd name="adj1" fmla="val 16200000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Arc 112"/>
          <p:cNvSpPr/>
          <p:nvPr/>
        </p:nvSpPr>
        <p:spPr>
          <a:xfrm>
            <a:off x="304800" y="1066800"/>
            <a:ext cx="2514600" cy="3810000"/>
          </a:xfrm>
          <a:prstGeom prst="arc">
            <a:avLst>
              <a:gd name="adj1" fmla="val 21464368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1585913" y="2055813"/>
            <a:ext cx="8382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693988" y="2057400"/>
            <a:ext cx="1447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26" idx="0"/>
          </p:cNvCxnSpPr>
          <p:nvPr/>
        </p:nvCxnSpPr>
        <p:spPr>
          <a:xfrm rot="5400000" flipH="1">
            <a:off x="4999831" y="1704182"/>
            <a:ext cx="187325" cy="1042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3340" idx="3"/>
            <a:endCxn id="13346" idx="1"/>
          </p:cNvCxnSpPr>
          <p:nvPr/>
        </p:nvCxnSpPr>
        <p:spPr>
          <a:xfrm flipV="1">
            <a:off x="4648200" y="1754188"/>
            <a:ext cx="1546225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rc 125"/>
          <p:cNvSpPr/>
          <p:nvPr/>
        </p:nvSpPr>
        <p:spPr>
          <a:xfrm rot="10800000">
            <a:off x="5562600" y="1828800"/>
            <a:ext cx="1066800" cy="685800"/>
          </a:xfrm>
          <a:prstGeom prst="arc">
            <a:avLst>
              <a:gd name="adj1" fmla="val 20576675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3" name="Group 127"/>
          <p:cNvGrpSpPr>
            <a:grpSpLocks/>
          </p:cNvGrpSpPr>
          <p:nvPr/>
        </p:nvGrpSpPr>
        <p:grpSpPr bwMode="auto">
          <a:xfrm>
            <a:off x="7288213" y="1600200"/>
            <a:ext cx="457200" cy="307975"/>
            <a:chOff x="8346744" y="1524000"/>
            <a:chExt cx="457200" cy="307777"/>
          </a:xfrm>
        </p:grpSpPr>
        <p:sp>
          <p:nvSpPr>
            <p:cNvPr id="129" name="Oval 128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08" name="TextBox 129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grpSp>
        <p:nvGrpSpPr>
          <p:cNvPr id="44" name="Group 130"/>
          <p:cNvGrpSpPr>
            <a:grpSpLocks/>
          </p:cNvGrpSpPr>
          <p:nvPr/>
        </p:nvGrpSpPr>
        <p:grpSpPr bwMode="auto">
          <a:xfrm>
            <a:off x="7315200" y="1978025"/>
            <a:ext cx="457200" cy="307975"/>
            <a:chOff x="8346744" y="1521023"/>
            <a:chExt cx="457200" cy="307777"/>
          </a:xfrm>
        </p:grpSpPr>
        <p:sp>
          <p:nvSpPr>
            <p:cNvPr id="132" name="Oval 131"/>
            <p:cNvSpPr/>
            <p:nvPr/>
          </p:nvSpPr>
          <p:spPr>
            <a:xfrm>
              <a:off x="8381669" y="1559099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06" name="TextBox 132"/>
            <p:cNvSpPr txBox="1">
              <a:spLocks noChangeArrowheads="1"/>
            </p:cNvSpPr>
            <p:nvPr/>
          </p:nvSpPr>
          <p:spPr bwMode="auto">
            <a:xfrm>
              <a:off x="8346744" y="1521023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</a:p>
          </p:txBody>
        </p:sp>
      </p:grpSp>
      <p:sp>
        <p:nvSpPr>
          <p:cNvPr id="134" name="Arc 133"/>
          <p:cNvSpPr/>
          <p:nvPr/>
        </p:nvSpPr>
        <p:spPr>
          <a:xfrm flipH="1">
            <a:off x="7162800" y="1752600"/>
            <a:ext cx="381000" cy="381000"/>
          </a:xfrm>
          <a:prstGeom prst="arc">
            <a:avLst>
              <a:gd name="adj1" fmla="val 16200000"/>
              <a:gd name="adj2" fmla="val 5385526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Arc 134"/>
          <p:cNvSpPr/>
          <p:nvPr/>
        </p:nvSpPr>
        <p:spPr>
          <a:xfrm rot="10800000" flipH="1">
            <a:off x="5791200" y="2133600"/>
            <a:ext cx="2133600" cy="609600"/>
          </a:xfrm>
          <a:prstGeom prst="arc">
            <a:avLst>
              <a:gd name="adj1" fmla="val 459704"/>
              <a:gd name="adj2" fmla="val 1038066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7391400" y="2513013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 rot="240000" flipH="1">
            <a:off x="7480300" y="2682875"/>
            <a:ext cx="525463" cy="1797050"/>
          </a:xfrm>
          <a:prstGeom prst="arc">
            <a:avLst>
              <a:gd name="adj1" fmla="val 16200000"/>
              <a:gd name="adj2" fmla="val 5030897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Arc 138"/>
          <p:cNvSpPr/>
          <p:nvPr/>
        </p:nvSpPr>
        <p:spPr>
          <a:xfrm flipH="1">
            <a:off x="4572000" y="2514600"/>
            <a:ext cx="4953000" cy="3048000"/>
          </a:xfrm>
          <a:prstGeom prst="arc">
            <a:avLst>
              <a:gd name="adj1" fmla="val 132711"/>
              <a:gd name="adj2" fmla="val 538552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1" name="Straight Arrow Connector 140"/>
          <p:cNvCxnSpPr/>
          <p:nvPr/>
        </p:nvCxnSpPr>
        <p:spPr>
          <a:xfrm rot="10800000">
            <a:off x="4572000" y="3962400"/>
            <a:ext cx="2667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3341" idx="1"/>
            <a:endCxn id="112" idx="2"/>
          </p:cNvCxnSpPr>
          <p:nvPr/>
        </p:nvCxnSpPr>
        <p:spPr>
          <a:xfrm rot="10800000" flipV="1">
            <a:off x="2586038" y="3963988"/>
            <a:ext cx="1757362" cy="9128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Arc 144"/>
          <p:cNvSpPr/>
          <p:nvPr/>
        </p:nvSpPr>
        <p:spPr>
          <a:xfrm rot="-600000" flipH="1">
            <a:off x="4386263" y="2082800"/>
            <a:ext cx="533400" cy="2743200"/>
          </a:xfrm>
          <a:prstGeom prst="arc">
            <a:avLst>
              <a:gd name="adj1" fmla="val 16532324"/>
              <a:gd name="adj2" fmla="val 2991309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5" name="Group 146"/>
          <p:cNvGrpSpPr>
            <a:grpSpLocks/>
          </p:cNvGrpSpPr>
          <p:nvPr/>
        </p:nvGrpSpPr>
        <p:grpSpPr bwMode="auto">
          <a:xfrm>
            <a:off x="7467600" y="3959225"/>
            <a:ext cx="457200" cy="307975"/>
            <a:chOff x="8346744" y="1524000"/>
            <a:chExt cx="457200" cy="307777"/>
          </a:xfrm>
        </p:grpSpPr>
        <p:sp>
          <p:nvSpPr>
            <p:cNvPr id="148" name="Oval 147"/>
            <p:cNvSpPr/>
            <p:nvPr/>
          </p:nvSpPr>
          <p:spPr>
            <a:xfrm>
              <a:off x="8381669" y="1558903"/>
              <a:ext cx="228600" cy="2284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04" name="TextBox 148"/>
            <p:cNvSpPr txBox="1">
              <a:spLocks noChangeArrowheads="1"/>
            </p:cNvSpPr>
            <p:nvPr/>
          </p:nvSpPr>
          <p:spPr bwMode="auto">
            <a:xfrm>
              <a:off x="8346744" y="1524000"/>
              <a:ext cx="457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</a:t>
              </a:r>
            </a:p>
          </p:txBody>
        </p:sp>
      </p:grpSp>
      <p:sp>
        <p:nvSpPr>
          <p:cNvPr id="13399" name="TextBox 149"/>
          <p:cNvSpPr txBox="1">
            <a:spLocks noChangeArrowheads="1"/>
          </p:cNvSpPr>
          <p:nvPr/>
        </p:nvSpPr>
        <p:spPr bwMode="auto">
          <a:xfrm>
            <a:off x="990600" y="20574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Autocrine </a:t>
            </a:r>
          </a:p>
        </p:txBody>
      </p:sp>
      <p:sp>
        <p:nvSpPr>
          <p:cNvPr id="13400" name="TextBox 150"/>
          <p:cNvSpPr txBox="1">
            <a:spLocks noChangeArrowheads="1"/>
          </p:cNvSpPr>
          <p:nvPr/>
        </p:nvSpPr>
        <p:spPr bwMode="auto">
          <a:xfrm>
            <a:off x="1828800" y="3810000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Paracrine </a:t>
            </a:r>
          </a:p>
        </p:txBody>
      </p:sp>
      <p:sp>
        <p:nvSpPr>
          <p:cNvPr id="13401" name="TextBox 151"/>
          <p:cNvSpPr txBox="1">
            <a:spLocks noChangeArrowheads="1"/>
          </p:cNvSpPr>
          <p:nvPr/>
        </p:nvSpPr>
        <p:spPr bwMode="auto">
          <a:xfrm>
            <a:off x="7772400" y="31242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Axon </a:t>
            </a:r>
          </a:p>
        </p:txBody>
      </p:sp>
      <p:sp>
        <p:nvSpPr>
          <p:cNvPr id="9306" name="TextBox 152"/>
          <p:cNvSpPr txBox="1">
            <a:spLocks noChangeArrowheads="1"/>
          </p:cNvSpPr>
          <p:nvPr/>
        </p:nvSpPr>
        <p:spPr bwMode="auto">
          <a:xfrm>
            <a:off x="2362200" y="1524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endocrine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609600"/>
            <a:ext cx="4189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3581400"/>
            <a:ext cx="4138612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256088" cy="30876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28600"/>
            <a:ext cx="3048000" cy="2433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Comparison of determinants of endocrine and </a:t>
            </a:r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paracrine</a:t>
            </a: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 signaling </a:t>
            </a:r>
          </a:p>
        </p:txBody>
      </p:sp>
      <p:pic>
        <p:nvPicPr>
          <p:cNvPr id="14339" name="Picture 5" descr="will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60350"/>
            <a:ext cx="53022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410200" y="5334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5626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7772400" cy="47783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FF00"/>
                </a:solidFill>
              </a:rPr>
              <a:t>  Endocrine organs </a:t>
            </a:r>
            <a:endParaRPr lang="en-US" sz="3600" dirty="0">
              <a:solidFill>
                <a:srgbClr val="00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685800"/>
          <a:ext cx="76962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1295400"/>
              </a:tblGrid>
              <a:tr h="32994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Endocrine organ</a:t>
                      </a:r>
                      <a:r>
                        <a:rPr lang="en-US" b="1" baseline="0" dirty="0" smtClean="0"/>
                        <a:t> and Hormone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Organs</a:t>
                      </a:r>
                      <a:r>
                        <a:rPr lang="en-US" sz="14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Hormone 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Classic endocrine gland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the brain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11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Hypothalamus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 smtClean="0"/>
                        <a:t>Releasing &amp; inhibitory 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factors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Anterior pituitary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 ACTH, TSH, LH, PRL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Posterior pituitary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Oxytocin</a:t>
                      </a:r>
                      <a:r>
                        <a:rPr lang="en-US" sz="1400" b="1" dirty="0" smtClean="0"/>
                        <a:t>, ADH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the periphery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Thyroid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T3 and T4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Parathyroid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PTH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Adrenal</a:t>
                      </a:r>
                      <a:r>
                        <a:rPr lang="en-US" sz="1400" b="1" baseline="0" dirty="0" smtClean="0"/>
                        <a:t> gland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corticosteroid, </a:t>
                      </a:r>
                      <a:r>
                        <a:rPr lang="en-US" sz="1400" b="1" dirty="0" err="1" smtClean="0"/>
                        <a:t>ephinephrine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</a:t>
                      </a:r>
                      <a:r>
                        <a:rPr lang="en-US" sz="1400" b="1" dirty="0" err="1" smtClean="0"/>
                        <a:t>Ovarial</a:t>
                      </a:r>
                      <a:r>
                        <a:rPr lang="en-US" sz="1400" b="1" dirty="0" smtClean="0"/>
                        <a:t> and Testis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Sex`steroid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Pancreas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Insulin, Glucagon, </a:t>
                      </a:r>
                      <a:r>
                        <a:rPr lang="en-US" sz="1400" b="1" dirty="0" err="1" smtClean="0"/>
                        <a:t>Somatostatin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Non traditional endocrine organs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709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Kidney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baseline="0" dirty="0" smtClean="0"/>
                        <a:t>  </a:t>
                      </a:r>
                      <a:r>
                        <a:rPr lang="en-US" sz="1400" b="1" baseline="0" dirty="0" err="1" smtClean="0"/>
                        <a:t>Renin</a:t>
                      </a:r>
                      <a:r>
                        <a:rPr lang="en-US" sz="1400" b="1" baseline="0" dirty="0" smtClean="0"/>
                        <a:t>, Erythropoietin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Adipose tissue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Leptin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 err="1" smtClean="0"/>
                        <a:t>Resistin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 err="1" smtClean="0"/>
                        <a:t>Adiponectin</a:t>
                      </a:r>
                      <a:r>
                        <a:rPr lang="en-US" sz="1400" b="1" dirty="0" smtClean="0"/>
                        <a:t>, etc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99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 Heart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  </a:t>
                      </a:r>
                      <a:r>
                        <a:rPr lang="en-US" sz="1400" b="1" dirty="0" err="1" smtClean="0"/>
                        <a:t>Natriuretic</a:t>
                      </a:r>
                      <a:r>
                        <a:rPr lang="en-US" sz="1400" b="1" dirty="0" smtClean="0"/>
                        <a:t> peptide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16" name="TextBox 4"/>
          <p:cNvSpPr txBox="1">
            <a:spLocks noChangeArrowheads="1"/>
          </p:cNvSpPr>
          <p:nvPr/>
        </p:nvSpPr>
        <p:spPr bwMode="auto">
          <a:xfrm>
            <a:off x="1828800" y="6477000"/>
            <a:ext cx="655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>
                <a:solidFill>
                  <a:srgbClr val="FFFF00"/>
                </a:solidFill>
              </a:rPr>
              <a:t>Greenspan’s – Basic and Clinical Endocrinology,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610600" cy="6858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Hormones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idx="4294967295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Hormones can be defined as chemical </a:t>
            </a:r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signals secreted into the bloodstream </a:t>
            </a:r>
            <a:r>
              <a:rPr lang="en-US" sz="2400" smtClean="0">
                <a:latin typeface="Arial" charset="0"/>
                <a:cs typeface="Arial" charset="0"/>
              </a:rPr>
              <a:t>that act on distant tissues, usually in a regulatory fashion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Transport in body fluids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An organic molecules produced by endocrine organs in response to specific stimuli that exert their action on specific target cells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A single hormone cab exert various effects in different tissues, or conversely, a single function can be regulated by several hormones</a:t>
            </a:r>
          </a:p>
          <a:p>
            <a:pPr eaLnBrk="1" hangingPunct="1">
              <a:spcBef>
                <a:spcPts val="1800"/>
              </a:spcBef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990600" y="6138863"/>
            <a:ext cx="746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FF00"/>
                </a:solidFill>
              </a:rPr>
              <a:t>Porth CM. Pathophysiology – Concept of Altered Heath Status. Lippincott - 1994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00908"/>
            <a:ext cx="4191000" cy="2718892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08760"/>
            <a:ext cx="441960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Insulin and IGF molecules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458200" cy="6096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Others signaling molecules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8077200" cy="5410200"/>
          </a:xfrm>
        </p:spPr>
        <p:txBody>
          <a:bodyPr/>
          <a:lstStyle/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smtClean="0">
                <a:latin typeface="Arial" charset="0"/>
                <a:cs typeface="Arial" charset="0"/>
              </a:rPr>
              <a:t>Neurotransmitters  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Are synthesized in the cell body of neuron and travel down the axon</a:t>
            </a: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smtClean="0">
                <a:latin typeface="Arial" charset="0"/>
                <a:cs typeface="Arial" charset="0"/>
              </a:rPr>
              <a:t>Vitamins  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Essential substances derived from the diet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Vitamins also act in ways that resembles hormones</a:t>
            </a: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err="1" smtClean="0">
                <a:latin typeface="Arial" charset="0"/>
                <a:cs typeface="Arial" charset="0"/>
              </a:rPr>
              <a:t>Eicosanoid</a:t>
            </a:r>
            <a:r>
              <a:rPr lang="en-US" sz="2400" dirty="0" smtClean="0">
                <a:latin typeface="Arial" charset="0"/>
                <a:cs typeface="Arial" charset="0"/>
              </a:rPr>
              <a:t>: prostaglandins &amp; related compounds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Are derived from polyunsaturated fatty acid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The mechanism of action resemble those of hormones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surface and nuclear receptor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smtClean="0">
                <a:latin typeface="Arial" charset="0"/>
                <a:cs typeface="Arial" charset="0"/>
              </a:rPr>
              <a:t>Metabolites</a:t>
            </a:r>
          </a:p>
          <a:p>
            <a:pPr lvl="1"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000" dirty="0" smtClean="0">
                <a:latin typeface="Arial" charset="0"/>
                <a:cs typeface="Arial" charset="0"/>
              </a:rPr>
              <a:t>Derivatives of fatty acid, cholesterol, and bile acid can function as hormones when they are synthesized  in the body</a:t>
            </a:r>
          </a:p>
          <a:p>
            <a:pPr eaLnBrk="1" hangingPunct="1">
              <a:buClr>
                <a:schemeClr val="tx1">
                  <a:lumMod val="95000"/>
                </a:schemeClr>
              </a:buClr>
              <a:buSzPct val="115000"/>
            </a:pPr>
            <a:r>
              <a:rPr lang="en-US" sz="2400" dirty="0" err="1" smtClean="0">
                <a:latin typeface="Arial" charset="0"/>
                <a:cs typeface="Arial" charset="0"/>
              </a:rPr>
              <a:t>Oncogens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2206</TotalTime>
  <Words>1943</Words>
  <Application>Microsoft Office PowerPoint</Application>
  <PresentationFormat>On-screen Show (4:3)</PresentationFormat>
  <Paragraphs>556</Paragraphs>
  <Slides>40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Metro</vt:lpstr>
      <vt:lpstr>PowerPoint Presentation</vt:lpstr>
      <vt:lpstr>  at the end of discussion will understand about</vt:lpstr>
      <vt:lpstr>Endocrine system </vt:lpstr>
      <vt:lpstr>PowerPoint Presentation</vt:lpstr>
      <vt:lpstr>Comparison of determinants of endocrine and paracrine signaling </vt:lpstr>
      <vt:lpstr>  Endocrine organs </vt:lpstr>
      <vt:lpstr>  Hormones</vt:lpstr>
      <vt:lpstr>PowerPoint Presentation</vt:lpstr>
      <vt:lpstr>   Others signaling molecules</vt:lpstr>
      <vt:lpstr>   Five major classes of hormones</vt:lpstr>
      <vt:lpstr>Hormone synthesis</vt:lpstr>
      <vt:lpstr>PowerPoint Presentation</vt:lpstr>
      <vt:lpstr>  Feedback mechanism</vt:lpstr>
      <vt:lpstr>PowerPoint Presentation</vt:lpstr>
      <vt:lpstr>Model for regulation of anterior pituitary hormone secretion by three tiers of control </vt:lpstr>
      <vt:lpstr>Peripheral feedback mechanism and a million-fold amplifying cascade of hormonal signals </vt:lpstr>
      <vt:lpstr>PowerPoint Presentation</vt:lpstr>
      <vt:lpstr>   Hormone secretion, transport and metabolism</vt:lpstr>
      <vt:lpstr>PowerPoint Presentation</vt:lpstr>
      <vt:lpstr>PowerPoint Presentation</vt:lpstr>
      <vt:lpstr>Target organs</vt:lpstr>
      <vt:lpstr>PowerPoint Presentation</vt:lpstr>
      <vt:lpstr>types of cell-surface receptors</vt:lpstr>
      <vt:lpstr>PowerPoint Presentation</vt:lpstr>
      <vt:lpstr>PowerPoint Presentation</vt:lpstr>
      <vt:lpstr>SITE  ACTION of TSH </vt:lpstr>
      <vt:lpstr>PowerPoint Presentation</vt:lpstr>
      <vt:lpstr>   Insulin &amp; glucose transporter protein-4 (Glut-4)</vt:lpstr>
      <vt:lpstr>PowerPoint Presentation</vt:lpstr>
      <vt:lpstr>PowerPoint Presentation</vt:lpstr>
      <vt:lpstr>PowerPoint Presentation</vt:lpstr>
      <vt:lpstr>   Hormone actions</vt:lpstr>
      <vt:lpstr>PowerPoint Presentation</vt:lpstr>
      <vt:lpstr>PowerPoint Presentation</vt:lpstr>
      <vt:lpstr>PowerPoint Presentation</vt:lpstr>
      <vt:lpstr>PowerPoint Presentation</vt:lpstr>
      <vt:lpstr>  Mechanism of endocrine disease</vt:lpstr>
      <vt:lpstr>PowerPoint Presentation</vt:lpstr>
      <vt:lpstr>   Interfaces endocrinology with physiological system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</dc:creator>
  <cp:lastModifiedBy>Max</cp:lastModifiedBy>
  <cp:revision>32</cp:revision>
  <dcterms:created xsi:type="dcterms:W3CDTF">2011-09-14T10:09:40Z</dcterms:created>
  <dcterms:modified xsi:type="dcterms:W3CDTF">2011-10-19T10:36:30Z</dcterms:modified>
</cp:coreProperties>
</file>