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77" r:id="rId3"/>
    <p:sldId id="287" r:id="rId4"/>
    <p:sldId id="283" r:id="rId5"/>
    <p:sldId id="278" r:id="rId6"/>
    <p:sldId id="279" r:id="rId7"/>
    <p:sldId id="284" r:id="rId8"/>
    <p:sldId id="258" r:id="rId9"/>
    <p:sldId id="286" r:id="rId10"/>
    <p:sldId id="285"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82"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10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1F4B2F-5B64-4DD0-80BF-1F6D15E70EC0}" type="datetimeFigureOut">
              <a:rPr lang="en-US"/>
              <a:pPr>
                <a:defRPr/>
              </a:pPr>
              <a:t>11/28/2011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D85A2DA-203D-4B65-B2B8-25C1CE8A207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348252-AA3C-4E63-A29F-47E62ED6961E}"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fontAlgn="auto">
                <a:spcBef>
                  <a:spcPts val="0"/>
                </a:spcBef>
                <a:spcAft>
                  <a:spcPts val="0"/>
                </a:spcAft>
                <a:defRPr/>
              </a:pPr>
              <a:endParaRPr lang="en-US">
                <a:latin typeface="+mn-lt"/>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fontAlgn="auto">
                  <a:spcBef>
                    <a:spcPts val="0"/>
                  </a:spcBef>
                  <a:spcAft>
                    <a:spcPts val="0"/>
                  </a:spcAft>
                  <a:defRPr/>
                </a:pPr>
                <a:endParaRPr lang="en-US">
                  <a:latin typeface="+mn-lt"/>
                </a:endParaRPr>
              </a:p>
            </p:txBody>
          </p:sp>
        </p:grpSp>
      </p:grpSp>
      <p:sp>
        <p:nvSpPr>
          <p:cNvPr id="30736"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3073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3CCCCCB4-E472-4B9A-87E6-F0569562EA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AC2FB727-9647-4DA4-9C72-9609F51FAD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D7C67BA9-8A63-4C0D-B133-E7F39B2ACCF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FC00AD31-3348-4351-B99C-D7D4D7A880E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58456A17-4BC9-43C1-9618-1A9DEB8E8D1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9CED925E-A144-4248-A577-4D2543270B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3DDF4C83-6E8A-48E7-82AB-2BF0402A8A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3465AD5A-5D91-4D62-AE17-2D3A216E70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53D6A001-E07A-4CBE-8A9A-6C314F9A1D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8C6BC4AA-58A8-48F7-A2E7-BB39010E224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DCC64350-5265-421E-9ADB-5B0DFED2CB0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998EC55D-55F0-4C86-8058-DA812CF098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296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97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grpSp>
          <p:nvGrpSpPr>
            <p:cNvPr id="1034" name="Group 5"/>
            <p:cNvGrpSpPr>
              <a:grpSpLocks/>
            </p:cNvGrpSpPr>
            <p:nvPr userDrawn="1"/>
          </p:nvGrpSpPr>
          <p:grpSpPr bwMode="auto">
            <a:xfrm>
              <a:off x="0" y="4"/>
              <a:ext cx="5758" cy="4316"/>
              <a:chOff x="0" y="4"/>
              <a:chExt cx="5758" cy="4316"/>
            </a:xfrm>
          </p:grpSpPr>
          <p:sp>
            <p:nvSpPr>
              <p:cNvPr id="297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97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97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97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97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97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97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97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97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fontAlgn="auto">
                  <a:spcBef>
                    <a:spcPts val="0"/>
                  </a:spcBef>
                  <a:spcAft>
                    <a:spcPts val="0"/>
                  </a:spcAft>
                  <a:defRPr/>
                </a:pPr>
                <a:endParaRPr lang="en-US">
                  <a:latin typeface="+mn-lt"/>
                </a:endParaRPr>
              </a:p>
            </p:txBody>
          </p:sp>
        </p:grpSp>
      </p:grpSp>
      <p:sp>
        <p:nvSpPr>
          <p:cNvPr id="297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7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b="0">
                <a:effectLst>
                  <a:outerShdw blurRad="38100" dist="38100" dir="2700000" algn="tl">
                    <a:srgbClr val="000000"/>
                  </a:outerShdw>
                </a:effectLst>
                <a:latin typeface="+mn-lt"/>
              </a:defRPr>
            </a:lvl1pPr>
          </a:lstStyle>
          <a:p>
            <a:pPr>
              <a:defRPr/>
            </a:pPr>
            <a:endParaRPr lang="en-US"/>
          </a:p>
        </p:txBody>
      </p:sp>
      <p:sp>
        <p:nvSpPr>
          <p:cNvPr id="297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b="0">
                <a:effectLst>
                  <a:outerShdw blurRad="38100" dist="38100" dir="2700000" algn="tl">
                    <a:srgbClr val="000000"/>
                  </a:outerShdw>
                </a:effectLst>
                <a:latin typeface="+mn-lt"/>
              </a:defRPr>
            </a:lvl1pPr>
          </a:lstStyle>
          <a:p>
            <a:pPr>
              <a:defRPr/>
            </a:pPr>
            <a:endParaRPr lang="en-US"/>
          </a:p>
        </p:txBody>
      </p:sp>
      <p:sp>
        <p:nvSpPr>
          <p:cNvPr id="297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b="0">
                <a:effectLst>
                  <a:outerShdw blurRad="38100" dist="38100" dir="2700000" algn="tl">
                    <a:srgbClr val="000000"/>
                  </a:outerShdw>
                </a:effectLst>
                <a:latin typeface="+mn-lt"/>
              </a:defRPr>
            </a:lvl1pPr>
          </a:lstStyle>
          <a:p>
            <a:pPr>
              <a:defRPr/>
            </a:pPr>
            <a:fld id="{1FDAE362-5642-407D-8D27-9867435EFDA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8"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inter"/>
          <p:cNvPicPr>
            <a:picLocks noGrp="1" noChangeAspect="1" noChangeArrowheads="1"/>
          </p:cNvPicPr>
          <p:nvPr>
            <p:ph idx="1"/>
          </p:nvPr>
        </p:nvPicPr>
        <p:blipFill>
          <a:blip r:embed="rId2"/>
          <a:srcRect/>
          <a:stretch>
            <a:fillRect/>
          </a:stretch>
        </p:blipFill>
        <p:spPr>
          <a:xfrm>
            <a:off x="0" y="0"/>
            <a:ext cx="9144000" cy="6858000"/>
          </a:xfrm>
          <a:noFill/>
        </p:spPr>
      </p:pic>
      <p:sp>
        <p:nvSpPr>
          <p:cNvPr id="6" name="Rectangle 2"/>
          <p:cNvSpPr>
            <a:spLocks noGrp="1" noChangeArrowheads="1"/>
          </p:cNvSpPr>
          <p:nvPr>
            <p:ph type="title"/>
          </p:nvPr>
        </p:nvSpPr>
        <p:spPr>
          <a:xfrm>
            <a:off x="990600" y="1600200"/>
            <a:ext cx="7543800" cy="1087438"/>
          </a:xfrm>
        </p:spPr>
        <p:txBody>
          <a:bodyPr/>
          <a:lstStyle/>
          <a:p>
            <a:pPr eaLnBrk="1" hangingPunct="1">
              <a:defRPr/>
            </a:pPr>
            <a:r>
              <a:rPr lang="en-US" sz="3200" dirty="0" smtClean="0">
                <a:solidFill>
                  <a:srgbClr val="FFFF00"/>
                </a:solidFill>
              </a:rPr>
              <a:t>IODINE DEFICIENCY DISORDERS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1143000" y="557213"/>
            <a:ext cx="7010400" cy="576738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304800"/>
            <a:ext cx="7334250" cy="1195388"/>
          </a:xfrm>
        </p:spPr>
        <p:txBody>
          <a:bodyPr/>
          <a:lstStyle/>
          <a:p>
            <a:pPr eaLnBrk="1" hangingPunct="1">
              <a:defRPr/>
            </a:pPr>
            <a:r>
              <a:rPr lang="en-US" sz="2800" b="0" smtClean="0">
                <a:solidFill>
                  <a:srgbClr val="FFFF00"/>
                </a:solidFill>
              </a:rPr>
              <a:t>CURRENT MAGNITUDE of IDD by GOITER by WHO REGION (1999)</a:t>
            </a:r>
          </a:p>
        </p:txBody>
      </p:sp>
      <p:graphicFrame>
        <p:nvGraphicFramePr>
          <p:cNvPr id="47107" name="Group 3"/>
          <p:cNvGraphicFramePr>
            <a:graphicFrameLocks noGrp="1"/>
          </p:cNvGraphicFramePr>
          <p:nvPr>
            <p:ph type="tbl" idx="1"/>
          </p:nvPr>
        </p:nvGraphicFramePr>
        <p:xfrm>
          <a:off x="457200" y="1676400"/>
          <a:ext cx="8229600" cy="3990977"/>
        </p:xfrm>
        <a:graphic>
          <a:graphicData uri="http://schemas.openxmlformats.org/drawingml/2006/table">
            <a:tbl>
              <a:tblPr/>
              <a:tblGrid>
                <a:gridCol w="2438400"/>
                <a:gridCol w="1981200"/>
                <a:gridCol w="1828800"/>
                <a:gridCol w="1981200"/>
              </a:tblGrid>
              <a:tr h="417513">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WHO Region</a:t>
                      </a:r>
                    </a:p>
                  </a:txBody>
                  <a:tcPr horzOverflow="overflow">
                    <a:lnL w="12700" cap="flat" cmpd="sng" algn="ctr">
                      <a:solidFill>
                        <a:srgbClr val="0033CC"/>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Population </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Population affected by goitre</a:t>
                      </a:r>
                    </a:p>
                  </a:txBody>
                  <a:tcPr horzOverflow="overflow">
                    <a:lnL w="12700" cap="flat" cmpd="sng" algn="ctr">
                      <a:solidFill>
                        <a:schemeClr val="folHlink"/>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hMerge="1">
                  <a:txBody>
                    <a:bodyPr/>
                    <a:lstStyle/>
                    <a:p>
                      <a:endParaRPr lang="en-US"/>
                    </a:p>
                  </a:txBody>
                  <a:tcPr/>
                </a:tc>
              </a:tr>
              <a:tr h="36036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In millions</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In millions</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of the Region</a:t>
                      </a:r>
                    </a:p>
                  </a:txBody>
                  <a:tcPr horzOverflow="overflow">
                    <a:lnL w="12700" cap="flat" cmpd="sng" algn="ctr">
                      <a:solidFill>
                        <a:schemeClr val="folHlink"/>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Africa </a:t>
                      </a:r>
                    </a:p>
                  </a:txBody>
                  <a:tcPr horzOverflow="overflow">
                    <a:lnL w="12700" cap="flat" cmpd="sng" algn="ctr">
                      <a:solidFill>
                        <a:srgbClr val="0033CC"/>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612</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124</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a:t>
                      </a:r>
                    </a:p>
                  </a:txBody>
                  <a:tcPr horzOverflow="overflow">
                    <a:lnL w="12700" cap="flat" cmpd="sng" algn="ctr">
                      <a:solidFill>
                        <a:schemeClr val="folHlink"/>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The Americas</a:t>
                      </a:r>
                    </a:p>
                  </a:txBody>
                  <a:tcPr horzOverflow="overflow">
                    <a:lnL w="12700" cap="flat" cmpd="sng" algn="ctr">
                      <a:solidFill>
                        <a:srgbClr val="0033CC"/>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788</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39</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a:t>
                      </a:r>
                    </a:p>
                  </a:txBody>
                  <a:tcPr horzOverflow="overflow">
                    <a:lnL w="12700" cap="flat" cmpd="sng" algn="ctr">
                      <a:solidFill>
                        <a:schemeClr val="folHlink"/>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407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South East Asia</a:t>
                      </a:r>
                    </a:p>
                  </a:txBody>
                  <a:tcPr horzOverflow="overflow">
                    <a:lnL w="12700" cap="flat" cmpd="sng" algn="ctr">
                      <a:solidFill>
                        <a:srgbClr val="0033CC"/>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1477</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172</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12%</a:t>
                      </a:r>
                    </a:p>
                  </a:txBody>
                  <a:tcPr horzOverflow="overflow">
                    <a:lnL w="12700" cap="flat" cmpd="sng" algn="ctr">
                      <a:solidFill>
                        <a:schemeClr val="folHlink"/>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371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Europe</a:t>
                      </a:r>
                    </a:p>
                  </a:txBody>
                  <a:tcPr horzOverflow="overflow">
                    <a:lnL w="12700" cap="flat" cmpd="sng" algn="ctr">
                      <a:solidFill>
                        <a:srgbClr val="0033CC"/>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869</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130</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15%</a:t>
                      </a:r>
                    </a:p>
                  </a:txBody>
                  <a:tcPr horzOverflow="overflow">
                    <a:lnL w="12700" cap="flat" cmpd="sng" algn="ctr">
                      <a:solidFill>
                        <a:schemeClr val="folHlink"/>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407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Eastern Mediteranian</a:t>
                      </a:r>
                    </a:p>
                  </a:txBody>
                  <a:tcPr horzOverflow="overflow">
                    <a:lnL w="12700" cap="flat" cmpd="sng" algn="ctr">
                      <a:solidFill>
                        <a:srgbClr val="0033CC"/>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473</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152</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32%</a:t>
                      </a:r>
                    </a:p>
                  </a:txBody>
                  <a:tcPr horzOverflow="overflow">
                    <a:lnL w="12700" cap="flat" cmpd="sng" algn="ctr">
                      <a:solidFill>
                        <a:schemeClr val="folHlink"/>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Western Pacific</a:t>
                      </a:r>
                    </a:p>
                  </a:txBody>
                  <a:tcPr horzOverflow="overflow">
                    <a:lnL w="12700" cap="flat" cmpd="sng" algn="ctr">
                      <a:solidFill>
                        <a:srgbClr val="0033CC"/>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1639</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124</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8%</a:t>
                      </a:r>
                    </a:p>
                  </a:txBody>
                  <a:tcPr horzOverflow="overflow">
                    <a:lnL w="12700" cap="flat" cmpd="sng" algn="ctr">
                      <a:solidFill>
                        <a:schemeClr val="folHlink"/>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506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ahoma" pitchFamily="34" charset="0"/>
                        </a:rPr>
                        <a:t>TOTAL</a:t>
                      </a:r>
                    </a:p>
                  </a:txBody>
                  <a:tcPr horzOverflow="overflow">
                    <a:lnL w="12700" cap="flat" cmpd="sng" algn="ctr">
                      <a:solidFill>
                        <a:srgbClr val="0033CC"/>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chemeClr val="folHlink">
                            <a:gamma/>
                            <a:shade val="46275"/>
                            <a:invGamma/>
                          </a:schemeClr>
                        </a:gs>
                        <a:gs pos="100000">
                          <a:schemeClr val="folHlink"/>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ahoma" pitchFamily="34" charset="0"/>
                        </a:rPr>
                        <a:t>5858</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chemeClr val="folHlink">
                            <a:gamma/>
                            <a:shade val="46275"/>
                            <a:invGamma/>
                          </a:schemeClr>
                        </a:gs>
                        <a:gs pos="100000">
                          <a:schemeClr val="folHlink"/>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ahoma" pitchFamily="34" charset="0"/>
                        </a:rPr>
                        <a:t>741</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chemeClr val="folHlink">
                            <a:gamma/>
                            <a:shade val="46275"/>
                            <a:invGamma/>
                          </a:schemeClr>
                        </a:gs>
                        <a:gs pos="100000">
                          <a:schemeClr val="folHlink"/>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ahoma" pitchFamily="34" charset="0"/>
                        </a:rPr>
                        <a:t>13%</a:t>
                      </a:r>
                    </a:p>
                  </a:txBody>
                  <a:tcPr horzOverflow="overflow">
                    <a:lnL w="12700" cap="flat" cmpd="sng" algn="ctr">
                      <a:solidFill>
                        <a:schemeClr val="folHlink"/>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chemeClr val="folHlink">
                            <a:gamma/>
                            <a:shade val="46275"/>
                            <a:invGamma/>
                          </a:schemeClr>
                        </a:gs>
                        <a:gs pos="100000">
                          <a:schemeClr val="folHlink"/>
                        </a:gs>
                      </a:gsLst>
                      <a:lin ang="5400000" scaled="1"/>
                    </a:gra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667000" y="228600"/>
            <a:ext cx="6477000" cy="1431925"/>
          </a:xfrm>
        </p:spPr>
        <p:txBody>
          <a:bodyPr/>
          <a:lstStyle/>
          <a:p>
            <a:pPr eaLnBrk="1" hangingPunct="1">
              <a:defRPr/>
            </a:pPr>
            <a:r>
              <a:rPr lang="en-US" sz="3200" dirty="0" smtClean="0">
                <a:solidFill>
                  <a:srgbClr val="FFFF00"/>
                </a:solidFill>
              </a:rPr>
              <a:t>RECOMMENDED DIALY INTAKE of IODINE </a:t>
            </a:r>
            <a:r>
              <a:rPr lang="en-US" sz="2400" dirty="0" smtClean="0">
                <a:solidFill>
                  <a:srgbClr val="FFFF00"/>
                </a:solidFill>
              </a:rPr>
              <a:t>(WHO,2001)</a:t>
            </a:r>
          </a:p>
        </p:txBody>
      </p:sp>
      <p:sp>
        <p:nvSpPr>
          <p:cNvPr id="48131" name="Rectangle 3"/>
          <p:cNvSpPr>
            <a:spLocks noGrp="1" noChangeArrowheads="1"/>
          </p:cNvSpPr>
          <p:nvPr>
            <p:ph type="body" idx="1"/>
          </p:nvPr>
        </p:nvSpPr>
        <p:spPr>
          <a:xfrm>
            <a:off x="990600" y="2840038"/>
            <a:ext cx="7772400" cy="3560762"/>
          </a:xfrm>
        </p:spPr>
        <p:txBody>
          <a:bodyPr/>
          <a:lstStyle/>
          <a:p>
            <a:pPr eaLnBrk="1" hangingPunct="1">
              <a:lnSpc>
                <a:spcPct val="130000"/>
              </a:lnSpc>
              <a:buFont typeface="Wingdings" pitchFamily="2" charset="2"/>
              <a:buBlip>
                <a:blip r:embed="rId2"/>
              </a:buBlip>
              <a:defRPr/>
            </a:pPr>
            <a:r>
              <a:rPr lang="en-US" sz="2800" dirty="0" smtClean="0">
                <a:latin typeface="Arial" pitchFamily="34" charset="0"/>
                <a:cs typeface="Arial" pitchFamily="34" charset="0"/>
              </a:rPr>
              <a:t> 90 µg for preschool children (0 to 59 months)</a:t>
            </a:r>
          </a:p>
          <a:p>
            <a:pPr eaLnBrk="1" hangingPunct="1">
              <a:lnSpc>
                <a:spcPct val="130000"/>
              </a:lnSpc>
              <a:buFont typeface="Wingdings" pitchFamily="2" charset="2"/>
              <a:buBlip>
                <a:blip r:embed="rId2"/>
              </a:buBlip>
              <a:defRPr/>
            </a:pPr>
            <a:r>
              <a:rPr lang="en-US" sz="2800" dirty="0" smtClean="0">
                <a:latin typeface="Arial" pitchFamily="34" charset="0"/>
                <a:cs typeface="Arial" pitchFamily="34" charset="0"/>
              </a:rPr>
              <a:t>120 µg for school children (6 to 12 years)</a:t>
            </a:r>
          </a:p>
          <a:p>
            <a:pPr eaLnBrk="1" hangingPunct="1">
              <a:lnSpc>
                <a:spcPct val="130000"/>
              </a:lnSpc>
              <a:buFont typeface="Wingdings" pitchFamily="2" charset="2"/>
              <a:buBlip>
                <a:blip r:embed="rId2"/>
              </a:buBlip>
              <a:defRPr/>
            </a:pPr>
            <a:r>
              <a:rPr lang="en-US" sz="2800" dirty="0" smtClean="0">
                <a:latin typeface="Arial" pitchFamily="34" charset="0"/>
                <a:cs typeface="Arial" pitchFamily="34" charset="0"/>
              </a:rPr>
              <a:t>150 µg for adults (above 12 years)</a:t>
            </a:r>
          </a:p>
          <a:p>
            <a:pPr eaLnBrk="1" hangingPunct="1">
              <a:lnSpc>
                <a:spcPct val="130000"/>
              </a:lnSpc>
              <a:buFont typeface="Wingdings" pitchFamily="2" charset="2"/>
              <a:buBlip>
                <a:blip r:embed="rId2"/>
              </a:buBlip>
              <a:defRPr/>
            </a:pPr>
            <a:r>
              <a:rPr lang="en-US" sz="2800" dirty="0" smtClean="0">
                <a:latin typeface="Arial" pitchFamily="34" charset="0"/>
                <a:cs typeface="Arial" pitchFamily="34" charset="0"/>
              </a:rPr>
              <a:t>200 µg for pregnant and lactating women</a:t>
            </a:r>
          </a:p>
        </p:txBody>
      </p:sp>
      <p:pic>
        <p:nvPicPr>
          <p:cNvPr id="14340" name="Picture 2"/>
          <p:cNvPicPr>
            <a:picLocks noChangeAspect="1" noChangeArrowheads="1"/>
          </p:cNvPicPr>
          <p:nvPr/>
        </p:nvPicPr>
        <p:blipFill>
          <a:blip r:embed="rId3"/>
          <a:srcRect/>
          <a:stretch>
            <a:fillRect/>
          </a:stretch>
        </p:blipFill>
        <p:spPr bwMode="auto">
          <a:xfrm>
            <a:off x="0" y="0"/>
            <a:ext cx="2438400" cy="216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66800" y="304800"/>
            <a:ext cx="7543800" cy="879475"/>
          </a:xfrm>
        </p:spPr>
        <p:txBody>
          <a:bodyPr/>
          <a:lstStyle/>
          <a:p>
            <a:pPr eaLnBrk="1" hangingPunct="1">
              <a:defRPr/>
            </a:pPr>
            <a:r>
              <a:rPr lang="en-US" sz="2800" smtClean="0">
                <a:solidFill>
                  <a:srgbClr val="FFFF00"/>
                </a:solidFill>
              </a:rPr>
              <a:t>IODINE TOXICITY</a:t>
            </a:r>
          </a:p>
        </p:txBody>
      </p:sp>
      <p:sp>
        <p:nvSpPr>
          <p:cNvPr id="49155" name="Rectangle 3"/>
          <p:cNvSpPr>
            <a:spLocks noGrp="1" noChangeArrowheads="1"/>
          </p:cNvSpPr>
          <p:nvPr>
            <p:ph type="body" idx="1"/>
          </p:nvPr>
        </p:nvSpPr>
        <p:spPr>
          <a:xfrm>
            <a:off x="762000" y="1828800"/>
            <a:ext cx="7696200" cy="4191000"/>
          </a:xfrm>
        </p:spPr>
        <p:txBody>
          <a:bodyPr/>
          <a:lstStyle/>
          <a:p>
            <a:pPr eaLnBrk="1" hangingPunct="1">
              <a:buSzPct val="75000"/>
              <a:buFont typeface="Wingdings" pitchFamily="2" charset="2"/>
              <a:buChar char="q"/>
              <a:defRPr/>
            </a:pPr>
            <a:r>
              <a:rPr lang="en-US" sz="2800" smtClean="0"/>
              <a:t>In the range 0f 150-600 µg/day, does not interact adversely with any food or drug</a:t>
            </a:r>
          </a:p>
          <a:p>
            <a:pPr eaLnBrk="1" hangingPunct="1">
              <a:buSzPct val="75000"/>
              <a:buFont typeface="Wingdings" pitchFamily="2" charset="2"/>
              <a:buChar char="q"/>
              <a:defRPr/>
            </a:pPr>
            <a:r>
              <a:rPr lang="en-US" sz="2800" smtClean="0"/>
              <a:t>Too much iodine (&gt;2000 µg/day) can result in eruption of acne-like skin lesions</a:t>
            </a:r>
          </a:p>
          <a:p>
            <a:pPr eaLnBrk="1" hangingPunct="1">
              <a:buSzPct val="75000"/>
              <a:buFont typeface="Wingdings" pitchFamily="2" charset="2"/>
              <a:buChar char="q"/>
              <a:defRPr/>
            </a:pPr>
            <a:r>
              <a:rPr lang="en-US" sz="2800" smtClean="0"/>
              <a:t>Iodine excess of 4.5 mg/day produce a metalic taste and sores in the mouth, swollen salivary glands, diarrhea, and vomiting</a:t>
            </a:r>
          </a:p>
          <a:p>
            <a:pPr eaLnBrk="1" hangingPunct="1">
              <a:buSzPct val="75000"/>
              <a:buFont typeface="Wingdings" pitchFamily="2" charset="2"/>
              <a:buNone/>
              <a:defRPr/>
            </a:pPr>
            <a:r>
              <a:rPr lang="en-US" sz="2800" smtClean="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66800" y="533400"/>
            <a:ext cx="7543800" cy="838200"/>
          </a:xfrm>
        </p:spPr>
        <p:txBody>
          <a:bodyPr/>
          <a:lstStyle/>
          <a:p>
            <a:pPr eaLnBrk="1" hangingPunct="1">
              <a:defRPr/>
            </a:pPr>
            <a:r>
              <a:rPr lang="en-US" sz="2800" dirty="0" smtClean="0">
                <a:solidFill>
                  <a:srgbClr val="FFFF00"/>
                </a:solidFill>
              </a:rPr>
              <a:t>ENDEMIC GOITER</a:t>
            </a:r>
          </a:p>
        </p:txBody>
      </p:sp>
      <p:sp>
        <p:nvSpPr>
          <p:cNvPr id="51203" name="Rectangle 3"/>
          <p:cNvSpPr>
            <a:spLocks noGrp="1" noChangeArrowheads="1"/>
          </p:cNvSpPr>
          <p:nvPr>
            <p:ph type="body" idx="1"/>
          </p:nvPr>
        </p:nvSpPr>
        <p:spPr>
          <a:xfrm>
            <a:off x="1066800" y="2057400"/>
            <a:ext cx="7543800" cy="4648200"/>
          </a:xfrm>
        </p:spPr>
        <p:txBody>
          <a:bodyPr/>
          <a:lstStyle/>
          <a:p>
            <a:pPr algn="just" eaLnBrk="1" hangingPunct="1">
              <a:defRPr/>
            </a:pPr>
            <a:r>
              <a:rPr lang="en-US" sz="2800" b="1" dirty="0" smtClean="0">
                <a:solidFill>
                  <a:srgbClr val="FFC000"/>
                </a:solidFill>
              </a:rPr>
              <a:t>Goiter </a:t>
            </a:r>
          </a:p>
          <a:p>
            <a:pPr lvl="1" algn="just" eaLnBrk="1" hangingPunct="1">
              <a:defRPr/>
            </a:pPr>
            <a:r>
              <a:rPr lang="en-US" sz="2400" dirty="0" smtClean="0"/>
              <a:t>It only takes several months for inadequate iodine intake for the thyroid gland to begin enlarging into a goiter (enlarge thyroid gland)</a:t>
            </a:r>
          </a:p>
          <a:p>
            <a:pPr lvl="1" algn="just" eaLnBrk="1" hangingPunct="1">
              <a:defRPr/>
            </a:pPr>
            <a:r>
              <a:rPr lang="en-US" sz="2400" dirty="0" smtClean="0"/>
              <a:t>When dietary iodine is inadequate, the thyroid gland swells</a:t>
            </a:r>
          </a:p>
          <a:p>
            <a:pPr algn="just" eaLnBrk="1" hangingPunct="1">
              <a:defRPr/>
            </a:pPr>
            <a:r>
              <a:rPr lang="en-US" sz="2800" b="1" dirty="0" smtClean="0">
                <a:solidFill>
                  <a:srgbClr val="FFC000"/>
                </a:solidFill>
              </a:rPr>
              <a:t>Endemic goiter</a:t>
            </a:r>
          </a:p>
          <a:p>
            <a:pPr lvl="1" algn="just" eaLnBrk="1" hangingPunct="1">
              <a:defRPr/>
            </a:pPr>
            <a:r>
              <a:rPr lang="en-US" sz="2400" dirty="0" smtClean="0"/>
              <a:t>An area with iodine deficiency that produce enlargement of  thyroid gland. The TGR is more than 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685800" y="4648200"/>
            <a:ext cx="7848600" cy="1752600"/>
          </a:xfrm>
          <a:prstGeom prst="flowChartAlternateProcess">
            <a:avLst/>
          </a:prstGeom>
          <a:gradFill rotWithShape="1">
            <a:gsLst>
              <a:gs pos="0">
                <a:srgbClr val="00185E"/>
              </a:gs>
              <a:gs pos="100000">
                <a:srgbClr val="0033CC"/>
              </a:gs>
            </a:gsLst>
            <a:lin ang="5400000" scaled="1"/>
          </a:gradFill>
          <a:ln w="9525">
            <a:solidFill>
              <a:srgbClr val="0033CC"/>
            </a:solidFill>
            <a:miter lim="800000"/>
            <a:headEnd/>
            <a:tailEnd/>
          </a:ln>
        </p:spPr>
        <p:txBody>
          <a:bodyPr wrap="none" anchor="ctr"/>
          <a:lstStyle/>
          <a:p>
            <a:endParaRPr lang="id-ID">
              <a:latin typeface="Tahoma" pitchFamily="34" charset="0"/>
            </a:endParaRPr>
          </a:p>
        </p:txBody>
      </p:sp>
      <p:sp>
        <p:nvSpPr>
          <p:cNvPr id="53251" name="Rectangle 3"/>
          <p:cNvSpPr>
            <a:spLocks noGrp="1" noChangeArrowheads="1"/>
          </p:cNvSpPr>
          <p:nvPr>
            <p:ph type="title"/>
          </p:nvPr>
        </p:nvSpPr>
        <p:spPr>
          <a:xfrm>
            <a:off x="1066800" y="304800"/>
            <a:ext cx="7543800" cy="1195388"/>
          </a:xfrm>
        </p:spPr>
        <p:txBody>
          <a:bodyPr/>
          <a:lstStyle/>
          <a:p>
            <a:pPr eaLnBrk="1" hangingPunct="1">
              <a:defRPr/>
            </a:pPr>
            <a:r>
              <a:rPr lang="en-US" sz="2400" smtClean="0">
                <a:solidFill>
                  <a:srgbClr val="FFFF00"/>
                </a:solidFill>
              </a:rPr>
              <a:t>SIMPLIFIED CLASSIFICATION of GOITER by PALPATION</a:t>
            </a:r>
          </a:p>
        </p:txBody>
      </p:sp>
      <p:graphicFrame>
        <p:nvGraphicFramePr>
          <p:cNvPr id="53252" name="Group 4"/>
          <p:cNvGraphicFramePr>
            <a:graphicFrameLocks noGrp="1"/>
          </p:cNvGraphicFramePr>
          <p:nvPr>
            <p:ph type="tbl" idx="1"/>
          </p:nvPr>
        </p:nvGraphicFramePr>
        <p:xfrm>
          <a:off x="609600" y="1676400"/>
          <a:ext cx="8001000" cy="2743200"/>
        </p:xfrm>
        <a:graphic>
          <a:graphicData uri="http://schemas.openxmlformats.org/drawingml/2006/table">
            <a:tbl>
              <a:tblPr/>
              <a:tblGrid>
                <a:gridCol w="2054225"/>
                <a:gridCol w="5946775"/>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GRADE</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gradFill rotWithShape="1">
                      <a:gsLst>
                        <a:gs pos="0">
                          <a:schemeClr val="accent2"/>
                        </a:gs>
                        <a:gs pos="100000">
                          <a:schemeClr val="accent2">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PHYSICAL EXAMINATION</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gradFill rotWithShape="1">
                      <a:gsLst>
                        <a:gs pos="0">
                          <a:schemeClr val="accent2"/>
                        </a:gs>
                        <a:gs pos="100000">
                          <a:schemeClr val="accent2">
                            <a:gamma/>
                            <a:shade val="46275"/>
                            <a:invGamma/>
                          </a:schemeClr>
                        </a:gs>
                      </a:gsLst>
                      <a:lin ang="5400000" scaled="1"/>
                    </a:gradFill>
                  </a:tcPr>
                </a:tc>
              </a:tr>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Grade    0</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chemeClr val="accent2"/>
                        </a:gs>
                        <a:gs pos="100000">
                          <a:schemeClr val="accent2">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No palpable or visible goiter</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chemeClr val="accent2"/>
                        </a:gs>
                        <a:gs pos="100000">
                          <a:schemeClr val="accent2">
                            <a:gamma/>
                            <a:shade val="46275"/>
                            <a:invGamma/>
                          </a:schemeClr>
                        </a:gs>
                      </a:gsLst>
                      <a:lin ang="5400000" scaled="1"/>
                    </a:grad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Grade    1</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chemeClr val="accent2"/>
                        </a:gs>
                        <a:gs pos="100000">
                          <a:schemeClr val="accent2">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A goiter that is palpable but not visible when the neck is in the normal position</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chemeClr val="accent2"/>
                        </a:gs>
                        <a:gs pos="100000">
                          <a:schemeClr val="accent2">
                            <a:gamma/>
                            <a:shade val="46275"/>
                            <a:invGamma/>
                          </a:schemeClr>
                        </a:gs>
                      </a:gsLst>
                      <a:lin ang="5400000" scaled="1"/>
                    </a:gradFill>
                  </a:tcPr>
                </a:tc>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Grade    2</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chemeClr val="accent2"/>
                        </a:gs>
                        <a:gs pos="100000">
                          <a:schemeClr val="accent2">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A swelling in the neck that is clearly visible when the neck is in a normal position and is consistent with an enlarged thyroid when the neck is palpated</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chemeClr val="accent2"/>
                        </a:gs>
                        <a:gs pos="100000">
                          <a:schemeClr val="accent2">
                            <a:gamma/>
                            <a:shade val="46275"/>
                            <a:invGamma/>
                          </a:schemeClr>
                        </a:gs>
                      </a:gsLst>
                      <a:lin ang="5400000" scaled="1"/>
                    </a:gradFill>
                  </a:tcPr>
                </a:tc>
              </a:tr>
            </a:tbl>
          </a:graphicData>
        </a:graphic>
      </p:graphicFrame>
      <p:sp>
        <p:nvSpPr>
          <p:cNvPr id="17429" name="Text Box 21"/>
          <p:cNvSpPr txBox="1">
            <a:spLocks noChangeArrowheads="1"/>
          </p:cNvSpPr>
          <p:nvPr/>
        </p:nvSpPr>
        <p:spPr bwMode="auto">
          <a:xfrm>
            <a:off x="1143000" y="4724400"/>
            <a:ext cx="7467600" cy="1604963"/>
          </a:xfrm>
          <a:prstGeom prst="rect">
            <a:avLst/>
          </a:prstGeom>
          <a:noFill/>
          <a:ln w="9525">
            <a:noFill/>
            <a:miter lim="800000"/>
            <a:headEnd/>
            <a:tailEnd/>
          </a:ln>
        </p:spPr>
        <p:txBody>
          <a:bodyPr>
            <a:spAutoFit/>
          </a:bodyPr>
          <a:lstStyle/>
          <a:p>
            <a:pPr eaLnBrk="0" hangingPunct="0">
              <a:lnSpc>
                <a:spcPct val="70000"/>
              </a:lnSpc>
              <a:spcBef>
                <a:spcPct val="50000"/>
              </a:spcBef>
              <a:buFontTx/>
              <a:buChar char="•"/>
            </a:pPr>
            <a:r>
              <a:rPr lang="en-US">
                <a:solidFill>
                  <a:srgbClr val="FFFF00"/>
                </a:solidFill>
                <a:latin typeface="Tahoma" pitchFamily="34" charset="0"/>
              </a:rPr>
              <a:t> the specificity &amp; sensitivity of palpation are low in grade 0 &amp; 1</a:t>
            </a:r>
          </a:p>
          <a:p>
            <a:pPr eaLnBrk="0" hangingPunct="0">
              <a:lnSpc>
                <a:spcPct val="70000"/>
              </a:lnSpc>
              <a:spcBef>
                <a:spcPct val="50000"/>
              </a:spcBef>
              <a:buFontTx/>
              <a:buChar char="•"/>
            </a:pPr>
            <a:r>
              <a:rPr lang="en-US">
                <a:solidFill>
                  <a:srgbClr val="FFFF00"/>
                </a:solidFill>
                <a:latin typeface="Tahoma" pitchFamily="34" charset="0"/>
              </a:rPr>
              <a:t> </a:t>
            </a:r>
            <a:r>
              <a:rPr lang="en-US">
                <a:latin typeface="Tahoma" pitchFamily="34" charset="0"/>
              </a:rPr>
              <a:t>TGR (total goiter rate) = number with goiters of   grades 1 &amp; 2    </a:t>
            </a:r>
          </a:p>
          <a:p>
            <a:pPr eaLnBrk="0" hangingPunct="0">
              <a:lnSpc>
                <a:spcPct val="70000"/>
              </a:lnSpc>
              <a:spcBef>
                <a:spcPct val="50000"/>
              </a:spcBef>
            </a:pPr>
            <a:r>
              <a:rPr lang="en-US">
                <a:latin typeface="Tahoma" pitchFamily="34" charset="0"/>
              </a:rPr>
              <a:t>					        total examined</a:t>
            </a:r>
          </a:p>
          <a:p>
            <a:pPr eaLnBrk="0" hangingPunct="0">
              <a:lnSpc>
                <a:spcPct val="70000"/>
              </a:lnSpc>
              <a:spcBef>
                <a:spcPct val="50000"/>
              </a:spcBef>
              <a:buFontTx/>
              <a:buChar char="•"/>
            </a:pPr>
            <a:r>
              <a:rPr lang="en-US">
                <a:solidFill>
                  <a:srgbClr val="FFFF00"/>
                </a:solidFill>
                <a:latin typeface="Tahoma" pitchFamily="34" charset="0"/>
              </a:rPr>
              <a:t> TGR ≥ 5% of schoolchildren 6-12 years of age be used to signal</a:t>
            </a:r>
          </a:p>
          <a:p>
            <a:pPr eaLnBrk="0" hangingPunct="0">
              <a:lnSpc>
                <a:spcPct val="70000"/>
              </a:lnSpc>
              <a:spcBef>
                <a:spcPct val="50000"/>
              </a:spcBef>
            </a:pPr>
            <a:r>
              <a:rPr lang="en-US">
                <a:solidFill>
                  <a:srgbClr val="FFFF00"/>
                </a:solidFill>
                <a:latin typeface="Tahoma" pitchFamily="34" charset="0"/>
              </a:rPr>
              <a:t>   the presence of a public health problem</a:t>
            </a:r>
          </a:p>
        </p:txBody>
      </p:sp>
      <p:sp>
        <p:nvSpPr>
          <p:cNvPr id="17430" name="Line 22"/>
          <p:cNvSpPr>
            <a:spLocks noChangeShapeType="1"/>
          </p:cNvSpPr>
          <p:nvPr/>
        </p:nvSpPr>
        <p:spPr bwMode="auto">
          <a:xfrm>
            <a:off x="6400800" y="5362575"/>
            <a:ext cx="1447800" cy="0"/>
          </a:xfrm>
          <a:prstGeom prst="line">
            <a:avLst/>
          </a:prstGeom>
          <a:noFill/>
          <a:ln w="28575">
            <a:solidFill>
              <a:srgbClr val="FFCC00"/>
            </a:solidFill>
            <a:round/>
            <a:headEnd/>
            <a:tailEnd/>
          </a:ln>
        </p:spPr>
        <p:txBody>
          <a:bodyPr/>
          <a:lstStyle/>
          <a:p>
            <a:endParaRPr lang="id-I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66800" y="304800"/>
            <a:ext cx="7543800" cy="895350"/>
          </a:xfrm>
        </p:spPr>
        <p:txBody>
          <a:bodyPr/>
          <a:lstStyle/>
          <a:p>
            <a:pPr eaLnBrk="1" hangingPunct="1">
              <a:defRPr/>
            </a:pPr>
            <a:r>
              <a:rPr lang="en-US" sz="3200" smtClean="0">
                <a:solidFill>
                  <a:srgbClr val="FFFF00"/>
                </a:solidFill>
              </a:rPr>
              <a:t>THE SPECTRUM of IDD</a:t>
            </a:r>
          </a:p>
        </p:txBody>
      </p:sp>
      <p:graphicFrame>
        <p:nvGraphicFramePr>
          <p:cNvPr id="52227" name="Group 3"/>
          <p:cNvGraphicFramePr>
            <a:graphicFrameLocks noGrp="1"/>
          </p:cNvGraphicFramePr>
          <p:nvPr>
            <p:ph type="tbl" idx="1"/>
          </p:nvPr>
        </p:nvGraphicFramePr>
        <p:xfrm>
          <a:off x="381000" y="1185863"/>
          <a:ext cx="8534400" cy="5209668"/>
        </p:xfrm>
        <a:graphic>
          <a:graphicData uri="http://schemas.openxmlformats.org/drawingml/2006/table">
            <a:tbl>
              <a:tblPr/>
              <a:tblGrid>
                <a:gridCol w="1600200"/>
                <a:gridCol w="3276600"/>
                <a:gridCol w="3657600"/>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AGE</a:t>
                      </a:r>
                    </a:p>
                  </a:txBody>
                  <a:tcPr horzOverflow="overflow">
                    <a:lnL w="285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THE SPECTRUM OF ABNORMALITIES</a:t>
                      </a:r>
                    </a:p>
                  </a:txBody>
                  <a:tcPr horzOverflow="overflow">
                    <a:lnL w="1270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hMerge="1">
                  <a:txBody>
                    <a:bodyPr/>
                    <a:lstStyle/>
                    <a:p>
                      <a:endParaRPr lang="en-US"/>
                    </a:p>
                  </a:txBody>
                  <a:tcPr/>
                </a:tc>
              </a:tr>
              <a:tr h="754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FETUS</a:t>
                      </a:r>
                    </a:p>
                  </a:txBody>
                  <a:tcPr horzOverflow="overflow">
                    <a:lnL w="285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abortion</a:t>
                      </a:r>
                    </a:p>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stillbirths</a:t>
                      </a:r>
                    </a:p>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congenital anomalies</a:t>
                      </a:r>
                    </a:p>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increased perinatal mortality</a:t>
                      </a:r>
                    </a:p>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increased infant mortality</a:t>
                      </a:r>
                    </a:p>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psychomotor defects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neurological cretinism</a:t>
                      </a:r>
                    </a:p>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  - </a:t>
                      </a:r>
                      <a:r>
                        <a:rPr kumimoji="0" lang="en-US" sz="1800" b="0" i="1" u="none" strike="noStrike" cap="none" normalizeH="0" baseline="0" smtClean="0">
                          <a:ln>
                            <a:noFill/>
                          </a:ln>
                          <a:solidFill>
                            <a:schemeClr val="tx1"/>
                          </a:solidFill>
                          <a:effectLst/>
                          <a:latin typeface="Tahoma" pitchFamily="34" charset="0"/>
                        </a:rPr>
                        <a:t>mental deficiencies</a:t>
                      </a:r>
                    </a:p>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None/>
                        <a:tabLst/>
                      </a:pPr>
                      <a:r>
                        <a:rPr kumimoji="0" lang="en-US" sz="1800" b="0" i="1" u="none" strike="noStrike" cap="none" normalizeH="0" baseline="0" smtClean="0">
                          <a:ln>
                            <a:noFill/>
                          </a:ln>
                          <a:solidFill>
                            <a:schemeClr val="tx1"/>
                          </a:solidFill>
                          <a:effectLst/>
                          <a:latin typeface="Tahoma" pitchFamily="34" charset="0"/>
                        </a:rPr>
                        <a:t>  - deaf mutism</a:t>
                      </a:r>
                    </a:p>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None/>
                        <a:tabLst/>
                      </a:pPr>
                      <a:r>
                        <a:rPr kumimoji="0" lang="en-US" sz="1800" b="0" i="1" u="none" strike="noStrike" cap="none" normalizeH="0" baseline="0" smtClean="0">
                          <a:ln>
                            <a:noFill/>
                          </a:ln>
                          <a:solidFill>
                            <a:schemeClr val="tx1"/>
                          </a:solidFill>
                          <a:effectLst/>
                          <a:latin typeface="Tahoma" pitchFamily="34" charset="0"/>
                        </a:rPr>
                        <a:t>  - spastic diplegia squint </a:t>
                      </a:r>
                      <a:endParaRPr kumimoji="0" lang="en-US" sz="1800"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myxoedematous cretinism </a:t>
                      </a:r>
                    </a:p>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  </a:t>
                      </a:r>
                      <a:r>
                        <a:rPr kumimoji="0" lang="en-US" sz="1800" b="0" i="1" u="none" strike="noStrike" cap="none" normalizeH="0" baseline="0" smtClean="0">
                          <a:ln>
                            <a:noFill/>
                          </a:ln>
                          <a:solidFill>
                            <a:schemeClr val="tx1"/>
                          </a:solidFill>
                          <a:effectLst/>
                          <a:latin typeface="Tahoma" pitchFamily="34" charset="0"/>
                        </a:rPr>
                        <a:t>- mental deficiencies, </a:t>
                      </a:r>
                    </a:p>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None/>
                        <a:tabLst/>
                      </a:pPr>
                      <a:r>
                        <a:rPr kumimoji="0" lang="en-US" sz="1800" b="0" i="1" u="none" strike="noStrike" cap="none" normalizeH="0" baseline="0" smtClean="0">
                          <a:ln>
                            <a:noFill/>
                          </a:ln>
                          <a:solidFill>
                            <a:schemeClr val="tx1"/>
                          </a:solidFill>
                          <a:effectLst/>
                          <a:latin typeface="Tahoma" pitchFamily="34" charset="0"/>
                        </a:rPr>
                        <a:t>  - dwartism, hypothyroidism</a:t>
                      </a:r>
                      <a:endParaRPr kumimoji="0" lang="en-US"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r>
              <a:tr h="503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NEONATE</a:t>
                      </a:r>
                    </a:p>
                  </a:txBody>
                  <a:tcPr horzOverflow="overflow">
                    <a:lnL w="285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gridSpan="2">
                  <a:txBody>
                    <a:bodyPr/>
                    <a:lstStyle/>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neonatal hypothyroidism</a:t>
                      </a:r>
                    </a:p>
                  </a:txBody>
                  <a:tcPr horzOverflow="overflow">
                    <a:lnL w="1270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hMerge="1">
                  <a:txBody>
                    <a:bodyPr/>
                    <a:lstStyle/>
                    <a:p>
                      <a:endParaRPr lang="en-US"/>
                    </a:p>
                  </a:txBody>
                  <a:tcPr/>
                </a:tc>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CHILD &amp; ADOLESCENT</a:t>
                      </a:r>
                    </a:p>
                  </a:txBody>
                  <a:tcPr horzOverflow="overflow">
                    <a:lnL w="285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mental retardation</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physical retardation</a:t>
                      </a:r>
                    </a:p>
                  </a:txBody>
                  <a:tcPr horzOverflow="overflow">
                    <a:lnL w="1270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ADULT</a:t>
                      </a:r>
                    </a:p>
                  </a:txBody>
                  <a:tcPr horzOverflow="overflow">
                    <a:lnL w="285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goiter &amp; its complications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Iodine induced hyperthyroidism</a:t>
                      </a:r>
                    </a:p>
                  </a:txBody>
                  <a:tcPr horzOverflow="overflow">
                    <a:lnL w="1270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ALL AGES</a:t>
                      </a:r>
                    </a:p>
                  </a:txBody>
                  <a:tcPr horzOverflow="overflow">
                    <a:lnL w="285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goiter</a:t>
                      </a:r>
                    </a:p>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hypothyroidism</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impaired mental function</a:t>
                      </a:r>
                    </a:p>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Char char="§"/>
                        <a:tabLst/>
                      </a:pPr>
                      <a:r>
                        <a:rPr kumimoji="0" lang="en-US" sz="1800" b="0" i="0" u="none" strike="noStrike" cap="none" normalizeH="0" baseline="0" smtClean="0">
                          <a:ln>
                            <a:noFill/>
                          </a:ln>
                          <a:solidFill>
                            <a:schemeClr val="tx1"/>
                          </a:solidFill>
                          <a:effectLst/>
                          <a:latin typeface="Tahoma" pitchFamily="34" charset="0"/>
                        </a:rPr>
                        <a:t> increased susceptibility to </a:t>
                      </a:r>
                    </a:p>
                    <a:p>
                      <a:pPr marL="0" marR="0" lvl="0" indent="0" algn="l" defTabSz="914400" rtl="0" eaLnBrk="1" fontAlgn="base" latinLnBrk="0" hangingPunct="1">
                        <a:lnSpc>
                          <a:spcPct val="85000"/>
                        </a:lnSpc>
                        <a:spcBef>
                          <a:spcPct val="20000"/>
                        </a:spcBef>
                        <a:spcAft>
                          <a:spcPct val="0"/>
                        </a:spcAft>
                        <a:buClr>
                          <a:srgbClr val="FFCC00"/>
                        </a:buClr>
                        <a:buSzPct val="7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  nuclear radiation</a:t>
                      </a:r>
                    </a:p>
                  </a:txBody>
                  <a:tcPr horzOverflow="overflow">
                    <a:lnL w="1270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z="2400" smtClean="0">
                <a:solidFill>
                  <a:srgbClr val="FFFF00"/>
                </a:solidFill>
              </a:rPr>
              <a:t>EPIDEMIOLOGICAL CRITERIA for ASSESSING THE SEVERITY of IDD BASED ON THE PREVALENCE of GOITER IN SCHOOL-AGED CHILDREN</a:t>
            </a:r>
          </a:p>
        </p:txBody>
      </p:sp>
      <p:graphicFrame>
        <p:nvGraphicFramePr>
          <p:cNvPr id="54275" name="Group 3"/>
          <p:cNvGraphicFramePr>
            <a:graphicFrameLocks noGrp="1"/>
          </p:cNvGraphicFramePr>
          <p:nvPr>
            <p:ph type="tbl" idx="1"/>
          </p:nvPr>
        </p:nvGraphicFramePr>
        <p:xfrm>
          <a:off x="1066800" y="2438400"/>
          <a:ext cx="7543800" cy="2362200"/>
        </p:xfrm>
        <a:graphic>
          <a:graphicData uri="http://schemas.openxmlformats.org/drawingml/2006/table">
            <a:tbl>
              <a:tblPr/>
              <a:tblGrid>
                <a:gridCol w="1509713"/>
                <a:gridCol w="1508125"/>
                <a:gridCol w="1508125"/>
                <a:gridCol w="1508125"/>
                <a:gridCol w="1509712"/>
              </a:tblGrid>
              <a:tr h="76200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Degrees of IDD, expressed as percentage of the total of the number of children surveyed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334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severe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Total Goiter 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0.0-4.9%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5.0-19.9%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20.0-29.9%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52400"/>
            <a:ext cx="8229600" cy="1384300"/>
          </a:xfrm>
        </p:spPr>
        <p:txBody>
          <a:bodyPr/>
          <a:lstStyle/>
          <a:p>
            <a:pPr eaLnBrk="1" hangingPunct="1">
              <a:defRPr/>
            </a:pPr>
            <a:r>
              <a:rPr lang="en-US" sz="2400" b="0" smtClean="0">
                <a:solidFill>
                  <a:srgbClr val="FFFF00"/>
                </a:solidFill>
              </a:rPr>
              <a:t>EPIDEMIOLOGY CRITERI FOR ASSESSING IODINE NUTRITION BASED ON MEDIAN URINARY IODINE CONCENTRATION in SCHOOL AGED CHILDREN</a:t>
            </a:r>
          </a:p>
        </p:txBody>
      </p:sp>
      <p:graphicFrame>
        <p:nvGraphicFramePr>
          <p:cNvPr id="55299" name="Group 3"/>
          <p:cNvGraphicFramePr>
            <a:graphicFrameLocks noGrp="1"/>
          </p:cNvGraphicFramePr>
          <p:nvPr>
            <p:ph type="tbl" idx="1"/>
          </p:nvPr>
        </p:nvGraphicFramePr>
        <p:xfrm>
          <a:off x="533400" y="1752600"/>
          <a:ext cx="8229600" cy="4572001"/>
        </p:xfrm>
        <a:graphic>
          <a:graphicData uri="http://schemas.openxmlformats.org/drawingml/2006/table">
            <a:tbl>
              <a:tblPr/>
              <a:tblGrid>
                <a:gridCol w="2057400"/>
                <a:gridCol w="2286000"/>
                <a:gridCol w="3886200"/>
              </a:tblGrid>
              <a:tr h="952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MEDIAN URINARY IODINE (µG/L)</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IODINE INTAKE</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IODINE NUTRITION</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r>
              <a:tr h="476250">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&lt; 20  </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Insufficient</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Severe iodine deficiency</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r>
              <a:tr h="474663">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20 – 4 0</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Insufficient</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Moderate iodine deficiency</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r>
              <a:tr h="476250">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50 – 99</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Insufficient</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Mild iodine deficiency</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r>
              <a:tr h="476250">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100 – 199</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Adequate </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Optimal </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r>
              <a:tr h="858838">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200 – 299</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More than adequate</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Risk of iodine-induced hyperthyroidism within 5-10 years following introduction of iodized salt in susceptible groups</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r>
              <a:tr h="857250">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&gt; 300</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Excessive </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Risk of adverse health consequences (iodine-induced hyperthyroidism, autoimmune thyroid diseases)</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gradFill rotWithShape="1">
                      <a:gsLst>
                        <a:gs pos="0">
                          <a:srgbClr val="000099"/>
                        </a:gs>
                        <a:gs pos="100000">
                          <a:srgbClr val="000099">
                            <a:gamma/>
                            <a:shade val="46275"/>
                            <a:invGamma/>
                          </a:srgbClr>
                        </a:gs>
                      </a:gsLst>
                      <a:lin ang="5400000" scaled="1"/>
                    </a:gra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304800"/>
            <a:ext cx="7543800" cy="1274763"/>
          </a:xfrm>
        </p:spPr>
        <p:txBody>
          <a:bodyPr/>
          <a:lstStyle/>
          <a:p>
            <a:pPr algn="just" eaLnBrk="1" hangingPunct="1">
              <a:defRPr/>
            </a:pPr>
            <a:r>
              <a:rPr lang="en-US" sz="2400" dirty="0" smtClean="0">
                <a:solidFill>
                  <a:srgbClr val="FFFF00"/>
                </a:solidFill>
                <a:latin typeface="Century Gothic" pitchFamily="34" charset="0"/>
              </a:rPr>
              <a:t>CRITERIA FOR MONITORING PROGRESS TOWARDS SUSTAINABLE ELIMINATION of IDD AS A PUBLIC HEALTH PROBLEM</a:t>
            </a:r>
          </a:p>
        </p:txBody>
      </p:sp>
      <p:graphicFrame>
        <p:nvGraphicFramePr>
          <p:cNvPr id="58371" name="Group 3"/>
          <p:cNvGraphicFramePr>
            <a:graphicFrameLocks noGrp="1"/>
          </p:cNvGraphicFramePr>
          <p:nvPr>
            <p:ph type="tbl" idx="1"/>
          </p:nvPr>
        </p:nvGraphicFramePr>
        <p:xfrm>
          <a:off x="1295400" y="1828800"/>
          <a:ext cx="7010400" cy="4800599"/>
        </p:xfrm>
        <a:graphic>
          <a:graphicData uri="http://schemas.openxmlformats.org/drawingml/2006/table">
            <a:tbl>
              <a:tblPr/>
              <a:tblGrid>
                <a:gridCol w="4648200"/>
                <a:gridCol w="2362200"/>
              </a:tblGrid>
              <a:tr h="65079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INDICATORS</a:t>
                      </a:r>
                    </a:p>
                  </a:txBody>
                  <a:tcPr horzOverflow="overflow">
                    <a:lnL cap="flat">
                      <a:noFill/>
                    </a:lnL>
                    <a:lnR w="12700" cap="flat" cmpd="sng" algn="ctr">
                      <a:solidFill>
                        <a:schemeClr val="bg2"/>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GOALS</a:t>
                      </a:r>
                    </a:p>
                  </a:txBody>
                  <a:tcPr horzOverflow="overflow">
                    <a:lnL w="12700" cap="flat" cmpd="sng" algn="ctr">
                      <a:solidFill>
                        <a:schemeClr val="bg2"/>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488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CC00"/>
                          </a:solidFill>
                          <a:effectLst>
                            <a:outerShdw blurRad="38100" dist="38100" dir="2700000" algn="tl">
                              <a:srgbClr val="000000"/>
                            </a:outerShdw>
                          </a:effectLst>
                          <a:latin typeface="Tahoma" pitchFamily="34" charset="0"/>
                        </a:rPr>
                        <a:t>Salt iodization</a:t>
                      </a:r>
                    </a:p>
                  </a:txBody>
                  <a:tcPr horzOverflow="overflow">
                    <a:lnL cap="flat">
                      <a:noFill/>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bg2"/>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8948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proportion of household using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adequately iodized salt</a:t>
                      </a:r>
                    </a:p>
                  </a:txBody>
                  <a:tcP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&gt; 90%</a:t>
                      </a:r>
                    </a:p>
                  </a:txBody>
                  <a:tcPr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488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CC00"/>
                          </a:solidFill>
                          <a:effectLst>
                            <a:outerShdw blurRad="38100" dist="38100" dir="2700000" algn="tl">
                              <a:srgbClr val="000000"/>
                            </a:outerShdw>
                          </a:effectLst>
                          <a:latin typeface="Tahoma" pitchFamily="34" charset="0"/>
                        </a:rPr>
                        <a:t>Urinary iodine</a:t>
                      </a:r>
                    </a:p>
                  </a:txBody>
                  <a:tcP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42301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proportion below 100 µg</a:t>
                      </a:r>
                    </a:p>
                  </a:txBody>
                  <a:tcP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&lt; 50%</a:t>
                      </a:r>
                    </a:p>
                  </a:txBody>
                  <a:tcPr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4728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proportion below   50 µg</a:t>
                      </a:r>
                    </a:p>
                  </a:txBody>
                  <a:tcP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&lt; 20%</a:t>
                      </a:r>
                    </a:p>
                  </a:txBody>
                  <a:tcPr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488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rgbClr val="FFCC00"/>
                          </a:solidFill>
                          <a:effectLst>
                            <a:outerShdw blurRad="38100" dist="38100" dir="2700000" algn="tl">
                              <a:srgbClr val="000000"/>
                            </a:outerShdw>
                          </a:effectLst>
                          <a:latin typeface="Tahoma" pitchFamily="34" charset="0"/>
                        </a:rPr>
                        <a:t>Programmatic indicator</a:t>
                      </a:r>
                    </a:p>
                  </a:txBody>
                  <a:tcP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8948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attainment of the indicators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specified on the opposite page</a:t>
                      </a:r>
                    </a:p>
                  </a:txBody>
                  <a:tcP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cap="flat">
                      <a:noFill/>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At least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8 of the 10</a:t>
                      </a:r>
                    </a:p>
                  </a:txBody>
                  <a:tcPr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cap="flat">
                      <a:noFill/>
                    </a:lnB>
                    <a:lnTlToBr>
                      <a:noFill/>
                    </a:lnTlToBr>
                    <a:lnBlToTr>
                      <a:noFill/>
                    </a:lnBlToTr>
                    <a:gradFill rotWithShape="1">
                      <a:gsLst>
                        <a:gs pos="0">
                          <a:srgbClr val="0033CC"/>
                        </a:gs>
                        <a:gs pos="100000">
                          <a:srgbClr val="0033CC">
                            <a:gamma/>
                            <a:shade val="46275"/>
                            <a:invGamma/>
                          </a:srgbClr>
                        </a:gs>
                      </a:gsLst>
                      <a:lin ang="5400000" scaled="1"/>
                    </a:gra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304800"/>
            <a:ext cx="7543800" cy="990600"/>
          </a:xfrm>
        </p:spPr>
        <p:txBody>
          <a:bodyPr/>
          <a:lstStyle/>
          <a:p>
            <a:pPr eaLnBrk="1" hangingPunct="1"/>
            <a:r>
              <a:rPr lang="en-US" sz="2800" smtClean="0">
                <a:solidFill>
                  <a:srgbClr val="FFC000"/>
                </a:solidFill>
                <a:effectLst/>
              </a:rPr>
              <a:t>OBJECTIVE of THE COURSE</a:t>
            </a:r>
          </a:p>
        </p:txBody>
      </p:sp>
      <p:sp>
        <p:nvSpPr>
          <p:cNvPr id="4099" name="Rectangle 3"/>
          <p:cNvSpPr>
            <a:spLocks noGrp="1" noChangeArrowheads="1"/>
          </p:cNvSpPr>
          <p:nvPr>
            <p:ph type="body" idx="1"/>
          </p:nvPr>
        </p:nvSpPr>
        <p:spPr>
          <a:xfrm>
            <a:off x="914400" y="2133600"/>
            <a:ext cx="7543800" cy="4724400"/>
          </a:xfrm>
        </p:spPr>
        <p:txBody>
          <a:bodyPr/>
          <a:lstStyle/>
          <a:p>
            <a:pPr eaLnBrk="1" hangingPunct="1"/>
            <a:r>
              <a:rPr lang="en-US" sz="2100" smtClean="0">
                <a:effectLst/>
              </a:rPr>
              <a:t>AT THE END OF THE SESSION STUDENT WILL BE ABLE TO:</a:t>
            </a:r>
          </a:p>
          <a:p>
            <a:pPr lvl="1" eaLnBrk="1" hangingPunct="1"/>
            <a:r>
              <a:rPr lang="en-US" sz="2200" smtClean="0">
                <a:effectLst/>
              </a:rPr>
              <a:t>Understand the magnitude of the IDD problems</a:t>
            </a:r>
          </a:p>
          <a:p>
            <a:pPr lvl="1" eaLnBrk="1" hangingPunct="1"/>
            <a:r>
              <a:rPr lang="en-US" sz="2200" smtClean="0">
                <a:effectLst/>
              </a:rPr>
              <a:t>Know the RDA of iodine and daily intake for special conditions</a:t>
            </a:r>
          </a:p>
          <a:p>
            <a:pPr lvl="1" eaLnBrk="1" hangingPunct="1"/>
            <a:r>
              <a:rPr lang="en-US" sz="2200" smtClean="0">
                <a:effectLst/>
              </a:rPr>
              <a:t>Know the adverse effect of iodine excess </a:t>
            </a:r>
          </a:p>
          <a:p>
            <a:pPr lvl="1" eaLnBrk="1" hangingPunct="1"/>
            <a:r>
              <a:rPr lang="en-US" sz="2200" smtClean="0">
                <a:effectLst/>
              </a:rPr>
              <a:t>Identify the endemic area</a:t>
            </a:r>
          </a:p>
          <a:p>
            <a:pPr lvl="1" eaLnBrk="1" hangingPunct="1"/>
            <a:r>
              <a:rPr lang="en-US" sz="2200" smtClean="0">
                <a:effectLst/>
              </a:rPr>
              <a:t>Solve the IDD problems by designing some programs</a:t>
            </a:r>
          </a:p>
          <a:p>
            <a:pPr lvl="1" eaLnBrk="1" hangingPunct="1"/>
            <a:r>
              <a:rPr lang="en-US" sz="2200" smtClean="0">
                <a:effectLst/>
              </a:rPr>
              <a:t>Arrange the collaboration</a:t>
            </a:r>
            <a:r>
              <a:rPr lang="en-US" sz="2000" smtClean="0">
                <a:effectLst/>
              </a:rPr>
              <a:t> </a:t>
            </a:r>
          </a:p>
          <a:p>
            <a:pPr lvl="1" eaLnBrk="1" hangingPunct="1"/>
            <a:r>
              <a:rPr lang="en-US" sz="2200" smtClean="0">
                <a:effectLst/>
              </a:rPr>
              <a:t>Monitor the program</a:t>
            </a:r>
            <a:r>
              <a:rPr lang="en-US" sz="2000" smtClean="0">
                <a:effectLst/>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3000" y="533400"/>
            <a:ext cx="7772400" cy="914400"/>
          </a:xfrm>
        </p:spPr>
        <p:txBody>
          <a:bodyPr/>
          <a:lstStyle/>
          <a:p>
            <a:pPr eaLnBrk="1" hangingPunct="1">
              <a:defRPr/>
            </a:pPr>
            <a:r>
              <a:rPr lang="en-US" sz="2800" dirty="0" smtClean="0">
                <a:solidFill>
                  <a:srgbClr val="FFFF00"/>
                </a:solidFill>
                <a:effectLst>
                  <a:outerShdw blurRad="38100" dist="38100" dir="2700000" algn="tl">
                    <a:srgbClr val="C0C0C0"/>
                  </a:outerShdw>
                </a:effectLst>
                <a:latin typeface="Arial" pitchFamily="34" charset="0"/>
                <a:cs typeface="Arial" pitchFamily="34" charset="0"/>
              </a:rPr>
              <a:t>MAJOR COMPONENTS REQUIRED TO CONSOLIDATE THE ELIMINATION of IDD</a:t>
            </a:r>
          </a:p>
        </p:txBody>
      </p:sp>
      <p:sp>
        <p:nvSpPr>
          <p:cNvPr id="46083" name="Rectangle 3"/>
          <p:cNvSpPr>
            <a:spLocks noGrp="1" noChangeArrowheads="1"/>
          </p:cNvSpPr>
          <p:nvPr>
            <p:ph type="body" idx="1"/>
          </p:nvPr>
        </p:nvSpPr>
        <p:spPr>
          <a:xfrm>
            <a:off x="1143000" y="2457450"/>
            <a:ext cx="8001000" cy="3714750"/>
          </a:xfrm>
        </p:spPr>
        <p:txBody>
          <a:bodyPr/>
          <a:lstStyle/>
          <a:p>
            <a:pPr eaLnBrk="1" hangingPunct="1">
              <a:lnSpc>
                <a:spcPct val="150000"/>
              </a:lnSpc>
              <a:defRPr/>
            </a:pPr>
            <a:r>
              <a:rPr lang="en-US" sz="2600" dirty="0" smtClean="0">
                <a:effectLst>
                  <a:outerShdw blurRad="38100" dist="38100" dir="2700000" algn="tl">
                    <a:srgbClr val="C0C0C0"/>
                  </a:outerShdw>
                </a:effectLst>
              </a:rPr>
              <a:t>Political support</a:t>
            </a:r>
          </a:p>
          <a:p>
            <a:pPr eaLnBrk="1" hangingPunct="1">
              <a:lnSpc>
                <a:spcPct val="150000"/>
              </a:lnSpc>
              <a:defRPr/>
            </a:pPr>
            <a:r>
              <a:rPr lang="en-US" sz="2600" dirty="0" smtClean="0">
                <a:effectLst>
                  <a:outerShdw blurRad="38100" dist="38100" dir="2700000" algn="tl">
                    <a:srgbClr val="C0C0C0"/>
                  </a:outerShdw>
                </a:effectLst>
              </a:rPr>
              <a:t>Administrative arrangements</a:t>
            </a:r>
          </a:p>
          <a:p>
            <a:pPr eaLnBrk="1" hangingPunct="1">
              <a:lnSpc>
                <a:spcPct val="150000"/>
              </a:lnSpc>
              <a:defRPr/>
            </a:pPr>
            <a:r>
              <a:rPr lang="en-US" sz="2600" dirty="0" smtClean="0">
                <a:effectLst>
                  <a:outerShdw blurRad="38100" dist="38100" dir="2700000" algn="tl">
                    <a:srgbClr val="C0C0C0"/>
                  </a:outerShdw>
                </a:effectLst>
              </a:rPr>
              <a:t>Assessment and monitoring systems</a:t>
            </a:r>
          </a:p>
          <a:p>
            <a:pPr eaLnBrk="1" hangingPunct="1">
              <a:lnSpc>
                <a:spcPct val="150000"/>
              </a:lnSpc>
              <a:buFont typeface="Wingdings" pitchFamily="2" charset="2"/>
              <a:buNone/>
              <a:defRPr/>
            </a:pPr>
            <a:endParaRPr lang="en-US" sz="2600" dirty="0" smtClean="0">
              <a:effectLst>
                <a:outerShdw blurRad="38100" dist="38100" dir="2700000" algn="tl">
                  <a:srgbClr val="C0C0C0"/>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43000" y="476250"/>
            <a:ext cx="7620000" cy="895350"/>
          </a:xfrm>
        </p:spPr>
        <p:txBody>
          <a:bodyPr/>
          <a:lstStyle/>
          <a:p>
            <a:pPr eaLnBrk="1" hangingPunct="1">
              <a:defRPr/>
            </a:pPr>
            <a:r>
              <a:rPr lang="en-US" sz="3200" dirty="0" smtClean="0">
                <a:solidFill>
                  <a:srgbClr val="FFFF00"/>
                </a:solidFill>
                <a:effectLst>
                  <a:outerShdw blurRad="38100" dist="38100" dir="2700000" algn="tl">
                    <a:srgbClr val="C0C0C0"/>
                  </a:outerShdw>
                </a:effectLst>
                <a:latin typeface="AvantGarde Md BT" pitchFamily="34" charset="0"/>
              </a:rPr>
              <a:t>OPTION CORRECTION of IDD</a:t>
            </a:r>
          </a:p>
        </p:txBody>
      </p:sp>
      <p:sp>
        <p:nvSpPr>
          <p:cNvPr id="30723" name="Rectangle 3"/>
          <p:cNvSpPr>
            <a:spLocks noGrp="1" noChangeArrowheads="1"/>
          </p:cNvSpPr>
          <p:nvPr>
            <p:ph type="body" idx="1"/>
          </p:nvPr>
        </p:nvSpPr>
        <p:spPr>
          <a:xfrm>
            <a:off x="990600" y="2255838"/>
            <a:ext cx="7696200" cy="4678362"/>
          </a:xfrm>
        </p:spPr>
        <p:txBody>
          <a:bodyPr/>
          <a:lstStyle/>
          <a:p>
            <a:pPr algn="just" eaLnBrk="1" hangingPunct="1">
              <a:buSzPct val="80000"/>
              <a:buFont typeface="Wingdings" pitchFamily="2" charset="2"/>
              <a:buBlip>
                <a:blip r:embed="rId2"/>
              </a:buBlip>
              <a:defRPr/>
            </a:pPr>
            <a:r>
              <a:rPr lang="en-US" sz="2400" dirty="0" smtClean="0">
                <a:latin typeface="Arial" pitchFamily="34" charset="0"/>
                <a:cs typeface="Arial" pitchFamily="34" charset="0"/>
              </a:rPr>
              <a:t>Administration of iodized oil capsules every 6-18 months</a:t>
            </a:r>
          </a:p>
          <a:p>
            <a:pPr algn="just" eaLnBrk="1" hangingPunct="1">
              <a:buSzPct val="80000"/>
              <a:buFont typeface="Wingdings" pitchFamily="2" charset="2"/>
              <a:buBlip>
                <a:blip r:embed="rId2"/>
              </a:buBlip>
              <a:defRPr/>
            </a:pPr>
            <a:r>
              <a:rPr lang="en-US" sz="2400" dirty="0" smtClean="0">
                <a:latin typeface="Arial" pitchFamily="34" charset="0"/>
                <a:cs typeface="Arial" pitchFamily="34" charset="0"/>
              </a:rPr>
              <a:t>Direct administration of iodine solutions, </a:t>
            </a:r>
            <a:r>
              <a:rPr lang="en-US" sz="2400" dirty="0" err="1" smtClean="0">
                <a:latin typeface="Arial" pitchFamily="34" charset="0"/>
                <a:cs typeface="Arial" pitchFamily="34" charset="0"/>
              </a:rPr>
              <a:t>Lugol’s</a:t>
            </a:r>
            <a:r>
              <a:rPr lang="en-US" sz="2400" dirty="0" smtClean="0">
                <a:latin typeface="Arial" pitchFamily="34" charset="0"/>
                <a:cs typeface="Arial" pitchFamily="34" charset="0"/>
              </a:rPr>
              <a:t> iodine, at regular intervals (once a month is sufficient)</a:t>
            </a:r>
          </a:p>
          <a:p>
            <a:pPr algn="just" eaLnBrk="1" hangingPunct="1">
              <a:buSzPct val="80000"/>
              <a:buFont typeface="Wingdings" pitchFamily="2" charset="2"/>
              <a:buBlip>
                <a:blip r:embed="rId2"/>
              </a:buBlip>
              <a:defRPr/>
            </a:pPr>
            <a:r>
              <a:rPr lang="en-US" sz="2400" dirty="0" smtClean="0">
                <a:latin typeface="Arial" pitchFamily="34" charset="0"/>
                <a:cs typeface="Arial" pitchFamily="34" charset="0"/>
              </a:rPr>
              <a:t>Iodization of salt supplies</a:t>
            </a:r>
          </a:p>
          <a:p>
            <a:pPr algn="just" eaLnBrk="1" hangingPunct="1">
              <a:buSzPct val="80000"/>
              <a:buFont typeface="Wingdings" pitchFamily="2" charset="2"/>
              <a:buBlip>
                <a:blip r:embed="rId2"/>
              </a:buBlip>
              <a:defRPr/>
            </a:pPr>
            <a:r>
              <a:rPr lang="en-US" sz="2400" dirty="0" smtClean="0">
                <a:latin typeface="Arial" pitchFamily="34" charset="0"/>
                <a:cs typeface="Arial" pitchFamily="34" charset="0"/>
              </a:rPr>
              <a:t>Iodization of water supplies by direct addition of iodine solution</a:t>
            </a:r>
          </a:p>
          <a:p>
            <a:pPr algn="just" eaLnBrk="1" hangingPunct="1">
              <a:buSzPct val="80000"/>
              <a:buFont typeface="Wingdings" pitchFamily="2" charset="2"/>
              <a:buBlip>
                <a:blip r:embed="rId2"/>
              </a:buBlip>
              <a:defRPr/>
            </a:pPr>
            <a:r>
              <a:rPr lang="en-US" sz="2400" dirty="0" smtClean="0">
                <a:latin typeface="Arial" pitchFamily="34" charset="0"/>
                <a:cs typeface="Arial" pitchFamily="34" charset="0"/>
              </a:rPr>
              <a:t>Via special delivery mechanism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58850" y="814388"/>
            <a:ext cx="7194550" cy="709612"/>
          </a:xfrm>
        </p:spPr>
        <p:txBody>
          <a:bodyPr/>
          <a:lstStyle/>
          <a:p>
            <a:pPr eaLnBrk="1" hangingPunct="1">
              <a:defRPr/>
            </a:pPr>
            <a:r>
              <a:rPr lang="en-US" sz="3200" dirty="0" smtClean="0">
                <a:solidFill>
                  <a:srgbClr val="FFFF00"/>
                </a:solidFill>
                <a:effectLst>
                  <a:outerShdw blurRad="38100" dist="38100" dir="2700000" algn="tl">
                    <a:srgbClr val="C0C0C0"/>
                  </a:outerShdw>
                </a:effectLst>
              </a:rPr>
              <a:t>SALT IODIZATION PROGRAM </a:t>
            </a:r>
          </a:p>
        </p:txBody>
      </p:sp>
      <p:sp>
        <p:nvSpPr>
          <p:cNvPr id="45059" name="Rectangle 3"/>
          <p:cNvSpPr>
            <a:spLocks noGrp="1" noChangeArrowheads="1"/>
          </p:cNvSpPr>
          <p:nvPr>
            <p:ph type="body" idx="1"/>
          </p:nvPr>
        </p:nvSpPr>
        <p:spPr>
          <a:xfrm>
            <a:off x="762000" y="1981200"/>
            <a:ext cx="7772400" cy="5105400"/>
          </a:xfrm>
        </p:spPr>
        <p:txBody>
          <a:bodyPr/>
          <a:lstStyle/>
          <a:p>
            <a:pPr algn="just" eaLnBrk="1" hangingPunct="1">
              <a:lnSpc>
                <a:spcPct val="90000"/>
              </a:lnSpc>
              <a:buFont typeface="Wingdings" pitchFamily="2" charset="2"/>
              <a:buNone/>
              <a:defRPr/>
            </a:pPr>
            <a:r>
              <a:rPr lang="en-US" sz="2400" dirty="0" smtClean="0">
                <a:latin typeface="Arial" pitchFamily="34" charset="0"/>
                <a:cs typeface="Arial" pitchFamily="34" charset="0"/>
              </a:rPr>
              <a:t>   A successful program at national level depends upon the implementation of a set of activities by various sectors:</a:t>
            </a:r>
          </a:p>
          <a:p>
            <a:pPr lvl="1" algn="just" eaLnBrk="1" hangingPunct="1">
              <a:lnSpc>
                <a:spcPct val="90000"/>
              </a:lnSpc>
              <a:defRPr/>
            </a:pPr>
            <a:r>
              <a:rPr lang="en-US" sz="2400" dirty="0" smtClean="0">
                <a:latin typeface="Arial" pitchFamily="34" charset="0"/>
                <a:cs typeface="Arial" pitchFamily="34" charset="0"/>
              </a:rPr>
              <a:t>Government ministries (legislation &amp; justice, health, industry, agriculture, education, communication, and finance)</a:t>
            </a:r>
          </a:p>
          <a:p>
            <a:pPr lvl="1" algn="just" eaLnBrk="1" hangingPunct="1">
              <a:lnSpc>
                <a:spcPct val="90000"/>
              </a:lnSpc>
              <a:defRPr/>
            </a:pPr>
            <a:r>
              <a:rPr lang="en-US" sz="2400" dirty="0" smtClean="0">
                <a:latin typeface="Arial" pitchFamily="34" charset="0"/>
                <a:cs typeface="Arial" pitchFamily="34" charset="0"/>
              </a:rPr>
              <a:t>Salt producers, salt importers &amp; distributors, food manufactures</a:t>
            </a:r>
          </a:p>
          <a:p>
            <a:pPr lvl="1" algn="just" eaLnBrk="1" hangingPunct="1">
              <a:lnSpc>
                <a:spcPct val="90000"/>
              </a:lnSpc>
              <a:defRPr/>
            </a:pPr>
            <a:r>
              <a:rPr lang="en-US" sz="2400" dirty="0" smtClean="0">
                <a:latin typeface="Arial" pitchFamily="34" charset="0"/>
                <a:cs typeface="Arial" pitchFamily="34" charset="0"/>
              </a:rPr>
              <a:t>Concerned civic groups</a:t>
            </a:r>
          </a:p>
          <a:p>
            <a:pPr lvl="1" algn="just" eaLnBrk="1" hangingPunct="1">
              <a:lnSpc>
                <a:spcPct val="90000"/>
              </a:lnSpc>
              <a:defRPr/>
            </a:pPr>
            <a:r>
              <a:rPr lang="en-US" sz="2400" dirty="0" smtClean="0">
                <a:latin typeface="Arial" pitchFamily="34" charset="0"/>
                <a:cs typeface="Arial" pitchFamily="34" charset="0"/>
              </a:rPr>
              <a:t>Nutrition, food &amp; medical scientists</a:t>
            </a:r>
          </a:p>
          <a:p>
            <a:pPr lvl="1" algn="just" eaLnBrk="1" hangingPunct="1">
              <a:lnSpc>
                <a:spcPct val="90000"/>
              </a:lnSpc>
              <a:defRPr/>
            </a:pPr>
            <a:r>
              <a:rPr lang="en-US" sz="2400" dirty="0" smtClean="0">
                <a:latin typeface="Arial" pitchFamily="34" charset="0"/>
                <a:cs typeface="Arial" pitchFamily="34" charset="0"/>
              </a:rPr>
              <a:t>Other key opinion makers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561975"/>
            <a:ext cx="7848600" cy="1038225"/>
          </a:xfrm>
        </p:spPr>
        <p:txBody>
          <a:bodyPr/>
          <a:lstStyle/>
          <a:p>
            <a:pPr eaLnBrk="1" hangingPunct="1">
              <a:defRPr/>
            </a:pPr>
            <a:r>
              <a:rPr lang="en-US" sz="2800" smtClean="0">
                <a:solidFill>
                  <a:srgbClr val="FFFF00"/>
                </a:solidFill>
              </a:rPr>
              <a:t>RECOMMENDED IODINE CONCENTRATION IN SALT</a:t>
            </a:r>
          </a:p>
        </p:txBody>
      </p:sp>
      <p:sp>
        <p:nvSpPr>
          <p:cNvPr id="57347" name="Rectangle 3"/>
          <p:cNvSpPr>
            <a:spLocks noGrp="1" noChangeArrowheads="1"/>
          </p:cNvSpPr>
          <p:nvPr>
            <p:ph type="body" idx="1"/>
          </p:nvPr>
        </p:nvSpPr>
        <p:spPr>
          <a:xfrm>
            <a:off x="1143000" y="2286000"/>
            <a:ext cx="7543800" cy="4114800"/>
          </a:xfrm>
        </p:spPr>
        <p:txBody>
          <a:bodyPr/>
          <a:lstStyle/>
          <a:p>
            <a:pPr algn="just" eaLnBrk="1" hangingPunct="1">
              <a:defRPr/>
            </a:pPr>
            <a:r>
              <a:rPr lang="en-US" sz="2400" dirty="0" smtClean="0">
                <a:latin typeface="Arial" pitchFamily="34" charset="0"/>
                <a:cs typeface="Arial" pitchFamily="34" charset="0"/>
              </a:rPr>
              <a:t>Iodine concentration in salt at the point of production should be within the range of 20-40 mg of iodine per kg of salt (20-40 </a:t>
            </a:r>
            <a:r>
              <a:rPr lang="en-US" sz="2400" dirty="0" err="1" smtClean="0">
                <a:latin typeface="Arial" pitchFamily="34" charset="0"/>
                <a:cs typeface="Arial" pitchFamily="34" charset="0"/>
              </a:rPr>
              <a:t>ppm</a:t>
            </a:r>
            <a:r>
              <a:rPr lang="en-US" sz="2400" dirty="0" smtClean="0">
                <a:latin typeface="Arial" pitchFamily="34" charset="0"/>
                <a:cs typeface="Arial" pitchFamily="34" charset="0"/>
              </a:rPr>
              <a:t>)</a:t>
            </a:r>
          </a:p>
          <a:p>
            <a:pPr algn="just" eaLnBrk="1" hangingPunct="1">
              <a:defRPr/>
            </a:pPr>
            <a:r>
              <a:rPr lang="en-US" sz="2400" dirty="0" smtClean="0">
                <a:latin typeface="Arial" pitchFamily="34" charset="0"/>
                <a:cs typeface="Arial" pitchFamily="34" charset="0"/>
              </a:rPr>
              <a:t>The iodine should be added as Na or K </a:t>
            </a:r>
            <a:r>
              <a:rPr lang="en-US" sz="2400" dirty="0" err="1" smtClean="0">
                <a:latin typeface="Arial" pitchFamily="34" charset="0"/>
                <a:cs typeface="Arial" pitchFamily="34" charset="0"/>
              </a:rPr>
              <a:t>iodate</a:t>
            </a:r>
            <a:endParaRPr lang="en-US" sz="2400" dirty="0" smtClean="0">
              <a:latin typeface="Arial" pitchFamily="34" charset="0"/>
              <a:cs typeface="Arial" pitchFamily="34" charset="0"/>
            </a:endParaRPr>
          </a:p>
          <a:p>
            <a:pPr algn="just" eaLnBrk="1" hangingPunct="1">
              <a:defRPr/>
            </a:pPr>
            <a:r>
              <a:rPr lang="en-US" sz="2400" dirty="0" smtClean="0">
                <a:latin typeface="Arial" pitchFamily="34" charset="0"/>
                <a:cs typeface="Arial" pitchFamily="34" charset="0"/>
              </a:rPr>
              <a:t>RDA: 150 µg of iodine/person/day</a:t>
            </a:r>
          </a:p>
          <a:p>
            <a:pPr algn="just" eaLnBrk="1" hangingPunct="1">
              <a:defRPr/>
            </a:pPr>
            <a:r>
              <a:rPr lang="en-US" sz="2400" dirty="0" smtClean="0">
                <a:latin typeface="Arial" pitchFamily="34" charset="0"/>
                <a:cs typeface="Arial" pitchFamily="34" charset="0"/>
              </a:rPr>
              <a:t>By 150 µg iodine intake, median urinary iodine levels will vary from 100-200 µg/l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66800" y="333375"/>
            <a:ext cx="7162800" cy="1163638"/>
          </a:xfrm>
        </p:spPr>
        <p:txBody>
          <a:bodyPr/>
          <a:lstStyle/>
          <a:p>
            <a:pPr eaLnBrk="1" hangingPunct="1">
              <a:defRPr/>
            </a:pPr>
            <a:r>
              <a:rPr lang="en-US" sz="2800" dirty="0" smtClean="0">
                <a:solidFill>
                  <a:srgbClr val="FFFF00"/>
                </a:solidFill>
                <a:latin typeface="AvantGarde Md BT" pitchFamily="34" charset="0"/>
              </a:rPr>
              <a:t>FACTORS THAT DETERMINE SALT IODINE CONTENT</a:t>
            </a:r>
          </a:p>
        </p:txBody>
      </p:sp>
      <p:sp>
        <p:nvSpPr>
          <p:cNvPr id="49155" name="Rectangle 3"/>
          <p:cNvSpPr>
            <a:spLocks noGrp="1" noChangeArrowheads="1"/>
          </p:cNvSpPr>
          <p:nvPr>
            <p:ph type="body" idx="1"/>
          </p:nvPr>
        </p:nvSpPr>
        <p:spPr>
          <a:xfrm>
            <a:off x="990600" y="2133600"/>
            <a:ext cx="7696200" cy="4343400"/>
          </a:xfrm>
        </p:spPr>
        <p:txBody>
          <a:bodyPr/>
          <a:lstStyle/>
          <a:p>
            <a:pPr algn="just" eaLnBrk="1" hangingPunct="1">
              <a:buClr>
                <a:srgbClr val="FFFF00"/>
              </a:buClr>
              <a:buSzPct val="100000"/>
              <a:buFont typeface="Wingdings" pitchFamily="2" charset="2"/>
              <a:buChar char="§"/>
              <a:defRPr/>
            </a:pPr>
            <a:r>
              <a:rPr lang="en-US" sz="2400" dirty="0" smtClean="0">
                <a:latin typeface="Arial" pitchFamily="34" charset="0"/>
                <a:cs typeface="Arial" pitchFamily="34" charset="0"/>
              </a:rPr>
              <a:t>Variability in the amount of iodine added during the iodization process</a:t>
            </a:r>
          </a:p>
          <a:p>
            <a:pPr algn="just" eaLnBrk="1" hangingPunct="1">
              <a:buClr>
                <a:srgbClr val="FFFF00"/>
              </a:buClr>
              <a:buSzPct val="100000"/>
              <a:buFont typeface="Wingdings" pitchFamily="2" charset="2"/>
              <a:buChar char="§"/>
              <a:defRPr/>
            </a:pPr>
            <a:r>
              <a:rPr lang="en-US" sz="2400" dirty="0" smtClean="0">
                <a:latin typeface="Arial" pitchFamily="34" charset="0"/>
                <a:cs typeface="Arial" pitchFamily="34" charset="0"/>
              </a:rPr>
              <a:t>Distribution of the iodized salt</a:t>
            </a:r>
          </a:p>
          <a:p>
            <a:pPr lvl="1" algn="just" eaLnBrk="1" hangingPunct="1">
              <a:buClr>
                <a:srgbClr val="FFFF00"/>
              </a:buClr>
              <a:buFont typeface="Wingdings" pitchFamily="2" charset="2"/>
              <a:buChar char="§"/>
              <a:defRPr/>
            </a:pPr>
            <a:r>
              <a:rPr lang="en-US" sz="2400" dirty="0" smtClean="0">
                <a:latin typeface="Arial" pitchFamily="34" charset="0"/>
                <a:cs typeface="Arial" pitchFamily="34" charset="0"/>
              </a:rPr>
              <a:t>Packaging process </a:t>
            </a:r>
          </a:p>
          <a:p>
            <a:pPr algn="just" eaLnBrk="1" hangingPunct="1">
              <a:buClr>
                <a:srgbClr val="FFFF00"/>
              </a:buClr>
              <a:buSzPct val="100000"/>
              <a:buFont typeface="Wingdings" pitchFamily="2" charset="2"/>
              <a:buChar char="§"/>
              <a:defRPr/>
            </a:pPr>
            <a:r>
              <a:rPr lang="en-US" sz="2400" dirty="0" smtClean="0">
                <a:latin typeface="Arial" pitchFamily="34" charset="0"/>
                <a:cs typeface="Arial" pitchFamily="34" charset="0"/>
              </a:rPr>
              <a:t>Loss of iodine due to environmental conditions during storage and distribution</a:t>
            </a:r>
          </a:p>
          <a:p>
            <a:pPr lvl="1" algn="just" eaLnBrk="1" hangingPunct="1">
              <a:buClr>
                <a:srgbClr val="FFFF00"/>
              </a:buClr>
              <a:buFont typeface="Wingdings" pitchFamily="2" charset="2"/>
              <a:buChar char="§"/>
              <a:defRPr/>
            </a:pPr>
            <a:r>
              <a:rPr lang="en-US" sz="2400" dirty="0" smtClean="0">
                <a:latin typeface="Arial" pitchFamily="34" charset="0"/>
                <a:cs typeface="Arial" pitchFamily="34" charset="0"/>
              </a:rPr>
              <a:t>20% lost during distribution</a:t>
            </a:r>
          </a:p>
          <a:p>
            <a:pPr algn="just" eaLnBrk="1" hangingPunct="1">
              <a:buClr>
                <a:srgbClr val="FFFF00"/>
              </a:buClr>
              <a:buSzPct val="100000"/>
              <a:buFont typeface="Wingdings" pitchFamily="2" charset="2"/>
              <a:buChar char="§"/>
              <a:defRPr/>
            </a:pPr>
            <a:r>
              <a:rPr lang="en-US" sz="2400" dirty="0" smtClean="0">
                <a:latin typeface="Arial" pitchFamily="34" charset="0"/>
                <a:cs typeface="Arial" pitchFamily="34" charset="0"/>
              </a:rPr>
              <a:t>Loss of iodine due to food processing</a:t>
            </a:r>
          </a:p>
          <a:p>
            <a:pPr lvl="1" algn="just" eaLnBrk="1" hangingPunct="1">
              <a:buClr>
                <a:srgbClr val="FFFF00"/>
              </a:buClr>
              <a:buFont typeface="Wingdings" pitchFamily="2" charset="2"/>
              <a:buChar char="§"/>
              <a:defRPr/>
            </a:pPr>
            <a:r>
              <a:rPr lang="en-US" sz="2400" dirty="0" smtClean="0">
                <a:latin typeface="Arial" pitchFamily="34" charset="0"/>
                <a:cs typeface="Arial" pitchFamily="34" charset="0"/>
              </a:rPr>
              <a:t>20% lost during cooking before consumption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762000" y="304800"/>
            <a:ext cx="8001000" cy="1274763"/>
          </a:xfrm>
        </p:spPr>
        <p:txBody>
          <a:bodyPr/>
          <a:lstStyle/>
          <a:p>
            <a:pPr algn="just" eaLnBrk="1" hangingPunct="1">
              <a:defRPr/>
            </a:pPr>
            <a:r>
              <a:rPr lang="en-US" sz="2400" dirty="0" smtClean="0">
                <a:solidFill>
                  <a:srgbClr val="FFFF00"/>
                </a:solidFill>
                <a:latin typeface="AvantGarde Md BT" pitchFamily="34" charset="0"/>
              </a:rPr>
              <a:t>CRITERIA FOR MONITORING PROGRESS TOWARDS SUSTAINABLE ELIMINATION of IDD AS A PUBLIC HEALTH PROBLEM</a:t>
            </a:r>
          </a:p>
        </p:txBody>
      </p:sp>
      <p:graphicFrame>
        <p:nvGraphicFramePr>
          <p:cNvPr id="57453" name="Group 109"/>
          <p:cNvGraphicFramePr>
            <a:graphicFrameLocks noGrp="1"/>
          </p:cNvGraphicFramePr>
          <p:nvPr>
            <p:ph type="tbl" idx="1"/>
          </p:nvPr>
        </p:nvGraphicFramePr>
        <p:xfrm>
          <a:off x="1219200" y="2055813"/>
          <a:ext cx="7010400" cy="4496753"/>
        </p:xfrm>
        <a:graphic>
          <a:graphicData uri="http://schemas.openxmlformats.org/drawingml/2006/table">
            <a:tbl>
              <a:tblPr/>
              <a:tblGrid>
                <a:gridCol w="4648200"/>
                <a:gridCol w="2362200"/>
              </a:tblGrid>
              <a:tr h="609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latin typeface="AvantGarde Md BT" pitchFamily="34" charset="0"/>
                        </a:rPr>
                        <a:t>INDICATORS</a:t>
                      </a:r>
                    </a:p>
                  </a:txBody>
                  <a:tcPr horzOverflow="overflow">
                    <a:lnL cap="flat">
                      <a:noFill/>
                    </a:lnL>
                    <a:lnR w="12700" cap="flat" cmpd="sng" algn="ctr">
                      <a:solidFill>
                        <a:schemeClr val="bg2"/>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6600">
                            <a:gamma/>
                            <a:shade val="46275"/>
                            <a:invGamma/>
                          </a:srgbClr>
                        </a:gs>
                        <a:gs pos="50000">
                          <a:srgbClr val="CC6600"/>
                        </a:gs>
                        <a:gs pos="100000">
                          <a:srgbClr val="CC660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latin typeface="AvantGarde Md BT" pitchFamily="34" charset="0"/>
                        </a:rPr>
                        <a:t>GOALS</a:t>
                      </a:r>
                    </a:p>
                  </a:txBody>
                  <a:tcPr horzOverflow="overflow">
                    <a:lnL w="12700" cap="flat" cmpd="sng" algn="ctr">
                      <a:solidFill>
                        <a:schemeClr val="bg2"/>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6600">
                            <a:gamma/>
                            <a:shade val="46275"/>
                            <a:invGamma/>
                          </a:srgbClr>
                        </a:gs>
                        <a:gs pos="50000">
                          <a:srgbClr val="CC6600"/>
                        </a:gs>
                        <a:gs pos="100000">
                          <a:srgbClr val="CC6600">
                            <a:gamma/>
                            <a:shade val="46275"/>
                            <a:invGamma/>
                          </a:srgbClr>
                        </a:gs>
                      </a:gsLst>
                      <a:lin ang="5400000" scaled="1"/>
                    </a:grad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66"/>
                          </a:solidFill>
                          <a:effectLst/>
                          <a:latin typeface="AvantGarde Md BT" pitchFamily="34" charset="0"/>
                        </a:rPr>
                        <a:t>Salt iodization</a:t>
                      </a:r>
                    </a:p>
                  </a:txBody>
                  <a:tcPr horzOverflow="overflow">
                    <a:lnL cap="flat">
                      <a:noFill/>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vantGarde Md BT" pitchFamily="34" charset="0"/>
                      </a:endParaRPr>
                    </a:p>
                  </a:txBody>
                  <a:tcPr horzOverflow="overflow">
                    <a:lnL w="12700" cap="flat" cmpd="sng" algn="ctr">
                      <a:solidFill>
                        <a:schemeClr val="bg2"/>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2000" b="0" i="0" u="none" strike="noStrike" cap="none" normalizeH="0" baseline="0" smtClean="0">
                          <a:ln>
                            <a:noFill/>
                          </a:ln>
                          <a:solidFill>
                            <a:schemeClr val="tx1"/>
                          </a:solidFill>
                          <a:effectLst/>
                          <a:latin typeface="AvantGarde Md BT" pitchFamily="34" charset="0"/>
                        </a:rPr>
                        <a:t> proportion of household using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vantGarde Md BT" pitchFamily="34" charset="0"/>
                        </a:rPr>
                        <a:t>   adequately iodized salt</a:t>
                      </a:r>
                    </a:p>
                  </a:txBody>
                  <a:tcP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vantGarde Md BT" pitchFamily="34" charset="0"/>
                        </a:rPr>
                        <a:t>&gt; 90%</a:t>
                      </a:r>
                    </a:p>
                  </a:txBody>
                  <a:tcPr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66"/>
                          </a:solidFill>
                          <a:effectLst/>
                          <a:latin typeface="AvantGarde Md BT" pitchFamily="34" charset="0"/>
                        </a:rPr>
                        <a:t>Urinary iodine</a:t>
                      </a:r>
                    </a:p>
                  </a:txBody>
                  <a:tcP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vantGarde Md BT" pitchFamily="34" charset="0"/>
                      </a:endParaRPr>
                    </a:p>
                  </a:txBody>
                  <a:tcPr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374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2000" b="0" i="0" u="none" strike="noStrike" cap="none" normalizeH="0" baseline="0" smtClean="0">
                          <a:ln>
                            <a:noFill/>
                          </a:ln>
                          <a:solidFill>
                            <a:schemeClr val="tx1"/>
                          </a:solidFill>
                          <a:effectLst/>
                          <a:latin typeface="AvantGarde Md BT" pitchFamily="34" charset="0"/>
                        </a:rPr>
                        <a:t> proportion below 100 µg</a:t>
                      </a:r>
                    </a:p>
                  </a:txBody>
                  <a:tcP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vantGarde Md BT" pitchFamily="34" charset="0"/>
                        </a:rPr>
                        <a:t>&lt; 50%</a:t>
                      </a:r>
                    </a:p>
                  </a:txBody>
                  <a:tcPr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442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2000" b="0" i="0" u="none" strike="noStrike" cap="none" normalizeH="0" baseline="0" smtClean="0">
                          <a:ln>
                            <a:noFill/>
                          </a:ln>
                          <a:solidFill>
                            <a:schemeClr val="tx1"/>
                          </a:solidFill>
                          <a:effectLst/>
                          <a:latin typeface="AvantGarde Md BT" pitchFamily="34" charset="0"/>
                        </a:rPr>
                        <a:t> proportion below   50 µg</a:t>
                      </a:r>
                    </a:p>
                  </a:txBody>
                  <a:tcP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vantGarde Md BT" pitchFamily="34" charset="0"/>
                        </a:rPr>
                        <a:t>&lt; 20%</a:t>
                      </a:r>
                    </a:p>
                  </a:txBody>
                  <a:tcPr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66"/>
                          </a:solidFill>
                          <a:effectLst/>
                          <a:latin typeface="AvantGarde Md BT" pitchFamily="34" charset="0"/>
                        </a:rPr>
                        <a:t>Programmatic indicator</a:t>
                      </a:r>
                    </a:p>
                  </a:txBody>
                  <a:tcP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vantGarde Md BT" pitchFamily="34" charset="0"/>
                      </a:endParaRPr>
                    </a:p>
                  </a:txBody>
                  <a:tcPr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gradFill rotWithShape="1">
                      <a:gsLst>
                        <a:gs pos="0">
                          <a:srgbClr val="0033CC"/>
                        </a:gs>
                        <a:gs pos="100000">
                          <a:srgbClr val="0033CC">
                            <a:gamma/>
                            <a:shade val="46275"/>
                            <a:invGamma/>
                          </a:srgbClr>
                        </a:gs>
                      </a:gsLst>
                      <a:lin ang="5400000" scaled="1"/>
                    </a:grad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2000" b="0" i="0" u="none" strike="noStrike" cap="none" normalizeH="0" baseline="0" smtClean="0">
                          <a:ln>
                            <a:noFill/>
                          </a:ln>
                          <a:solidFill>
                            <a:schemeClr val="tx1"/>
                          </a:solidFill>
                          <a:effectLst/>
                          <a:latin typeface="AvantGarde Md BT" pitchFamily="34" charset="0"/>
                        </a:rPr>
                        <a:t> attainment of the indicators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vantGarde Md BT" pitchFamily="34" charset="0"/>
                        </a:rPr>
                        <a:t>   specified on the opposite page</a:t>
                      </a:r>
                    </a:p>
                  </a:txBody>
                  <a:tcP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cap="flat">
                      <a:noFill/>
                    </a:lnB>
                    <a:lnTlToBr>
                      <a:noFill/>
                    </a:lnTlToBr>
                    <a:lnBlToTr>
                      <a:noFill/>
                    </a:lnBlToTr>
                    <a:gradFill rotWithShape="1">
                      <a:gsLst>
                        <a:gs pos="0">
                          <a:srgbClr val="0033CC"/>
                        </a:gs>
                        <a:gs pos="100000">
                          <a:srgbClr val="0033CC">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vantGarde Md BT" pitchFamily="34" charset="0"/>
                        </a:rPr>
                        <a:t>At least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vantGarde Md BT" pitchFamily="34" charset="0"/>
                        </a:rPr>
                        <a:t>8 of the 10</a:t>
                      </a:r>
                    </a:p>
                  </a:txBody>
                  <a:tcPr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cap="flat">
                      <a:noFill/>
                    </a:lnB>
                    <a:lnTlToBr>
                      <a:noFill/>
                    </a:lnTlToBr>
                    <a:lnBlToTr>
                      <a:noFill/>
                    </a:lnBlToTr>
                    <a:gradFill rotWithShape="1">
                      <a:gsLst>
                        <a:gs pos="0">
                          <a:srgbClr val="0033CC"/>
                        </a:gs>
                        <a:gs pos="100000">
                          <a:srgbClr val="0033CC">
                            <a:gamma/>
                            <a:shade val="46275"/>
                            <a:invGamma/>
                          </a:srgbClr>
                        </a:gs>
                      </a:gsLst>
                      <a:lin ang="5400000" scaled="1"/>
                    </a:gra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990600" y="838200"/>
            <a:ext cx="8001000" cy="517525"/>
          </a:xfrm>
        </p:spPr>
        <p:txBody>
          <a:bodyPr/>
          <a:lstStyle/>
          <a:p>
            <a:pPr eaLnBrk="1" hangingPunct="1">
              <a:defRPr/>
            </a:pPr>
            <a:r>
              <a:rPr lang="en-US" sz="3200" dirty="0" smtClean="0">
                <a:solidFill>
                  <a:srgbClr val="FFFF00"/>
                </a:solidFill>
                <a:latin typeface="AvantGarde Md BT" pitchFamily="34" charset="0"/>
              </a:rPr>
              <a:t>SUMMARY</a:t>
            </a:r>
          </a:p>
        </p:txBody>
      </p:sp>
      <p:sp>
        <p:nvSpPr>
          <p:cNvPr id="77827" name="Rectangle 3"/>
          <p:cNvSpPr>
            <a:spLocks noGrp="1" noChangeArrowheads="1"/>
          </p:cNvSpPr>
          <p:nvPr>
            <p:ph type="body" idx="1"/>
          </p:nvPr>
        </p:nvSpPr>
        <p:spPr>
          <a:xfrm>
            <a:off x="1066800" y="1524000"/>
            <a:ext cx="7543800" cy="5105400"/>
          </a:xfrm>
        </p:spPr>
        <p:txBody>
          <a:bodyPr/>
          <a:lstStyle/>
          <a:p>
            <a:pPr algn="just" eaLnBrk="1" hangingPunct="1">
              <a:buClr>
                <a:srgbClr val="FFCC00"/>
              </a:buClr>
              <a:buFont typeface="Wingdings" pitchFamily="2" charset="2"/>
              <a:buNone/>
              <a:defRPr/>
            </a:pPr>
            <a:endParaRPr lang="en-US" sz="2400" dirty="0" smtClean="0">
              <a:latin typeface="Arial" pitchFamily="34" charset="0"/>
              <a:cs typeface="Arial" pitchFamily="34" charset="0"/>
            </a:endParaRPr>
          </a:p>
          <a:p>
            <a:pPr algn="just" eaLnBrk="1" hangingPunct="1">
              <a:buFont typeface="Wingdings" pitchFamily="2" charset="2"/>
              <a:buBlip>
                <a:blip r:embed="rId2"/>
              </a:buBlip>
              <a:defRPr/>
            </a:pPr>
            <a:r>
              <a:rPr lang="en-US" sz="2400" dirty="0" smtClean="0">
                <a:latin typeface="Arial" pitchFamily="34" charset="0"/>
                <a:cs typeface="Arial" pitchFamily="34" charset="0"/>
              </a:rPr>
              <a:t>IDD is a world wild problems </a:t>
            </a:r>
          </a:p>
          <a:p>
            <a:pPr algn="just" eaLnBrk="1" hangingPunct="1">
              <a:buFont typeface="Wingdings" pitchFamily="2" charset="2"/>
              <a:buBlip>
                <a:blip r:embed="rId2"/>
              </a:buBlip>
              <a:defRPr/>
            </a:pPr>
            <a:r>
              <a:rPr lang="en-US" sz="2400" dirty="0" smtClean="0">
                <a:latin typeface="Arial" pitchFamily="34" charset="0"/>
                <a:cs typeface="Arial" pitchFamily="34" charset="0"/>
              </a:rPr>
              <a:t>The much greater public health importance are the more subtle degrees of brain damage and reduce cognitive capacity which affect the entire population. </a:t>
            </a:r>
          </a:p>
          <a:p>
            <a:pPr algn="just" eaLnBrk="1" hangingPunct="1">
              <a:buFont typeface="Wingdings" pitchFamily="2" charset="2"/>
              <a:buBlip>
                <a:blip r:embed="rId2"/>
              </a:buBlip>
              <a:defRPr/>
            </a:pPr>
            <a:r>
              <a:rPr lang="en-US" sz="2400" dirty="0" smtClean="0">
                <a:latin typeface="Arial" pitchFamily="34" charset="0"/>
                <a:cs typeface="Arial" pitchFamily="34" charset="0"/>
              </a:rPr>
              <a:t>The potential of a whole community is reduced by iodine deficiency </a:t>
            </a:r>
          </a:p>
          <a:p>
            <a:pPr algn="just" eaLnBrk="1" hangingPunct="1">
              <a:buFont typeface="Wingdings" pitchFamily="2" charset="2"/>
              <a:buBlip>
                <a:blip r:embed="rId2"/>
              </a:buBlip>
              <a:defRPr/>
            </a:pPr>
            <a:r>
              <a:rPr lang="en-US" sz="2400" dirty="0" smtClean="0">
                <a:latin typeface="Arial" pitchFamily="34" charset="0"/>
                <a:cs typeface="Arial" pitchFamily="34" charset="0"/>
              </a:rPr>
              <a:t>It can be prevented.</a:t>
            </a:r>
          </a:p>
          <a:p>
            <a:pPr algn="just" eaLnBrk="1" hangingPunct="1">
              <a:buFont typeface="Wingdings" pitchFamily="2" charset="2"/>
              <a:buBlip>
                <a:blip r:embed="rId2"/>
              </a:buBlip>
              <a:defRPr/>
            </a:pPr>
            <a:r>
              <a:rPr lang="en-US" sz="2400" dirty="0" smtClean="0">
                <a:latin typeface="Arial" pitchFamily="34" charset="0"/>
                <a:cs typeface="Arial" pitchFamily="34" charset="0"/>
              </a:rPr>
              <a:t>A successful program at national level depends upon the implementation of a set of activities by various sectors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4648200"/>
            <a:ext cx="3352800" cy="1431925"/>
          </a:xfrm>
        </p:spPr>
        <p:txBody>
          <a:bodyPr/>
          <a:lstStyle/>
          <a:p>
            <a:pPr eaLnBrk="1" hangingPunct="1">
              <a:defRPr/>
            </a:pPr>
            <a:r>
              <a:rPr lang="en-US" dirty="0" smtClean="0"/>
              <a:t>Thank You</a:t>
            </a:r>
          </a:p>
        </p:txBody>
      </p:sp>
      <p:pic>
        <p:nvPicPr>
          <p:cNvPr id="29699" name="Picture 3"/>
          <p:cNvPicPr>
            <a:picLocks noChangeAspect="1" noChangeArrowheads="1"/>
          </p:cNvPicPr>
          <p:nvPr/>
        </p:nvPicPr>
        <p:blipFill>
          <a:blip r:embed="rId2"/>
          <a:srcRect/>
          <a:stretch>
            <a:fillRect/>
          </a:stretch>
        </p:blipFill>
        <p:spPr bwMode="auto">
          <a:xfrm>
            <a:off x="0" y="0"/>
            <a:ext cx="49847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a:xfrm>
            <a:off x="533400" y="274638"/>
            <a:ext cx="8229600" cy="563562"/>
          </a:xfrm>
        </p:spPr>
        <p:txBody>
          <a:bodyPr/>
          <a:lstStyle/>
          <a:p>
            <a:pPr algn="ctr" eaLnBrk="1" hangingPunct="1">
              <a:defRPr/>
            </a:pPr>
            <a:r>
              <a:rPr lang="en-US" sz="3200" dirty="0" smtClean="0">
                <a:solidFill>
                  <a:srgbClr val="FFFF00"/>
                </a:solidFill>
                <a:latin typeface="Arial" pitchFamily="34" charset="0"/>
                <a:cs typeface="Arial" pitchFamily="34" charset="0"/>
              </a:rPr>
              <a:t>Iodine Deficiency Disorders</a:t>
            </a:r>
          </a:p>
        </p:txBody>
      </p:sp>
      <p:pic>
        <p:nvPicPr>
          <p:cNvPr id="5123" name="Picture 5"/>
          <p:cNvPicPr>
            <a:picLocks noChangeAspect="1" noChangeArrowheads="1"/>
          </p:cNvPicPr>
          <p:nvPr/>
        </p:nvPicPr>
        <p:blipFill>
          <a:blip r:embed="rId2"/>
          <a:srcRect l="14375" t="17778" r="36250" b="21111"/>
          <a:stretch>
            <a:fillRect/>
          </a:stretch>
        </p:blipFill>
        <p:spPr bwMode="auto">
          <a:xfrm>
            <a:off x="914400" y="950913"/>
            <a:ext cx="7391400" cy="5145087"/>
          </a:xfrm>
          <a:prstGeom prst="rect">
            <a:avLst/>
          </a:prstGeom>
          <a:noFill/>
          <a:ln w="9525">
            <a:noFill/>
            <a:miter lim="800000"/>
            <a:headEnd/>
            <a:tailEnd/>
          </a:ln>
        </p:spPr>
      </p:pic>
      <p:sp>
        <p:nvSpPr>
          <p:cNvPr id="5124" name="Rectangle 6"/>
          <p:cNvSpPr>
            <a:spLocks noChangeArrowheads="1"/>
          </p:cNvSpPr>
          <p:nvPr/>
        </p:nvSpPr>
        <p:spPr bwMode="auto">
          <a:xfrm>
            <a:off x="609600" y="6400800"/>
            <a:ext cx="7869238" cy="215900"/>
          </a:xfrm>
          <a:prstGeom prst="rect">
            <a:avLst/>
          </a:prstGeom>
          <a:noFill/>
          <a:ln w="9525">
            <a:noFill/>
            <a:miter lim="800000"/>
            <a:headEnd/>
            <a:tailEnd/>
          </a:ln>
        </p:spPr>
        <p:txBody>
          <a:bodyPr wrap="none" lIns="0" tIns="0" rIns="0" bIns="0" anchor="ctr">
            <a:spAutoFit/>
          </a:bodyPr>
          <a:lstStyle/>
          <a:p>
            <a:pPr algn="ctr"/>
            <a:r>
              <a:rPr lang="en-US" sz="1400"/>
              <a:t>Data are from the WHO and the International Council for the Control of Iodine Deficiency Disorders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2667000"/>
            <a:ext cx="7543800" cy="1431925"/>
          </a:xfrm>
        </p:spPr>
        <p:txBody>
          <a:bodyPr/>
          <a:lstStyle/>
          <a:p>
            <a:pPr algn="ctr" eaLnBrk="1" hangingPunct="1">
              <a:defRPr/>
            </a:pPr>
            <a:r>
              <a:rPr lang="en-US" sz="3600" dirty="0" smtClean="0">
                <a:solidFill>
                  <a:srgbClr val="FF9900"/>
                </a:solidFill>
                <a:latin typeface="AvantGarde Md BT" pitchFamily="34" charset="0"/>
              </a:rPr>
              <a:t>BACKGROUND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838200"/>
            <a:ext cx="8229600" cy="4953000"/>
          </a:xfrm>
        </p:spPr>
        <p:txBody>
          <a:bodyPr/>
          <a:lstStyle/>
          <a:p>
            <a:pPr algn="just" eaLnBrk="1" hangingPunct="1">
              <a:lnSpc>
                <a:spcPct val="90000"/>
              </a:lnSpc>
              <a:buFont typeface="Wingdings" pitchFamily="2" charset="2"/>
              <a:buBlip>
                <a:blip r:embed="rId2"/>
              </a:buBlip>
            </a:pPr>
            <a:r>
              <a:rPr lang="en-US" sz="2400" smtClean="0">
                <a:effectLst/>
                <a:latin typeface="Arial" charset="0"/>
                <a:cs typeface="Arial" charset="0"/>
              </a:rPr>
              <a:t>Normal levels of thyroid hormones are required for optimal development of the  brain. In areas of iodine deficiency, where thyroid hormone level are low, brain development is impaired. The result of extreme condition of iodine deficiency is cretinism.</a:t>
            </a:r>
          </a:p>
          <a:p>
            <a:pPr algn="just" eaLnBrk="1" hangingPunct="1">
              <a:lnSpc>
                <a:spcPct val="90000"/>
              </a:lnSpc>
              <a:buFont typeface="Wingdings" pitchFamily="2" charset="2"/>
              <a:buNone/>
            </a:pPr>
            <a:endParaRPr lang="en-US" sz="2400" smtClean="0">
              <a:effectLst/>
              <a:latin typeface="Arial" charset="0"/>
              <a:cs typeface="Arial" charset="0"/>
            </a:endParaRPr>
          </a:p>
          <a:p>
            <a:pPr algn="just" eaLnBrk="1" hangingPunct="1">
              <a:lnSpc>
                <a:spcPct val="90000"/>
              </a:lnSpc>
              <a:buFont typeface="Wingdings" pitchFamily="2" charset="2"/>
              <a:buBlip>
                <a:blip r:embed="rId2"/>
              </a:buBlip>
            </a:pPr>
            <a:r>
              <a:rPr lang="en-US" sz="2400" smtClean="0">
                <a:effectLst/>
                <a:latin typeface="Arial" charset="0"/>
                <a:cs typeface="Arial" charset="0"/>
              </a:rPr>
              <a:t>The much greater public health importance are the more subtle degrees of brain damage and reduce cognitive capacity which affect the entire population. </a:t>
            </a:r>
          </a:p>
          <a:p>
            <a:pPr algn="just" eaLnBrk="1" hangingPunct="1">
              <a:lnSpc>
                <a:spcPct val="90000"/>
              </a:lnSpc>
              <a:buFont typeface="Wingdings" pitchFamily="2" charset="2"/>
              <a:buNone/>
            </a:pPr>
            <a:endParaRPr lang="en-US" sz="2400" smtClean="0">
              <a:effectLst/>
              <a:latin typeface="Arial" charset="0"/>
              <a:cs typeface="Arial" charset="0"/>
            </a:endParaRPr>
          </a:p>
          <a:p>
            <a:pPr algn="just" eaLnBrk="1" hangingPunct="1">
              <a:lnSpc>
                <a:spcPct val="90000"/>
              </a:lnSpc>
              <a:buFont typeface="Wingdings" pitchFamily="2" charset="2"/>
              <a:buBlip>
                <a:blip r:embed="rId2"/>
              </a:buBlip>
            </a:pPr>
            <a:r>
              <a:rPr lang="en-US" sz="2400" smtClean="0">
                <a:effectLst/>
                <a:latin typeface="Arial" charset="0"/>
                <a:cs typeface="Arial" charset="0"/>
              </a:rPr>
              <a:t>The potential of a whole community is reduced by iodine deficiency</a:t>
            </a:r>
          </a:p>
          <a:p>
            <a:pPr algn="just" eaLnBrk="1" hangingPunct="1">
              <a:lnSpc>
                <a:spcPct val="90000"/>
              </a:lnSpc>
              <a:buFont typeface="Wingdings" pitchFamily="2" charset="2"/>
              <a:buNone/>
            </a:pPr>
            <a:endParaRPr lang="en-US" sz="2400" smtClean="0">
              <a:effectLst/>
              <a:latin typeface="Arial" charset="0"/>
              <a:cs typeface="Arial" charset="0"/>
            </a:endParaRPr>
          </a:p>
          <a:p>
            <a:pPr algn="just" eaLnBrk="1" hangingPunct="1">
              <a:lnSpc>
                <a:spcPct val="90000"/>
              </a:lnSpc>
              <a:buFont typeface="Wingdings" pitchFamily="2" charset="2"/>
              <a:buBlip>
                <a:blip r:embed="rId2"/>
              </a:buBlip>
            </a:pPr>
            <a:r>
              <a:rPr lang="en-US" sz="2400" smtClean="0">
                <a:solidFill>
                  <a:srgbClr val="FFC000"/>
                </a:solidFill>
                <a:effectLst/>
                <a:latin typeface="Arial" charset="0"/>
                <a:cs typeface="Arial" charset="0"/>
              </a:rPr>
              <a:t>The most critical period is from the second trimester of pregnancy to the third year after birth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533400" y="1600200"/>
            <a:ext cx="7924800" cy="4876800"/>
          </a:xfrm>
        </p:spPr>
        <p:txBody>
          <a:bodyPr/>
          <a:lstStyle/>
          <a:p>
            <a:pPr algn="just" eaLnBrk="1" hangingPunct="1">
              <a:lnSpc>
                <a:spcPct val="80000"/>
              </a:lnSpc>
              <a:buClr>
                <a:srgbClr val="FFCC00"/>
              </a:buClr>
              <a:buFont typeface="Wingdings" pitchFamily="2" charset="2"/>
              <a:buChar char="q"/>
            </a:pPr>
            <a:r>
              <a:rPr lang="en-US" sz="2400" smtClean="0">
                <a:effectLst/>
                <a:latin typeface="Arial" charset="0"/>
                <a:cs typeface="Arial" charset="0"/>
              </a:rPr>
              <a:t>IDD at critical stages during pregnancy and early childhood results in impaired of the brain &amp; consequently in impaired mental function</a:t>
            </a:r>
          </a:p>
          <a:p>
            <a:pPr algn="just" eaLnBrk="1" hangingPunct="1">
              <a:lnSpc>
                <a:spcPct val="80000"/>
              </a:lnSpc>
              <a:buClr>
                <a:srgbClr val="FFCC00"/>
              </a:buClr>
              <a:buFont typeface="Wingdings" pitchFamily="2" charset="2"/>
              <a:buNone/>
            </a:pPr>
            <a:endParaRPr lang="en-US" sz="2400" smtClean="0">
              <a:effectLst/>
              <a:latin typeface="Arial" charset="0"/>
              <a:cs typeface="Arial" charset="0"/>
            </a:endParaRPr>
          </a:p>
          <a:p>
            <a:pPr algn="just" eaLnBrk="1" hangingPunct="1">
              <a:lnSpc>
                <a:spcPct val="80000"/>
              </a:lnSpc>
              <a:buClr>
                <a:srgbClr val="FFCC00"/>
              </a:buClr>
              <a:buFont typeface="Wingdings" pitchFamily="2" charset="2"/>
              <a:buChar char="q"/>
            </a:pPr>
            <a:r>
              <a:rPr lang="en-US" sz="2400" smtClean="0">
                <a:effectLst/>
                <a:latin typeface="Arial" charset="0"/>
                <a:cs typeface="Arial" charset="0"/>
              </a:rPr>
              <a:t>People living in areas affected by severe IDD may have an IQ of up to about 13.5 points below that of those comparable communities in areas where there is no IDD</a:t>
            </a:r>
          </a:p>
          <a:p>
            <a:pPr algn="just" eaLnBrk="1" hangingPunct="1">
              <a:lnSpc>
                <a:spcPct val="80000"/>
              </a:lnSpc>
              <a:buClr>
                <a:srgbClr val="FFCC00"/>
              </a:buClr>
              <a:buFont typeface="Wingdings" pitchFamily="2" charset="2"/>
              <a:buNone/>
            </a:pPr>
            <a:endParaRPr lang="en-US" sz="2400" smtClean="0">
              <a:effectLst/>
              <a:latin typeface="Arial" charset="0"/>
              <a:cs typeface="Arial" charset="0"/>
            </a:endParaRPr>
          </a:p>
          <a:p>
            <a:pPr algn="just" eaLnBrk="1" hangingPunct="1">
              <a:lnSpc>
                <a:spcPct val="80000"/>
              </a:lnSpc>
              <a:buClr>
                <a:srgbClr val="FFCC00"/>
              </a:buClr>
              <a:buFont typeface="Wingdings" pitchFamily="2" charset="2"/>
              <a:buChar char="q"/>
            </a:pPr>
            <a:r>
              <a:rPr lang="en-US" sz="2400" smtClean="0">
                <a:effectLst/>
                <a:latin typeface="Arial" charset="0"/>
                <a:cs typeface="Arial" charset="0"/>
              </a:rPr>
              <a:t>Most areas of Indonesia were in endemic condition</a:t>
            </a:r>
          </a:p>
          <a:p>
            <a:pPr algn="just" eaLnBrk="1" hangingPunct="1">
              <a:lnSpc>
                <a:spcPct val="80000"/>
              </a:lnSpc>
              <a:buClr>
                <a:srgbClr val="FFCC00"/>
              </a:buClr>
              <a:buFont typeface="Wingdings" pitchFamily="2" charset="2"/>
              <a:buNone/>
            </a:pPr>
            <a:endParaRPr lang="en-US" sz="2400" smtClean="0">
              <a:effectLst/>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0"/>
            <a:ext cx="7543800" cy="4114800"/>
          </a:xfrm>
        </p:spPr>
        <p:txBody>
          <a:bodyPr/>
          <a:lstStyle/>
          <a:p>
            <a:pPr algn="just" eaLnBrk="1" hangingPunct="1">
              <a:lnSpc>
                <a:spcPct val="80000"/>
              </a:lnSpc>
              <a:buClr>
                <a:srgbClr val="FFCC00"/>
              </a:buClr>
              <a:buFont typeface="Wingdings" pitchFamily="2" charset="2"/>
              <a:buChar char="q"/>
              <a:defRPr/>
            </a:pPr>
            <a:r>
              <a:rPr lang="en-US" sz="2400" dirty="0" smtClean="0">
                <a:effectLst/>
                <a:latin typeface="Arial" pitchFamily="34" charset="0"/>
                <a:cs typeface="Arial" pitchFamily="34" charset="0"/>
              </a:rPr>
              <a:t>Elimination of IDD is a most important health &amp; social goal.</a:t>
            </a:r>
          </a:p>
          <a:p>
            <a:pPr algn="just" eaLnBrk="1" hangingPunct="1">
              <a:lnSpc>
                <a:spcPct val="80000"/>
              </a:lnSpc>
              <a:buClr>
                <a:srgbClr val="FFCC00"/>
              </a:buClr>
              <a:buFont typeface="Wingdings" pitchFamily="2" charset="2"/>
              <a:buNone/>
              <a:defRPr/>
            </a:pPr>
            <a:endParaRPr lang="en-US" sz="2400" dirty="0" smtClean="0">
              <a:effectLst/>
              <a:latin typeface="Arial" pitchFamily="34" charset="0"/>
              <a:cs typeface="Arial" pitchFamily="34" charset="0"/>
            </a:endParaRPr>
          </a:p>
          <a:p>
            <a:pPr algn="just" eaLnBrk="1" hangingPunct="1">
              <a:lnSpc>
                <a:spcPct val="80000"/>
              </a:lnSpc>
              <a:buClr>
                <a:srgbClr val="FFCC00"/>
              </a:buClr>
              <a:buFont typeface="Wingdings" pitchFamily="2" charset="2"/>
              <a:buChar char="q"/>
              <a:defRPr/>
            </a:pPr>
            <a:r>
              <a:rPr lang="en-US" sz="2400" dirty="0" smtClean="0">
                <a:effectLst/>
                <a:latin typeface="Arial" pitchFamily="34" charset="0"/>
                <a:cs typeface="Arial" pitchFamily="34" charset="0"/>
              </a:rPr>
              <a:t>IDD are among the easiest and cheapest of all disorders to prevent</a:t>
            </a:r>
          </a:p>
          <a:p>
            <a:pPr algn="just" eaLnBrk="1" hangingPunct="1">
              <a:lnSpc>
                <a:spcPct val="80000"/>
              </a:lnSpc>
              <a:buClr>
                <a:srgbClr val="FFCC00"/>
              </a:buClr>
              <a:buFont typeface="Wingdings" pitchFamily="2" charset="2"/>
              <a:buNone/>
              <a:defRPr/>
            </a:pPr>
            <a:endParaRPr lang="en-US" sz="2400" dirty="0" smtClean="0">
              <a:effectLst/>
              <a:latin typeface="Arial" pitchFamily="34" charset="0"/>
              <a:cs typeface="Arial" pitchFamily="34" charset="0"/>
            </a:endParaRPr>
          </a:p>
          <a:p>
            <a:pPr algn="just" eaLnBrk="1" hangingPunct="1">
              <a:lnSpc>
                <a:spcPct val="80000"/>
              </a:lnSpc>
              <a:buClr>
                <a:srgbClr val="FFCC00"/>
              </a:buClr>
              <a:buFont typeface="Wingdings" pitchFamily="2" charset="2"/>
              <a:buChar char="q"/>
              <a:defRPr/>
            </a:pPr>
            <a:r>
              <a:rPr lang="en-US" sz="2400" dirty="0" smtClean="0">
                <a:effectLst/>
                <a:latin typeface="Arial" pitchFamily="34" charset="0"/>
                <a:cs typeface="Arial" pitchFamily="34" charset="0"/>
              </a:rPr>
              <a:t>Doctors are often facing with the condition in their practice</a:t>
            </a:r>
          </a:p>
          <a:p>
            <a:pPr eaLnBrk="1" hangingPunct="1">
              <a:defRPr/>
            </a:pPr>
            <a:endParaRPr lang="en-US"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66800" y="304800"/>
            <a:ext cx="7543800" cy="1087438"/>
          </a:xfrm>
        </p:spPr>
        <p:txBody>
          <a:bodyPr/>
          <a:lstStyle/>
          <a:p>
            <a:pPr eaLnBrk="1" hangingPunct="1">
              <a:defRPr/>
            </a:pPr>
            <a:r>
              <a:rPr lang="en-US" sz="3200" dirty="0" smtClean="0">
                <a:solidFill>
                  <a:srgbClr val="FFFF00"/>
                </a:solidFill>
              </a:rPr>
              <a:t>IODINE DEFICIENCY DISORDERS</a:t>
            </a:r>
          </a:p>
        </p:txBody>
      </p:sp>
      <p:sp>
        <p:nvSpPr>
          <p:cNvPr id="50179" name="Rectangle 3"/>
          <p:cNvSpPr>
            <a:spLocks noGrp="1" noChangeArrowheads="1"/>
          </p:cNvSpPr>
          <p:nvPr>
            <p:ph type="body" idx="1"/>
          </p:nvPr>
        </p:nvSpPr>
        <p:spPr>
          <a:xfrm>
            <a:off x="457200" y="1600200"/>
            <a:ext cx="8229600" cy="4648200"/>
          </a:xfrm>
        </p:spPr>
        <p:txBody>
          <a:bodyPr/>
          <a:lstStyle/>
          <a:p>
            <a:pPr algn="just" eaLnBrk="1" hangingPunct="1">
              <a:buSzPct val="80000"/>
              <a:buFont typeface="Wingdings" pitchFamily="2" charset="2"/>
              <a:buBlip>
                <a:blip r:embed="rId2"/>
              </a:buBlip>
              <a:defRPr/>
            </a:pPr>
            <a:r>
              <a:rPr lang="en-US" sz="2400" dirty="0" smtClean="0"/>
              <a:t>Iodine deficiencies occurs when iodine intake falls below recommended levels.</a:t>
            </a:r>
          </a:p>
          <a:p>
            <a:pPr algn="just" eaLnBrk="1" hangingPunct="1">
              <a:buSzPct val="80000"/>
              <a:buFont typeface="Wingdings" pitchFamily="2" charset="2"/>
              <a:buBlip>
                <a:blip r:embed="rId2"/>
              </a:buBlip>
              <a:defRPr/>
            </a:pPr>
            <a:r>
              <a:rPr lang="en-US" sz="2400" dirty="0" smtClean="0"/>
              <a:t>When iodine intake falls below recommended levels, the thyroid may no longer be able to synthesize sufficient amount of thyroid hormone.</a:t>
            </a:r>
          </a:p>
          <a:p>
            <a:pPr algn="just" eaLnBrk="1" hangingPunct="1">
              <a:buSzPct val="80000"/>
              <a:buFont typeface="Wingdings" pitchFamily="2" charset="2"/>
              <a:buBlip>
                <a:blip r:embed="rId2"/>
              </a:buBlip>
              <a:defRPr/>
            </a:pPr>
            <a:r>
              <a:rPr lang="en-US" sz="2400" dirty="0" smtClean="0"/>
              <a:t>The resulting low level oh thyroid hormone in the blood (hypothyroidism) is the principal factor responsible for the damage done to the developing brain and other harmful effects known collectively as IDD. </a:t>
            </a:r>
          </a:p>
          <a:p>
            <a:pPr algn="just" eaLnBrk="1" hangingPunct="1">
              <a:buSzPct val="80000"/>
              <a:buFont typeface="Wingdings" pitchFamily="2" charset="2"/>
              <a:buBlip>
                <a:blip r:embed="rId2"/>
              </a:buBlip>
              <a:defRPr/>
            </a:pPr>
            <a:r>
              <a:rPr lang="en-US" sz="2400" dirty="0" smtClean="0"/>
              <a:t>IDD refer to all of the ill-effect of iodine deficiency in a population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51" name="AutoShape 15"/>
          <p:cNvSpPr>
            <a:spLocks noChangeArrowheads="1"/>
          </p:cNvSpPr>
          <p:nvPr/>
        </p:nvSpPr>
        <p:spPr bwMode="auto">
          <a:xfrm>
            <a:off x="1600200" y="2133600"/>
            <a:ext cx="6400800" cy="3352800"/>
          </a:xfrm>
          <a:prstGeom prst="flowChartAlternateProcess">
            <a:avLst/>
          </a:prstGeom>
          <a:gradFill rotWithShape="1">
            <a:gsLst>
              <a:gs pos="0">
                <a:schemeClr val="accent2"/>
              </a:gs>
              <a:gs pos="100000">
                <a:schemeClr val="accent2">
                  <a:gamma/>
                  <a:shade val="46275"/>
                  <a:invGamma/>
                </a:schemeClr>
              </a:gs>
            </a:gsLst>
            <a:path path="rect">
              <a:fillToRect r="100000" b="100000"/>
            </a:path>
          </a:gradFill>
          <a:ln w="19050">
            <a:solidFill>
              <a:srgbClr val="FFCC00"/>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1267" name="AutoShape 25"/>
          <p:cNvSpPr>
            <a:spLocks noChangeArrowheads="1"/>
          </p:cNvSpPr>
          <p:nvPr/>
        </p:nvSpPr>
        <p:spPr bwMode="auto">
          <a:xfrm>
            <a:off x="2286000" y="5715000"/>
            <a:ext cx="1219200" cy="609600"/>
          </a:xfrm>
          <a:prstGeom prst="flowChartAlternateProcess">
            <a:avLst/>
          </a:prstGeom>
          <a:solidFill>
            <a:srgbClr val="FFFF00"/>
          </a:solidFill>
          <a:ln w="9525">
            <a:solidFill>
              <a:schemeClr val="tx1"/>
            </a:solidFill>
            <a:miter lim="800000"/>
            <a:headEnd/>
            <a:tailEnd/>
          </a:ln>
        </p:spPr>
        <p:txBody>
          <a:bodyPr wrap="none" anchor="ctr"/>
          <a:lstStyle/>
          <a:p>
            <a:pPr algn="ctr"/>
            <a:endParaRPr lang="id-ID">
              <a:solidFill>
                <a:srgbClr val="000099"/>
              </a:solidFill>
              <a:latin typeface="Tahoma" pitchFamily="34" charset="0"/>
            </a:endParaRPr>
          </a:p>
        </p:txBody>
      </p:sp>
      <p:sp>
        <p:nvSpPr>
          <p:cNvPr id="11268" name="AutoShape 17"/>
          <p:cNvSpPr>
            <a:spLocks noChangeArrowheads="1"/>
          </p:cNvSpPr>
          <p:nvPr/>
        </p:nvSpPr>
        <p:spPr bwMode="auto">
          <a:xfrm>
            <a:off x="5486400" y="2362200"/>
            <a:ext cx="1371600" cy="762000"/>
          </a:xfrm>
          <a:prstGeom prst="flowChartAlternateProcess">
            <a:avLst/>
          </a:prstGeom>
          <a:gradFill rotWithShape="1">
            <a:gsLst>
              <a:gs pos="0">
                <a:srgbClr val="FF9900"/>
              </a:gs>
              <a:gs pos="100000">
                <a:srgbClr val="764700"/>
              </a:gs>
            </a:gsLst>
            <a:lin ang="5400000" scaled="1"/>
          </a:gradFill>
          <a:ln w="9525">
            <a:solidFill>
              <a:srgbClr val="FFFF66"/>
            </a:solidFill>
            <a:miter lim="800000"/>
            <a:headEnd/>
            <a:tailEnd/>
          </a:ln>
        </p:spPr>
        <p:txBody>
          <a:bodyPr wrap="none" anchor="ctr"/>
          <a:lstStyle/>
          <a:p>
            <a:endParaRPr lang="id-ID">
              <a:latin typeface="Tahoma" pitchFamily="34" charset="0"/>
            </a:endParaRPr>
          </a:p>
        </p:txBody>
      </p:sp>
      <p:sp>
        <p:nvSpPr>
          <p:cNvPr id="65540" name="Rectangle 4"/>
          <p:cNvSpPr>
            <a:spLocks noGrp="1" noChangeArrowheads="1"/>
          </p:cNvSpPr>
          <p:nvPr>
            <p:ph type="title"/>
          </p:nvPr>
        </p:nvSpPr>
        <p:spPr>
          <a:xfrm>
            <a:off x="685800" y="304800"/>
            <a:ext cx="7543800" cy="762000"/>
          </a:xfrm>
        </p:spPr>
        <p:txBody>
          <a:bodyPr/>
          <a:lstStyle/>
          <a:p>
            <a:pPr eaLnBrk="1" hangingPunct="1">
              <a:defRPr/>
            </a:pPr>
            <a:r>
              <a:rPr lang="en-US" sz="3200" dirty="0" smtClean="0">
                <a:solidFill>
                  <a:srgbClr val="FFFF00"/>
                </a:solidFill>
                <a:latin typeface="AvantGarde Md BT" pitchFamily="34" charset="0"/>
              </a:rPr>
              <a:t>IODINE METABOLISM</a:t>
            </a:r>
          </a:p>
        </p:txBody>
      </p:sp>
      <p:sp>
        <p:nvSpPr>
          <p:cNvPr id="11270" name="Text Box 5"/>
          <p:cNvSpPr txBox="1">
            <a:spLocks noChangeArrowheads="1"/>
          </p:cNvSpPr>
          <p:nvPr/>
        </p:nvSpPr>
        <p:spPr bwMode="auto">
          <a:xfrm>
            <a:off x="2471738" y="2133600"/>
            <a:ext cx="16764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120 µg I</a:t>
            </a:r>
            <a:r>
              <a:rPr lang="en-US" baseline="30000">
                <a:latin typeface="Tahoma" pitchFamily="34" charset="0"/>
              </a:rPr>
              <a:t>-</a:t>
            </a:r>
          </a:p>
        </p:txBody>
      </p:sp>
      <p:sp>
        <p:nvSpPr>
          <p:cNvPr id="11271" name="Text Box 6"/>
          <p:cNvSpPr txBox="1">
            <a:spLocks noChangeArrowheads="1"/>
          </p:cNvSpPr>
          <p:nvPr/>
        </p:nvSpPr>
        <p:spPr bwMode="auto">
          <a:xfrm>
            <a:off x="2590800" y="2605088"/>
            <a:ext cx="1295400" cy="366712"/>
          </a:xfrm>
          <a:prstGeom prst="rect">
            <a:avLst/>
          </a:prstGeom>
          <a:noFill/>
          <a:ln w="9525">
            <a:noFill/>
            <a:miter lim="800000"/>
            <a:headEnd/>
            <a:tailEnd/>
          </a:ln>
        </p:spPr>
        <p:txBody>
          <a:bodyPr>
            <a:spAutoFit/>
          </a:bodyPr>
          <a:lstStyle/>
          <a:p>
            <a:pPr>
              <a:spcBef>
                <a:spcPct val="50000"/>
              </a:spcBef>
            </a:pPr>
            <a:r>
              <a:rPr lang="en-US">
                <a:latin typeface="Tahoma" pitchFamily="34" charset="0"/>
              </a:rPr>
              <a:t>40 µg I</a:t>
            </a:r>
            <a:r>
              <a:rPr lang="en-US" baseline="30000">
                <a:latin typeface="Tahoma" pitchFamily="34" charset="0"/>
              </a:rPr>
              <a:t>-</a:t>
            </a:r>
          </a:p>
        </p:txBody>
      </p:sp>
      <p:sp>
        <p:nvSpPr>
          <p:cNvPr id="11272" name="Text Box 7"/>
          <p:cNvSpPr txBox="1">
            <a:spLocks noChangeArrowheads="1"/>
          </p:cNvSpPr>
          <p:nvPr/>
        </p:nvSpPr>
        <p:spPr bwMode="auto">
          <a:xfrm>
            <a:off x="2590800" y="4343400"/>
            <a:ext cx="12954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60 µg I</a:t>
            </a:r>
            <a:r>
              <a:rPr lang="en-US" baseline="30000">
                <a:latin typeface="Tahoma" pitchFamily="34" charset="0"/>
              </a:rPr>
              <a:t>-</a:t>
            </a:r>
          </a:p>
        </p:txBody>
      </p:sp>
      <p:sp>
        <p:nvSpPr>
          <p:cNvPr id="11273" name="Text Box 8"/>
          <p:cNvSpPr txBox="1">
            <a:spLocks noChangeArrowheads="1"/>
          </p:cNvSpPr>
          <p:nvPr/>
        </p:nvSpPr>
        <p:spPr bwMode="auto">
          <a:xfrm>
            <a:off x="2286000" y="5667375"/>
            <a:ext cx="1371600" cy="641350"/>
          </a:xfrm>
          <a:prstGeom prst="rect">
            <a:avLst/>
          </a:prstGeom>
          <a:noFill/>
          <a:ln w="9525">
            <a:noFill/>
            <a:miter lim="800000"/>
            <a:headEnd/>
            <a:tailEnd/>
          </a:ln>
        </p:spPr>
        <p:txBody>
          <a:bodyPr>
            <a:spAutoFit/>
          </a:bodyPr>
          <a:lstStyle/>
          <a:p>
            <a:pPr>
              <a:spcBef>
                <a:spcPct val="50000"/>
              </a:spcBef>
            </a:pPr>
            <a:r>
              <a:rPr lang="en-US" b="1">
                <a:solidFill>
                  <a:srgbClr val="000099"/>
                </a:solidFill>
                <a:latin typeface="Tahoma" pitchFamily="34" charset="0"/>
              </a:rPr>
              <a:t>Urine: 480 µg I</a:t>
            </a:r>
            <a:r>
              <a:rPr lang="en-US" b="1" baseline="30000">
                <a:solidFill>
                  <a:srgbClr val="000099"/>
                </a:solidFill>
                <a:latin typeface="Tahoma" pitchFamily="34" charset="0"/>
              </a:rPr>
              <a:t>- </a:t>
            </a:r>
          </a:p>
        </p:txBody>
      </p:sp>
      <p:sp>
        <p:nvSpPr>
          <p:cNvPr id="11274" name="Text Box 9"/>
          <p:cNvSpPr txBox="1">
            <a:spLocks noChangeArrowheads="1"/>
          </p:cNvSpPr>
          <p:nvPr/>
        </p:nvSpPr>
        <p:spPr bwMode="auto">
          <a:xfrm>
            <a:off x="6400800" y="5683250"/>
            <a:ext cx="1143000" cy="641350"/>
          </a:xfrm>
          <a:prstGeom prst="rect">
            <a:avLst/>
          </a:prstGeom>
          <a:noFill/>
          <a:ln w="9525">
            <a:noFill/>
            <a:miter lim="800000"/>
            <a:headEnd/>
            <a:tailEnd/>
          </a:ln>
        </p:spPr>
        <p:txBody>
          <a:bodyPr>
            <a:spAutoFit/>
          </a:bodyPr>
          <a:lstStyle/>
          <a:p>
            <a:pPr>
              <a:spcBef>
                <a:spcPct val="50000"/>
              </a:spcBef>
            </a:pPr>
            <a:r>
              <a:rPr lang="en-US">
                <a:latin typeface="Tahoma" pitchFamily="34" charset="0"/>
              </a:rPr>
              <a:t>Feces: 20 µg I</a:t>
            </a:r>
            <a:r>
              <a:rPr lang="en-US" baseline="30000">
                <a:latin typeface="Tahoma" pitchFamily="34" charset="0"/>
              </a:rPr>
              <a:t>- </a:t>
            </a:r>
          </a:p>
        </p:txBody>
      </p:sp>
      <p:sp>
        <p:nvSpPr>
          <p:cNvPr id="11275" name="Text Box 10"/>
          <p:cNvSpPr txBox="1">
            <a:spLocks noChangeArrowheads="1"/>
          </p:cNvSpPr>
          <p:nvPr/>
        </p:nvSpPr>
        <p:spPr bwMode="auto">
          <a:xfrm>
            <a:off x="6248400" y="3244850"/>
            <a:ext cx="1447800" cy="641350"/>
          </a:xfrm>
          <a:prstGeom prst="rect">
            <a:avLst/>
          </a:prstGeom>
          <a:noFill/>
          <a:ln w="9525">
            <a:noFill/>
            <a:miter lim="800000"/>
            <a:headEnd/>
            <a:tailEnd/>
          </a:ln>
        </p:spPr>
        <p:txBody>
          <a:bodyPr>
            <a:spAutoFit/>
          </a:bodyPr>
          <a:lstStyle/>
          <a:p>
            <a:pPr>
              <a:spcBef>
                <a:spcPct val="50000"/>
              </a:spcBef>
            </a:pPr>
            <a:r>
              <a:rPr lang="en-US">
                <a:latin typeface="Tahoma" pitchFamily="34" charset="0"/>
              </a:rPr>
              <a:t>As T3 &amp; T4: 80 µg I</a:t>
            </a:r>
            <a:r>
              <a:rPr lang="en-US" baseline="30000">
                <a:latin typeface="Tahoma" pitchFamily="34" charset="0"/>
              </a:rPr>
              <a:t>- </a:t>
            </a:r>
          </a:p>
        </p:txBody>
      </p:sp>
      <p:sp>
        <p:nvSpPr>
          <p:cNvPr id="11276" name="Text Box 12"/>
          <p:cNvSpPr txBox="1">
            <a:spLocks noChangeArrowheads="1"/>
          </p:cNvSpPr>
          <p:nvPr/>
        </p:nvSpPr>
        <p:spPr bwMode="auto">
          <a:xfrm>
            <a:off x="3429000" y="1538288"/>
            <a:ext cx="2971800" cy="366712"/>
          </a:xfrm>
          <a:prstGeom prst="rect">
            <a:avLst/>
          </a:prstGeom>
          <a:noFill/>
          <a:ln w="9525">
            <a:noFill/>
            <a:miter lim="800000"/>
            <a:headEnd/>
            <a:tailEnd/>
          </a:ln>
        </p:spPr>
        <p:txBody>
          <a:bodyPr>
            <a:spAutoFit/>
          </a:bodyPr>
          <a:lstStyle/>
          <a:p>
            <a:pPr>
              <a:spcBef>
                <a:spcPct val="50000"/>
              </a:spcBef>
            </a:pPr>
            <a:r>
              <a:rPr lang="en-US" b="1">
                <a:latin typeface="Tahoma" pitchFamily="34" charset="0"/>
              </a:rPr>
              <a:t>Daily intake: 500 µg I</a:t>
            </a:r>
            <a:r>
              <a:rPr lang="en-US" b="1" baseline="30000">
                <a:latin typeface="Tahoma" pitchFamily="34" charset="0"/>
              </a:rPr>
              <a:t>- </a:t>
            </a:r>
          </a:p>
        </p:txBody>
      </p:sp>
      <p:sp>
        <p:nvSpPr>
          <p:cNvPr id="11277" name="Text Box 13"/>
          <p:cNvSpPr txBox="1">
            <a:spLocks noChangeArrowheads="1"/>
          </p:cNvSpPr>
          <p:nvPr/>
        </p:nvSpPr>
        <p:spPr bwMode="auto">
          <a:xfrm>
            <a:off x="5410200" y="2605088"/>
            <a:ext cx="1524000" cy="366712"/>
          </a:xfrm>
          <a:prstGeom prst="rect">
            <a:avLst/>
          </a:prstGeom>
          <a:noFill/>
          <a:ln w="9525">
            <a:noFill/>
            <a:miter lim="800000"/>
            <a:headEnd/>
            <a:tailEnd/>
          </a:ln>
        </p:spPr>
        <p:txBody>
          <a:bodyPr>
            <a:spAutoFit/>
          </a:bodyPr>
          <a:lstStyle/>
          <a:p>
            <a:pPr algn="ctr">
              <a:spcBef>
                <a:spcPct val="50000"/>
              </a:spcBef>
            </a:pPr>
            <a:r>
              <a:rPr lang="en-US" b="1">
                <a:latin typeface="Tahoma" pitchFamily="34" charset="0"/>
              </a:rPr>
              <a:t>THYROID</a:t>
            </a:r>
          </a:p>
        </p:txBody>
      </p:sp>
      <p:sp>
        <p:nvSpPr>
          <p:cNvPr id="11278" name="Text Box 14"/>
          <p:cNvSpPr txBox="1">
            <a:spLocks noChangeArrowheads="1"/>
          </p:cNvSpPr>
          <p:nvPr/>
        </p:nvSpPr>
        <p:spPr bwMode="auto">
          <a:xfrm>
            <a:off x="5334000" y="4267200"/>
            <a:ext cx="1524000" cy="915988"/>
          </a:xfrm>
          <a:prstGeom prst="rect">
            <a:avLst/>
          </a:prstGeom>
          <a:noFill/>
          <a:ln w="9525">
            <a:noFill/>
            <a:miter lim="800000"/>
            <a:headEnd/>
            <a:tailEnd/>
          </a:ln>
        </p:spPr>
        <p:txBody>
          <a:bodyPr>
            <a:spAutoFit/>
          </a:bodyPr>
          <a:lstStyle/>
          <a:p>
            <a:pPr algn="ctr">
              <a:spcBef>
                <a:spcPct val="50000"/>
              </a:spcBef>
            </a:pPr>
            <a:r>
              <a:rPr lang="en-US" b="1">
                <a:latin typeface="Tahoma" pitchFamily="34" charset="0"/>
              </a:rPr>
              <a:t>LIVER &amp; OTHER TISSUES</a:t>
            </a:r>
          </a:p>
        </p:txBody>
      </p:sp>
      <p:sp>
        <p:nvSpPr>
          <p:cNvPr id="11279" name="AutoShape 16"/>
          <p:cNvSpPr>
            <a:spLocks noChangeArrowheads="1"/>
          </p:cNvSpPr>
          <p:nvPr/>
        </p:nvSpPr>
        <p:spPr bwMode="auto">
          <a:xfrm>
            <a:off x="5486400" y="4267200"/>
            <a:ext cx="1219200" cy="914400"/>
          </a:xfrm>
          <a:prstGeom prst="flowChartAlternateProcess">
            <a:avLst/>
          </a:prstGeom>
          <a:noFill/>
          <a:ln w="9525">
            <a:solidFill>
              <a:srgbClr val="FFFF66"/>
            </a:solidFill>
            <a:miter lim="800000"/>
            <a:headEnd/>
            <a:tailEnd/>
          </a:ln>
        </p:spPr>
        <p:txBody>
          <a:bodyPr wrap="none" anchor="ctr"/>
          <a:lstStyle/>
          <a:p>
            <a:endParaRPr lang="id-ID">
              <a:latin typeface="Tahoma" pitchFamily="34" charset="0"/>
            </a:endParaRPr>
          </a:p>
        </p:txBody>
      </p:sp>
      <p:sp>
        <p:nvSpPr>
          <p:cNvPr id="11280" name="AutoShape 18"/>
          <p:cNvSpPr>
            <a:spLocks noChangeArrowheads="1"/>
          </p:cNvSpPr>
          <p:nvPr/>
        </p:nvSpPr>
        <p:spPr bwMode="auto">
          <a:xfrm>
            <a:off x="6172200" y="5715000"/>
            <a:ext cx="1295400" cy="609600"/>
          </a:xfrm>
          <a:prstGeom prst="flowChartAlternateProcess">
            <a:avLst/>
          </a:prstGeom>
          <a:noFill/>
          <a:ln w="9525">
            <a:solidFill>
              <a:schemeClr val="tx1"/>
            </a:solidFill>
            <a:miter lim="800000"/>
            <a:headEnd/>
            <a:tailEnd/>
          </a:ln>
        </p:spPr>
        <p:txBody>
          <a:bodyPr wrap="none" anchor="ctr"/>
          <a:lstStyle/>
          <a:p>
            <a:endParaRPr lang="id-ID">
              <a:latin typeface="Tahoma" pitchFamily="34" charset="0"/>
            </a:endParaRPr>
          </a:p>
        </p:txBody>
      </p:sp>
      <p:sp>
        <p:nvSpPr>
          <p:cNvPr id="11281" name="Line 19"/>
          <p:cNvSpPr>
            <a:spLocks noChangeShapeType="1"/>
          </p:cNvSpPr>
          <p:nvPr/>
        </p:nvSpPr>
        <p:spPr bwMode="auto">
          <a:xfrm>
            <a:off x="2438400" y="2514600"/>
            <a:ext cx="3048000" cy="0"/>
          </a:xfrm>
          <a:prstGeom prst="line">
            <a:avLst/>
          </a:prstGeom>
          <a:noFill/>
          <a:ln w="19050">
            <a:solidFill>
              <a:schemeClr val="tx1"/>
            </a:solidFill>
            <a:round/>
            <a:headEnd/>
            <a:tailEnd type="triangle" w="med" len="med"/>
          </a:ln>
        </p:spPr>
        <p:txBody>
          <a:bodyPr/>
          <a:lstStyle/>
          <a:p>
            <a:endParaRPr lang="id-ID"/>
          </a:p>
        </p:txBody>
      </p:sp>
      <p:sp>
        <p:nvSpPr>
          <p:cNvPr id="11282" name="Line 20"/>
          <p:cNvSpPr>
            <a:spLocks noChangeShapeType="1"/>
          </p:cNvSpPr>
          <p:nvPr/>
        </p:nvSpPr>
        <p:spPr bwMode="auto">
          <a:xfrm>
            <a:off x="2438400" y="2971800"/>
            <a:ext cx="3048000" cy="0"/>
          </a:xfrm>
          <a:prstGeom prst="line">
            <a:avLst/>
          </a:prstGeom>
          <a:noFill/>
          <a:ln w="19050">
            <a:solidFill>
              <a:schemeClr val="tx1"/>
            </a:solidFill>
            <a:round/>
            <a:headEnd type="triangle" w="med" len="med"/>
            <a:tailEnd/>
          </a:ln>
        </p:spPr>
        <p:txBody>
          <a:bodyPr/>
          <a:lstStyle/>
          <a:p>
            <a:endParaRPr lang="id-ID"/>
          </a:p>
        </p:txBody>
      </p:sp>
      <p:sp>
        <p:nvSpPr>
          <p:cNvPr id="11283" name="Line 21"/>
          <p:cNvSpPr>
            <a:spLocks noChangeShapeType="1"/>
          </p:cNvSpPr>
          <p:nvPr/>
        </p:nvSpPr>
        <p:spPr bwMode="auto">
          <a:xfrm>
            <a:off x="2438400" y="4724400"/>
            <a:ext cx="3048000" cy="0"/>
          </a:xfrm>
          <a:prstGeom prst="line">
            <a:avLst/>
          </a:prstGeom>
          <a:noFill/>
          <a:ln w="19050">
            <a:solidFill>
              <a:schemeClr val="tx1"/>
            </a:solidFill>
            <a:round/>
            <a:headEnd type="triangle" w="med" len="med"/>
            <a:tailEnd/>
          </a:ln>
        </p:spPr>
        <p:txBody>
          <a:bodyPr/>
          <a:lstStyle/>
          <a:p>
            <a:endParaRPr lang="id-ID"/>
          </a:p>
        </p:txBody>
      </p:sp>
      <p:sp>
        <p:nvSpPr>
          <p:cNvPr id="11284" name="Line 22"/>
          <p:cNvSpPr>
            <a:spLocks noChangeShapeType="1"/>
          </p:cNvSpPr>
          <p:nvPr/>
        </p:nvSpPr>
        <p:spPr bwMode="auto">
          <a:xfrm>
            <a:off x="2133600" y="1752600"/>
            <a:ext cx="0" cy="533400"/>
          </a:xfrm>
          <a:prstGeom prst="line">
            <a:avLst/>
          </a:prstGeom>
          <a:noFill/>
          <a:ln w="38100">
            <a:solidFill>
              <a:schemeClr val="tx1"/>
            </a:solidFill>
            <a:round/>
            <a:headEnd/>
            <a:tailEnd type="triangle" w="med" len="med"/>
          </a:ln>
        </p:spPr>
        <p:txBody>
          <a:bodyPr/>
          <a:lstStyle/>
          <a:p>
            <a:endParaRPr lang="id-ID"/>
          </a:p>
        </p:txBody>
      </p:sp>
      <p:sp>
        <p:nvSpPr>
          <p:cNvPr id="11285" name="Line 23"/>
          <p:cNvSpPr>
            <a:spLocks noChangeShapeType="1"/>
          </p:cNvSpPr>
          <p:nvPr/>
        </p:nvSpPr>
        <p:spPr bwMode="auto">
          <a:xfrm>
            <a:off x="2133600" y="1752600"/>
            <a:ext cx="1219200" cy="0"/>
          </a:xfrm>
          <a:prstGeom prst="line">
            <a:avLst/>
          </a:prstGeom>
          <a:noFill/>
          <a:ln w="38100">
            <a:solidFill>
              <a:schemeClr val="tx1"/>
            </a:solidFill>
            <a:round/>
            <a:headEnd/>
            <a:tailEnd/>
          </a:ln>
        </p:spPr>
        <p:txBody>
          <a:bodyPr/>
          <a:lstStyle/>
          <a:p>
            <a:endParaRPr lang="id-ID"/>
          </a:p>
        </p:txBody>
      </p:sp>
      <p:sp>
        <p:nvSpPr>
          <p:cNvPr id="11286" name="Line 24"/>
          <p:cNvSpPr>
            <a:spLocks noChangeShapeType="1"/>
          </p:cNvSpPr>
          <p:nvPr/>
        </p:nvSpPr>
        <p:spPr bwMode="auto">
          <a:xfrm>
            <a:off x="2133600" y="4267200"/>
            <a:ext cx="0" cy="1600200"/>
          </a:xfrm>
          <a:prstGeom prst="line">
            <a:avLst/>
          </a:prstGeom>
          <a:noFill/>
          <a:ln w="38100">
            <a:solidFill>
              <a:schemeClr val="tx1"/>
            </a:solidFill>
            <a:round/>
            <a:headEnd/>
            <a:tailEnd type="triangle" w="med" len="med"/>
          </a:ln>
        </p:spPr>
        <p:txBody>
          <a:bodyPr/>
          <a:lstStyle/>
          <a:p>
            <a:endParaRPr lang="id-ID"/>
          </a:p>
        </p:txBody>
      </p:sp>
      <p:sp>
        <p:nvSpPr>
          <p:cNvPr id="11287" name="Line 26"/>
          <p:cNvSpPr>
            <a:spLocks noChangeShapeType="1"/>
          </p:cNvSpPr>
          <p:nvPr/>
        </p:nvSpPr>
        <p:spPr bwMode="auto">
          <a:xfrm>
            <a:off x="6019800" y="3200400"/>
            <a:ext cx="0" cy="838200"/>
          </a:xfrm>
          <a:prstGeom prst="line">
            <a:avLst/>
          </a:prstGeom>
          <a:noFill/>
          <a:ln w="38100">
            <a:solidFill>
              <a:schemeClr val="tx1"/>
            </a:solidFill>
            <a:round/>
            <a:headEnd/>
            <a:tailEnd type="triangle" w="med" len="med"/>
          </a:ln>
        </p:spPr>
        <p:txBody>
          <a:bodyPr/>
          <a:lstStyle/>
          <a:p>
            <a:endParaRPr lang="id-ID"/>
          </a:p>
        </p:txBody>
      </p:sp>
      <p:sp>
        <p:nvSpPr>
          <p:cNvPr id="11288" name="Line 27"/>
          <p:cNvSpPr>
            <a:spLocks noChangeShapeType="1"/>
          </p:cNvSpPr>
          <p:nvPr/>
        </p:nvSpPr>
        <p:spPr bwMode="auto">
          <a:xfrm>
            <a:off x="6019800" y="5181600"/>
            <a:ext cx="0" cy="838200"/>
          </a:xfrm>
          <a:prstGeom prst="line">
            <a:avLst/>
          </a:prstGeom>
          <a:noFill/>
          <a:ln w="38100">
            <a:solidFill>
              <a:schemeClr val="tx1"/>
            </a:solidFill>
            <a:round/>
            <a:headEnd/>
            <a:tailEnd type="triangle" w="med" len="med"/>
          </a:ln>
        </p:spPr>
        <p:txBody>
          <a:bodyPr/>
          <a:lstStyle/>
          <a:p>
            <a:endParaRPr lang="id-ID"/>
          </a:p>
        </p:txBody>
      </p:sp>
      <p:sp>
        <p:nvSpPr>
          <p:cNvPr id="11289" name="Text Box 28"/>
          <p:cNvSpPr txBox="1">
            <a:spLocks noChangeArrowheads="1"/>
          </p:cNvSpPr>
          <p:nvPr/>
        </p:nvSpPr>
        <p:spPr bwMode="auto">
          <a:xfrm>
            <a:off x="2514600" y="3321050"/>
            <a:ext cx="2209800" cy="336550"/>
          </a:xfrm>
          <a:prstGeom prst="rect">
            <a:avLst/>
          </a:prstGeom>
          <a:noFill/>
          <a:ln w="9525">
            <a:noFill/>
            <a:miter lim="800000"/>
            <a:headEnd/>
            <a:tailEnd/>
          </a:ln>
        </p:spPr>
        <p:txBody>
          <a:bodyPr>
            <a:spAutoFit/>
          </a:bodyPr>
          <a:lstStyle/>
          <a:p>
            <a:pPr>
              <a:spcBef>
                <a:spcPct val="50000"/>
              </a:spcBef>
            </a:pPr>
            <a:r>
              <a:rPr lang="en-US" sz="1600" b="1">
                <a:solidFill>
                  <a:srgbClr val="FFFF00"/>
                </a:solidFill>
                <a:latin typeface="Tahoma" pitchFamily="34" charset="0"/>
              </a:rPr>
              <a:t>Extra cell fluid</a:t>
            </a:r>
          </a:p>
        </p:txBody>
      </p:sp>
      <p:cxnSp>
        <p:nvCxnSpPr>
          <p:cNvPr id="27" name="Straight Connector 26"/>
          <p:cNvCxnSpPr/>
          <p:nvPr/>
        </p:nvCxnSpPr>
        <p:spPr bwMode="auto">
          <a:xfrm>
            <a:off x="533400" y="1219200"/>
            <a:ext cx="8077200" cy="1588"/>
          </a:xfrm>
          <a:prstGeom prst="line">
            <a:avLst/>
          </a:prstGeom>
          <a:solidFill>
            <a:schemeClr val="accent1"/>
          </a:solidFill>
          <a:ln w="9525" cap="flat" cmpd="sng" algn="ctr">
            <a:solidFill>
              <a:schemeClr val="accent6">
                <a:lumMod val="20000"/>
                <a:lumOff val="80000"/>
              </a:schemeClr>
            </a:solidFill>
            <a:prstDash val="solid"/>
            <a:round/>
            <a:headEnd type="none" w="med" len="med"/>
            <a:tailEnd type="none" w="med" len="med"/>
          </a:ln>
          <a:effectLst/>
        </p:spPr>
      </p:cxnSp>
    </p:spTree>
  </p:cSld>
  <p:clrMapOvr>
    <a:masterClrMapping/>
  </p:clrMapOvr>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1409</Words>
  <Application>Microsoft Office PowerPoint</Application>
  <PresentationFormat>On-screen Show (4:3)</PresentationFormat>
  <Paragraphs>253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Shimmer</vt:lpstr>
      <vt:lpstr>IODINE DEFICIENCY DISORDERS</vt:lpstr>
      <vt:lpstr>OBJECTIVE of THE COURSE</vt:lpstr>
      <vt:lpstr>Iodine Deficiency Disorders</vt:lpstr>
      <vt:lpstr>BACKGROUND</vt:lpstr>
      <vt:lpstr>Slide 5</vt:lpstr>
      <vt:lpstr>Slide 6</vt:lpstr>
      <vt:lpstr>Slide 7</vt:lpstr>
      <vt:lpstr>IODINE DEFICIENCY DISORDERS</vt:lpstr>
      <vt:lpstr>IODINE METABOLISM</vt:lpstr>
      <vt:lpstr>Slide 10</vt:lpstr>
      <vt:lpstr>CURRENT MAGNITUDE of IDD by GOITER by WHO REGION (1999)</vt:lpstr>
      <vt:lpstr>RECOMMENDED DIALY INTAKE of IODINE (WHO,2001)</vt:lpstr>
      <vt:lpstr>IODINE TOXICITY</vt:lpstr>
      <vt:lpstr>ENDEMIC GOITER</vt:lpstr>
      <vt:lpstr>SIMPLIFIED CLASSIFICATION of GOITER by PALPATION</vt:lpstr>
      <vt:lpstr>THE SPECTRUM of IDD</vt:lpstr>
      <vt:lpstr>EPIDEMIOLOGICAL CRITERIA for ASSESSING THE SEVERITY of IDD BASED ON THE PREVALENCE of GOITER IN SCHOOL-AGED CHILDREN</vt:lpstr>
      <vt:lpstr>EPIDEMIOLOGY CRITERI FOR ASSESSING IODINE NUTRITION BASED ON MEDIAN URINARY IODINE CONCENTRATION in SCHOOL AGED CHILDREN</vt:lpstr>
      <vt:lpstr>CRITERIA FOR MONITORING PROGRESS TOWARDS SUSTAINABLE ELIMINATION of IDD AS A PUBLIC HEALTH PROBLEM</vt:lpstr>
      <vt:lpstr>MAJOR COMPONENTS REQUIRED TO CONSOLIDATE THE ELIMINATION of IDD</vt:lpstr>
      <vt:lpstr>OPTION CORRECTION of IDD</vt:lpstr>
      <vt:lpstr>SALT IODIZATION PROGRAM </vt:lpstr>
      <vt:lpstr>RECOMMENDED IODINE CONCENTRATION IN SALT</vt:lpstr>
      <vt:lpstr>FACTORS THAT DETERMINE SALT IODINE CONTENT</vt:lpstr>
      <vt:lpstr>CRITERIA FOR MONITORING PROGRESS TOWARDS SUSTAINABLE ELIMINATION of IDD AS A PUBLIC HEALTH PROBLEM</vt:lpstr>
      <vt:lpstr>SUMMARY</vt:lpstr>
      <vt:lpstr>Thank You</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IODINE DEFICIENCY DISORDERS</dc:title>
  <dc:creator>Your User Name</dc:creator>
  <cp:lastModifiedBy>user</cp:lastModifiedBy>
  <cp:revision>8</cp:revision>
  <dcterms:created xsi:type="dcterms:W3CDTF">2011-11-28T03:37:09Z</dcterms:created>
  <dcterms:modified xsi:type="dcterms:W3CDTF">2011-11-28T22:12:41Z</dcterms:modified>
</cp:coreProperties>
</file>