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4657" r:id="rId2"/>
    <p:sldMasterId id="2147485009" r:id="rId3"/>
    <p:sldMasterId id="2147485022" r:id="rId4"/>
  </p:sldMasterIdLst>
  <p:notesMasterIdLst>
    <p:notesMasterId r:id="rId60"/>
  </p:notesMasterIdLst>
  <p:sldIdLst>
    <p:sldId id="257" r:id="rId5"/>
    <p:sldId id="373" r:id="rId6"/>
    <p:sldId id="290" r:id="rId7"/>
    <p:sldId id="345" r:id="rId8"/>
    <p:sldId id="258" r:id="rId9"/>
    <p:sldId id="291" r:id="rId10"/>
    <p:sldId id="294" r:id="rId11"/>
    <p:sldId id="293" r:id="rId12"/>
    <p:sldId id="264" r:id="rId13"/>
    <p:sldId id="265" r:id="rId14"/>
    <p:sldId id="260" r:id="rId15"/>
    <p:sldId id="266" r:id="rId16"/>
    <p:sldId id="271" r:id="rId17"/>
    <p:sldId id="268" r:id="rId18"/>
    <p:sldId id="346" r:id="rId19"/>
    <p:sldId id="347" r:id="rId20"/>
    <p:sldId id="348" r:id="rId21"/>
    <p:sldId id="349" r:id="rId22"/>
    <p:sldId id="350" r:id="rId23"/>
    <p:sldId id="280" r:id="rId24"/>
    <p:sldId id="356" r:id="rId25"/>
    <p:sldId id="368" r:id="rId26"/>
    <p:sldId id="365" r:id="rId27"/>
    <p:sldId id="281" r:id="rId28"/>
    <p:sldId id="357" r:id="rId29"/>
    <p:sldId id="351" r:id="rId30"/>
    <p:sldId id="366" r:id="rId31"/>
    <p:sldId id="285" r:id="rId32"/>
    <p:sldId id="352" r:id="rId33"/>
    <p:sldId id="353" r:id="rId34"/>
    <p:sldId id="354" r:id="rId35"/>
    <p:sldId id="283" r:id="rId36"/>
    <p:sldId id="288" r:id="rId37"/>
    <p:sldId id="367" r:id="rId38"/>
    <p:sldId id="282" r:id="rId39"/>
    <p:sldId id="289" r:id="rId40"/>
    <p:sldId id="377" r:id="rId41"/>
    <p:sldId id="412" r:id="rId42"/>
    <p:sldId id="413" r:id="rId43"/>
    <p:sldId id="380" r:id="rId44"/>
    <p:sldId id="381" r:id="rId45"/>
    <p:sldId id="414" r:id="rId46"/>
    <p:sldId id="383" r:id="rId47"/>
    <p:sldId id="384" r:id="rId48"/>
    <p:sldId id="385" r:id="rId49"/>
    <p:sldId id="386" r:id="rId50"/>
    <p:sldId id="387" r:id="rId51"/>
    <p:sldId id="390" r:id="rId52"/>
    <p:sldId id="391" r:id="rId53"/>
    <p:sldId id="392" r:id="rId54"/>
    <p:sldId id="410" r:id="rId55"/>
    <p:sldId id="411" r:id="rId56"/>
    <p:sldId id="393" r:id="rId57"/>
    <p:sldId id="394" r:id="rId58"/>
    <p:sldId id="295"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ECFF"/>
    <a:srgbClr val="FF0066"/>
    <a:srgbClr val="000099"/>
    <a:srgbClr val="000066"/>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1086"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295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E8A737F-CE32-40FD-9B8F-F4B38F751834}" type="datetimeFigureOut">
              <a:rPr lang="en-US"/>
              <a:pPr>
                <a:defRPr/>
              </a:pPr>
              <a:t>10/23/2011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0630E05A-2691-47C8-BC0B-D788C1FBFE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UKPDS blood-pressure trial demonstrated the benefits of more intensive blood pressure control in individuals with type 2 diabetes. Those persons randomized to tight blood pressure control (mean treated blood pressure 144/82 mmHg) with an angiotensin-converting enzyme (ACE) inhibitor or beta-blocker had a 24% relative risk reduction in diabetes-related end points, 32% fewer diabetes-related deaths, and 44% fewer strokes compared with those in the less-tight control arm (mean treated blood pressure 157/87 mmHg).</a:t>
            </a:r>
            <a:r>
              <a:rPr lang="en-US" baseline="30000" smtClean="0"/>
              <a:t>[27]</a:t>
            </a:r>
            <a:endParaRPr lang="en-US" smtClean="0"/>
          </a:p>
          <a:p>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DEBE29-A59E-44A0-B86A-358012CBF80B}" type="slidenum">
              <a:rPr lang="en-US" smtClean="0">
                <a:latin typeface="Arial" pitchFamily="34" charset="0"/>
              </a:rPr>
              <a:pPr/>
              <a:t>44</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7023500-391B-4FD3-B4B6-CBED53CFF96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61D4CC-A1D3-44B5-A1B1-9602B17A83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AF8E2D9-9244-464E-B683-2640E86979D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4ED6D2-55A3-4378-B54E-724BBF59AAF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07939555-1D63-4B48-8711-03C251EC5072}" type="datetimeFigureOut">
              <a:rPr lang="en-US"/>
              <a:pPr>
                <a:defRPr/>
              </a:pPr>
              <a:t>10/23/2011</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814E2F3D-03F9-4A9F-9719-2FB33642C1D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835A420-FA92-4654-A1AA-51F29E1437E1}" type="datetimeFigureOut">
              <a:rPr lang="en-US"/>
              <a:pPr>
                <a:defRPr/>
              </a:pPr>
              <a:t>10/23/2011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474675D-9946-4949-ADDB-911892FA7E3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Arial" charset="0"/>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315F78DB-6962-4EFB-9C30-D2C05FE9EFF2}" type="datetimeFigureOut">
              <a:rPr lang="en-US"/>
              <a:pPr>
                <a:defRPr/>
              </a:pPr>
              <a:t>10/23/2011</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153BB3B3-E3D4-4EBB-8D75-26808EB7717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F4101E34-4C8A-421F-8505-CFFD40A76981}" type="datetimeFigureOut">
              <a:rPr lang="en-US"/>
              <a:pPr>
                <a:defRPr/>
              </a:pPr>
              <a:t>10/23/2011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D7E3485-9B52-4EAA-962C-DC9745D85D7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2DC3D5C9-0F2F-4130-A427-F359750207FD}" type="datetimeFigureOut">
              <a:rPr lang="en-US"/>
              <a:pPr>
                <a:defRPr/>
              </a:pPr>
              <a:t>10/23/2011</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A4C1C37F-A7E1-4CF3-9D40-EC55E5BA9FC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9B21607-CB3C-42F8-B40F-37DD1666120F}" type="datetimeFigureOut">
              <a:rPr lang="en-US"/>
              <a:pPr>
                <a:defRPr/>
              </a:pPr>
              <a:t>10/23/2011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9F37DC8-F79F-4681-A96B-3259359D445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A529AEA6-28AA-48EA-A75C-30BEF7310D52}" type="datetimeFigureOut">
              <a:rPr lang="en-US"/>
              <a:pPr>
                <a:defRPr/>
              </a:pPr>
              <a:t>10/23/2011</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523C3B81-440F-4963-B7FC-31AFD97989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D375B6-5A6B-4F2F-98E8-584900A12C8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1DE4E76-25A7-4136-B594-DB1A562E72E8}" type="datetimeFigureOut">
              <a:rPr lang="en-US"/>
              <a:pPr>
                <a:defRPr/>
              </a:pPr>
              <a:t>10/23/2011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0523041-8B7E-4041-ABD8-2023AE29E05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751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741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751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741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751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741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CCC3AEC9-48E4-4C39-8CFD-1E2DC943B517}" type="datetimeFigureOut">
              <a:rPr lang="en-US"/>
              <a:pPr>
                <a:defRPr/>
              </a:pPr>
              <a:t>10/23/2011</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1CF293E8-1DA8-4151-AE53-FBDB26656F2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965F549-2188-459F-9969-206D813C0C4B}" type="datetimeFigureOut">
              <a:rPr lang="en-US"/>
              <a:pPr>
                <a:defRPr/>
              </a:pPr>
              <a:t>10/23/2011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89E373F-FDBC-443E-A9F1-4202C283B14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28F1B6C-E456-48C9-AAA1-1DAA48034767}" type="datetimeFigureOut">
              <a:rPr lang="en-US"/>
              <a:pPr>
                <a:defRPr/>
              </a:pPr>
              <a:t>10/23/2011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206B1C2-A598-4928-963F-7134CF5C4F1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7076532-15FF-4213-A1B7-7F75FBDCD54F}" type="datetimeFigureOut">
              <a:rPr lang="en-US"/>
              <a:pPr>
                <a:defRPr/>
              </a:pPr>
              <a:t>10/23/2011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84F7FE-F27E-4D36-99A6-40F5A7BCF31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1E82D1-4A80-4F5C-B9A1-4006EEA6B361}" type="datetimeFigureOut">
              <a:rPr lang="en-US"/>
              <a:pPr>
                <a:defRPr/>
              </a:pPr>
              <a:t>10/23/2011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13F2AD-2719-4EAD-954F-4BA520A9F9E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8E4533-B413-43AF-BB50-6210D85A9F7A}" type="datetimeFigureOut">
              <a:rPr lang="en-US"/>
              <a:pPr>
                <a:defRPr/>
              </a:pPr>
              <a:t>10/23/2011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4A6DEA-473E-4369-B0D9-8786C2258AC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BF38438-DE8A-4AB7-9E2B-922CF1D7B606}" type="datetimeFigureOut">
              <a:rPr lang="en-US"/>
              <a:pPr>
                <a:defRPr/>
              </a:pPr>
              <a:t>10/23/2011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22D841-5A88-4FCC-9B76-C4087478989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6F7692-BCC3-478D-9F62-7C5B0BADC8FB}" type="datetimeFigureOut">
              <a:rPr lang="en-US"/>
              <a:pPr>
                <a:defRPr/>
              </a:pPr>
              <a:t>10/23/2011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950A7A8-D572-400A-837F-867FB1AAFED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EE17F1-DE55-4B2C-A9D6-0ADBE41AC433}" type="datetimeFigureOut">
              <a:rPr lang="en-US"/>
              <a:pPr>
                <a:defRPr/>
              </a:pPr>
              <a:t>10/23/2011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2DD717-4215-474A-B1B4-21D673595E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BBFF710-0DCA-434F-AEB5-74390C258A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57CADA-BAB6-4E95-A133-59180DC3B476}" type="datetimeFigureOut">
              <a:rPr lang="en-US"/>
              <a:pPr>
                <a:defRPr/>
              </a:pPr>
              <a:t>10/23/2011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6ACC1B-ACC7-4632-90F3-30FDF9FAD9B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1364ED-D255-4078-9554-716237E302E8}" type="datetimeFigureOut">
              <a:rPr lang="en-US"/>
              <a:pPr>
                <a:defRPr/>
              </a:pPr>
              <a:t>10/23/2011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10DD1B-29FD-4B19-BCFA-807B86028B9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F92C23-FC98-4244-A19B-BE2493EB5CFC}" type="datetimeFigureOut">
              <a:rPr lang="en-US"/>
              <a:pPr>
                <a:defRPr/>
              </a:pPr>
              <a:t>10/23/2011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69C435-D4BF-4987-8C41-BD960414600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03E74B-C3A3-4D0A-A2DB-3C2F8726CED8}" type="datetimeFigureOut">
              <a:rPr lang="en-US"/>
              <a:pPr>
                <a:defRPr/>
              </a:pPr>
              <a:t>10/23/2011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1F2E26-711C-4ABE-AAF9-90DDD12E13D5}"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A822FC-F72A-461C-B342-5B22ECFED881}" type="datetimeFigureOut">
              <a:rPr lang="en-US"/>
              <a:pPr>
                <a:defRPr/>
              </a:pPr>
              <a:t>10/23/2011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E34ABF-D4A2-4472-884B-F5D033634E07}"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988" y="13017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0988" y="14859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71988" y="14859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9A1FFA65-1E1A-460C-AB84-2F43AFB8256F}" type="datetimeFigureOut">
              <a:rPr lang="en-US"/>
              <a:pPr>
                <a:defRPr/>
              </a:pPr>
              <a:t>10/23/2011</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FBAD52A2-960F-4957-8445-161EA6F53BD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C1FA07-6F9A-4F33-B8DE-976C9B4BDFA5}" type="datetimeFigureOut">
              <a:rPr lang="en-US"/>
              <a:pPr>
                <a:defRPr/>
              </a:pPr>
              <a:t>10/23/2011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2D687116-E08C-4455-BFA8-09282ED8BDE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F06579EC-9F7F-4911-9DDD-C6A18FEA7242}" type="datetimeFigureOut">
              <a:rPr lang="en-US"/>
              <a:pPr>
                <a:defRPr/>
              </a:pPr>
              <a:t>10/23/2011</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4ED2747D-A33C-42DB-962B-4FEB1AA6944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875A0E88-3FCF-427B-8ED6-70FF62B84B5B}" type="datetimeFigureOut">
              <a:rPr lang="en-US"/>
              <a:pPr>
                <a:defRPr/>
              </a:pPr>
              <a:t>10/23/2011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FD7554B-4397-42C4-93BF-2D9EC6F5EF6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16C264-6FF6-4515-838B-03023DE9455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4037E268-DD40-4B98-AB7D-E07100529666}" type="datetimeFigureOut">
              <a:rPr lang="en-US"/>
              <a:pPr>
                <a:defRPr/>
              </a:pPr>
              <a:t>10/23/2011</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CD238A36-6E8B-4C2A-BE73-8362694CA08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8D870AA-06A2-4B55-A3FC-95D5548DAC41}" type="datetimeFigureOut">
              <a:rPr lang="en-US"/>
              <a:pPr>
                <a:defRPr/>
              </a:pPr>
              <a:t>10/23/2011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0510660F-21D0-48B4-9873-59CDED76FC7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AC586054-6AF3-4B73-9556-72B2CE22F02E}" type="datetimeFigureOut">
              <a:rPr lang="en-US"/>
              <a:pPr>
                <a:defRPr/>
              </a:pPr>
              <a:t>10/23/2011</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834A329D-E555-4382-8B8C-8F8562917CEA}"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84BCFC99-0B7A-477F-AD1B-A314698C667D}"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16E3535C-3983-4BEA-8DAE-050D7583DE9A}" type="datetimeFigureOut">
              <a:rPr lang="en-US"/>
              <a:pPr>
                <a:defRPr/>
              </a:pPr>
              <a:t>10/23/2011</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5A7BC1D1-F740-4FF1-99C6-B2A37FF10077}"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7AC01021-8246-4DEA-80D1-720DBD021D28}" type="datetimeFigureOut">
              <a:rPr lang="en-US"/>
              <a:pPr>
                <a:defRPr/>
              </a:pPr>
              <a:t>10/23/2011</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6DBF17-4E1B-4AE0-AA68-25850E2C0044}" type="datetimeFigureOut">
              <a:rPr lang="en-US"/>
              <a:pPr>
                <a:defRPr/>
              </a:pPr>
              <a:t>10/23/2011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4BBEA2-2DB1-4ED7-A39D-F6FFF8094FC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5F020B72-3BAB-4F28-913F-F7131305087E}"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EF78A970-2904-4A2D-8FC9-31B0E08026CB}" type="datetimeFigureOut">
              <a:rPr lang="en-US"/>
              <a:pPr>
                <a:defRPr/>
              </a:pPr>
              <a:t>10/23/2011</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28613" y="1941513"/>
            <a:ext cx="8208962" cy="4114800"/>
          </a:xfrm>
        </p:spPr>
        <p:txBody>
          <a:bodyPr>
            <a:normAutofit/>
          </a:bodyPr>
          <a:lstStyle/>
          <a:p>
            <a:pPr lvl="0"/>
            <a:endParaRPr lang="en-US" noProof="0" smtClean="0"/>
          </a:p>
        </p:txBody>
      </p:sp>
      <p:sp>
        <p:nvSpPr>
          <p:cNvPr id="4" name="Rectangle 7"/>
          <p:cNvSpPr>
            <a:spLocks noGrp="1" noChangeArrowheads="1"/>
          </p:cNvSpPr>
          <p:nvPr>
            <p:ph type="dt" sz="half" idx="10"/>
          </p:nvPr>
        </p:nvSpPr>
        <p:spPr/>
        <p:txBody>
          <a:bodyPr/>
          <a:lstStyle>
            <a:lvl1pPr>
              <a:defRPr/>
            </a:lvl1pPr>
          </a:lstStyle>
          <a:p>
            <a:pPr>
              <a:defRPr/>
            </a:pPr>
            <a:endParaRPr lang="en-GB"/>
          </a:p>
        </p:txBody>
      </p:sp>
      <p:sp>
        <p:nvSpPr>
          <p:cNvPr id="5" name="Rectangle 8"/>
          <p:cNvSpPr>
            <a:spLocks noGrp="1" noChangeArrowheads="1"/>
          </p:cNvSpPr>
          <p:nvPr>
            <p:ph type="ftr" sz="quarter" idx="11"/>
          </p:nvPr>
        </p:nvSpPr>
        <p:spPr/>
        <p:txBody>
          <a:bodyPr/>
          <a:lstStyle>
            <a:lvl1pPr>
              <a:defRPr/>
            </a:lvl1pPr>
          </a:lstStyle>
          <a:p>
            <a:pPr>
              <a:defRPr/>
            </a:pPr>
            <a:endParaRPr lang="en-GB"/>
          </a:p>
        </p:txBody>
      </p:sp>
      <p:sp>
        <p:nvSpPr>
          <p:cNvPr id="6" name="Rectangle 9"/>
          <p:cNvSpPr>
            <a:spLocks noGrp="1" noChangeArrowheads="1"/>
          </p:cNvSpPr>
          <p:nvPr>
            <p:ph type="sldNum" sz="quarter" idx="12"/>
          </p:nvPr>
        </p:nvSpPr>
        <p:spPr/>
        <p:txBody>
          <a:bodyPr/>
          <a:lstStyle>
            <a:lvl1pPr>
              <a:defRPr/>
            </a:lvl1pPr>
          </a:lstStyle>
          <a:p>
            <a:pPr>
              <a:defRPr/>
            </a:pPr>
            <a:fld id="{88A44CB5-5378-4640-91AD-85A6DC57BC41}"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28613" y="1941513"/>
            <a:ext cx="4027487"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a:defRPr/>
            </a:lvl1pPr>
          </a:lstStyle>
          <a:p>
            <a:pPr>
              <a:defRPr/>
            </a:pPr>
            <a:endParaRPr lang="en-GB"/>
          </a:p>
        </p:txBody>
      </p:sp>
      <p:sp>
        <p:nvSpPr>
          <p:cNvPr id="6" name="Rectangle 8"/>
          <p:cNvSpPr>
            <a:spLocks noGrp="1" noChangeArrowheads="1"/>
          </p:cNvSpPr>
          <p:nvPr>
            <p:ph type="ftr" sz="quarter" idx="11"/>
          </p:nvPr>
        </p:nvSpPr>
        <p:spPr/>
        <p:txBody>
          <a:bodyPr/>
          <a:lstStyle>
            <a:lvl1pPr>
              <a:defRPr/>
            </a:lvl1pPr>
          </a:lstStyle>
          <a:p>
            <a:pPr>
              <a:defRPr/>
            </a:pPr>
            <a:endParaRPr lang="en-GB"/>
          </a:p>
        </p:txBody>
      </p:sp>
      <p:sp>
        <p:nvSpPr>
          <p:cNvPr id="7" name="Rectangle 9"/>
          <p:cNvSpPr>
            <a:spLocks noGrp="1" noChangeArrowheads="1"/>
          </p:cNvSpPr>
          <p:nvPr>
            <p:ph type="sldNum" sz="quarter" idx="12"/>
          </p:nvPr>
        </p:nvSpPr>
        <p:spPr/>
        <p:txBody>
          <a:bodyPr/>
          <a:lstStyle>
            <a:lvl1pPr>
              <a:defRPr/>
            </a:lvl1pPr>
          </a:lstStyle>
          <a:p>
            <a:pPr>
              <a:defRPr/>
            </a:pPr>
            <a:fld id="{1B98FCB0-978A-44B6-8518-BB2BE0089239}"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61C4B9-5175-4AB6-9366-E44E2E041B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7115D1-5BB6-48DF-BA09-82E504644D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75869D-ADC7-42AE-ADDF-6E8991F708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5E94944-2F49-42D8-B7A9-5DD8C8FF9C0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2B88D4B-BCB0-440F-8DFA-8B7C258C9A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17F8A187-2464-4D00-A67C-A0BD49185D5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cs typeface="Arial" charset="0"/>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cs typeface="Arial" charset="0"/>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latin typeface="Arial" charset="0"/>
                <a:cs typeface="Arial" charset="0"/>
              </a:defRPr>
            </a:lvl1pPr>
            <a:extLst/>
          </a:lstStyle>
          <a:p>
            <a:pPr>
              <a:defRPr/>
            </a:pPr>
            <a:fld id="{1F6ACE57-917F-49DF-829C-D966172E2F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85" r:id="rId1"/>
    <p:sldLayoutId id="2147484917" r:id="rId2"/>
    <p:sldLayoutId id="2147484986" r:id="rId3"/>
    <p:sldLayoutId id="2147484918" r:id="rId4"/>
    <p:sldLayoutId id="2147484919" r:id="rId5"/>
    <p:sldLayoutId id="2147484920" r:id="rId6"/>
    <p:sldLayoutId id="2147484987" r:id="rId7"/>
    <p:sldLayoutId id="2147484988" r:id="rId8"/>
    <p:sldLayoutId id="2147484989" r:id="rId9"/>
    <p:sldLayoutId id="2147484921" r:id="rId10"/>
    <p:sldLayoutId id="2147484990" r:id="rId11"/>
    <p:sldLayoutId id="2147484922" r:id="rId12"/>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4108"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Arial" charset="0"/>
              </a:defRPr>
            </a:lvl1pPr>
            <a:extLst/>
          </a:lstStyle>
          <a:p>
            <a:pPr>
              <a:defRPr/>
            </a:pPr>
            <a:fld id="{D6ED6D30-4F5A-4178-B723-59D598933384}" type="datetimeFigureOut">
              <a:rPr lang="en-US"/>
              <a:pPr>
                <a:defRPr/>
              </a:pPr>
              <a:t>10/23/2011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Arial" charset="0"/>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Arial" charset="0"/>
              </a:defRPr>
            </a:lvl1pPr>
            <a:extLst/>
          </a:lstStyle>
          <a:p>
            <a:pPr>
              <a:defRPr/>
            </a:pPr>
            <a:fld id="{1D2A1EC3-3850-4442-9DFF-D6C12F3A56B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003" r:id="rId1"/>
    <p:sldLayoutId id="2147484934" r:id="rId2"/>
    <p:sldLayoutId id="2147485004" r:id="rId3"/>
    <p:sldLayoutId id="2147485005" r:id="rId4"/>
    <p:sldLayoutId id="2147485006" r:id="rId5"/>
    <p:sldLayoutId id="2147484935" r:id="rId6"/>
    <p:sldLayoutId id="2147485007" r:id="rId7"/>
    <p:sldLayoutId id="2147484936" r:id="rId8"/>
    <p:sldLayoutId id="2147485008" r:id="rId9"/>
    <p:sldLayoutId id="2147484937" r:id="rId10"/>
    <p:sldLayoutId id="2147484938"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509C5F6-35F2-4A7D-A93E-3326FE0B9069}" type="datetimeFigureOut">
              <a:rPr lang="en-US"/>
              <a:pPr>
                <a:defRPr/>
              </a:pPr>
              <a:t>10/23/2011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E1C1B74-FDF3-4F20-81A4-E2C72201AE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10" r:id="rId1"/>
    <p:sldLayoutId id="2147485011" r:id="rId2"/>
    <p:sldLayoutId id="2147485012" r:id="rId3"/>
    <p:sldLayoutId id="2147485013" r:id="rId4"/>
    <p:sldLayoutId id="2147485014" r:id="rId5"/>
    <p:sldLayoutId id="2147485015" r:id="rId6"/>
    <p:sldLayoutId id="2147485016" r:id="rId7"/>
    <p:sldLayoutId id="2147485017" r:id="rId8"/>
    <p:sldLayoutId id="2147485018" r:id="rId9"/>
    <p:sldLayoutId id="2147485019" r:id="rId10"/>
    <p:sldLayoutId id="2147485020" r:id="rId11"/>
    <p:sldLayoutId id="214748502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E6221875-AB02-49F0-8BCA-3327AEC627E5}" type="datetimeFigureOut">
              <a:rPr lang="en-US"/>
              <a:pPr>
                <a:defRPr/>
              </a:pPr>
              <a:t>10/23/2011</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928EC42A-503D-4A68-BA5D-89BAB19EB462}" type="slidenum">
              <a:rPr lang="en-US"/>
              <a:pPr>
                <a:defRPr/>
              </a:pPr>
              <a:t>‹#›</a:t>
            </a:fld>
            <a:endParaRPr lang="en-US"/>
          </a:p>
        </p:txBody>
      </p:sp>
      <p:sp>
        <p:nvSpPr>
          <p:cNvPr id="5134"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35"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023" r:id="rId1"/>
    <p:sldLayoutId id="2147485024" r:id="rId2"/>
    <p:sldLayoutId id="2147485025" r:id="rId3"/>
    <p:sldLayoutId id="2147485026" r:id="rId4"/>
    <p:sldLayoutId id="2147485027" r:id="rId5"/>
    <p:sldLayoutId id="2147485028" r:id="rId6"/>
    <p:sldLayoutId id="2147485029" r:id="rId7"/>
    <p:sldLayoutId id="2147485030" r:id="rId8"/>
    <p:sldLayoutId id="2147485031" r:id="rId9"/>
    <p:sldLayoutId id="2147485032" r:id="rId10"/>
    <p:sldLayoutId id="2147485033" r:id="rId11"/>
    <p:sldLayoutId id="2147485034" r:id="rId12"/>
    <p:sldLayoutId id="2147485035" r:id="rId13"/>
    <p:sldLayoutId id="2147485036" r:id="rId14"/>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8.xml"/><Relationship Id="rId1" Type="http://schemas.openxmlformats.org/officeDocument/2006/relationships/vmlDrawing" Target="../drawings/vmlDrawing1.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066800" y="1676400"/>
            <a:ext cx="6858000" cy="3046413"/>
          </a:xfrm>
          <a:prstGeom prst="rect">
            <a:avLst/>
          </a:prstGeom>
          <a:noFill/>
          <a:ln w="9525">
            <a:noFill/>
            <a:miter lim="800000"/>
            <a:headEnd/>
            <a:tailEnd/>
          </a:ln>
        </p:spPr>
        <p:txBody>
          <a:bodyPr anchor="ctr">
            <a:spAutoFit/>
          </a:bodyPr>
          <a:lstStyle/>
          <a:p>
            <a:pPr algn="ctr">
              <a:defRPr/>
            </a:pPr>
            <a:r>
              <a:rPr lang="en-US" sz="4800" b="1" dirty="0">
                <a:solidFill>
                  <a:srgbClr val="FFFF00"/>
                </a:solidFill>
                <a:effectLst>
                  <a:outerShdw blurRad="38100" dist="38100" dir="2700000" algn="tl">
                    <a:srgbClr val="000000">
                      <a:alpha val="43137"/>
                    </a:srgbClr>
                  </a:outerShdw>
                </a:effectLst>
                <a:latin typeface="Arial" charset="0"/>
                <a:cs typeface="Arial" charset="0"/>
              </a:rPr>
              <a:t>Complication </a:t>
            </a:r>
          </a:p>
          <a:p>
            <a:pPr algn="ctr">
              <a:defRPr/>
            </a:pPr>
            <a:r>
              <a:rPr lang="en-US" sz="4800" b="1" dirty="0">
                <a:solidFill>
                  <a:srgbClr val="FFFF00"/>
                </a:solidFill>
                <a:effectLst>
                  <a:outerShdw blurRad="38100" dist="38100" dir="2700000" algn="tl">
                    <a:srgbClr val="000000">
                      <a:alpha val="43137"/>
                    </a:srgbClr>
                  </a:outerShdw>
                </a:effectLst>
                <a:latin typeface="Arial" charset="0"/>
                <a:cs typeface="Arial" charset="0"/>
              </a:rPr>
              <a:t>of</a:t>
            </a:r>
          </a:p>
          <a:p>
            <a:pPr algn="ctr">
              <a:defRPr/>
            </a:pPr>
            <a:r>
              <a:rPr lang="en-US" sz="4800" b="1" dirty="0">
                <a:solidFill>
                  <a:srgbClr val="FFFF00"/>
                </a:solidFill>
                <a:effectLst>
                  <a:outerShdw blurRad="38100" dist="38100" dir="2700000" algn="tl">
                    <a:srgbClr val="000000">
                      <a:alpha val="43137"/>
                    </a:srgbClr>
                  </a:outerShdw>
                </a:effectLst>
                <a:latin typeface="Arial" charset="0"/>
                <a:cs typeface="Arial" charset="0"/>
              </a:rPr>
              <a:t>Diabetes Mellitus</a:t>
            </a:r>
          </a:p>
          <a:p>
            <a:pPr algn="ctr">
              <a:defRPr/>
            </a:pPr>
            <a:r>
              <a:rPr lang="en-US" sz="4800" b="1" dirty="0">
                <a:solidFill>
                  <a:srgbClr val="FFFF00"/>
                </a:solidFill>
                <a:effectLst>
                  <a:outerShdw blurRad="38100" dist="38100" dir="2700000" algn="tl">
                    <a:srgbClr val="000000">
                      <a:alpha val="43137"/>
                    </a:srgbClr>
                  </a:outerShdw>
                </a:effectLst>
                <a:latin typeface="Arial" charset="0"/>
                <a:cs typeface="Arial" charset="0"/>
              </a:rPr>
              <a:t> </a:t>
            </a:r>
          </a:p>
        </p:txBody>
      </p:sp>
      <p:sp>
        <p:nvSpPr>
          <p:cNvPr id="4" name="TextBox 3"/>
          <p:cNvSpPr txBox="1"/>
          <p:nvPr/>
        </p:nvSpPr>
        <p:spPr>
          <a:xfrm>
            <a:off x="3276600" y="5257800"/>
            <a:ext cx="2613025" cy="1131888"/>
          </a:xfrm>
          <a:prstGeom prst="rect">
            <a:avLst/>
          </a:prstGeom>
          <a:noFill/>
        </p:spPr>
        <p:txBody>
          <a:bodyPr wrap="none">
            <a:spAutoFit/>
          </a:bodyPr>
          <a:lstStyle/>
          <a:p>
            <a:pPr algn="ctr">
              <a:lnSpc>
                <a:spcPct val="150000"/>
              </a:lnSpc>
              <a:defRPr/>
            </a:pPr>
            <a:r>
              <a:rPr lang="en-US" sz="2400" b="1" dirty="0" err="1">
                <a:effectLst>
                  <a:outerShdw blurRad="38100" dist="38100" dir="2700000" algn="tl">
                    <a:srgbClr val="000000">
                      <a:alpha val="43137"/>
                    </a:srgbClr>
                  </a:outerShdw>
                </a:effectLst>
                <a:latin typeface="Arial" charset="0"/>
                <a:cs typeface="Arial" charset="0"/>
              </a:rPr>
              <a:t>Laksmi</a:t>
            </a:r>
            <a:r>
              <a:rPr lang="en-US" sz="2400" b="1" dirty="0">
                <a:effectLst>
                  <a:outerShdw blurRad="38100" dist="38100" dir="2700000" algn="tl">
                    <a:srgbClr val="000000">
                      <a:alpha val="43137"/>
                    </a:srgbClr>
                  </a:outerShdw>
                </a:effectLst>
                <a:latin typeface="Arial" charset="0"/>
                <a:cs typeface="Arial" charset="0"/>
              </a:rPr>
              <a:t> </a:t>
            </a:r>
            <a:r>
              <a:rPr lang="en-US" sz="2400" b="1" dirty="0" err="1">
                <a:effectLst>
                  <a:outerShdw blurRad="38100" dist="38100" dir="2700000" algn="tl">
                    <a:srgbClr val="000000">
                      <a:alpha val="43137"/>
                    </a:srgbClr>
                  </a:outerShdw>
                </a:effectLst>
                <a:latin typeface="Arial" charset="0"/>
                <a:cs typeface="Arial" charset="0"/>
              </a:rPr>
              <a:t>Sasiarini</a:t>
            </a:r>
            <a:endParaRPr lang="en-US" sz="2400" b="1" dirty="0">
              <a:effectLst>
                <a:outerShdw blurRad="38100" dist="38100" dir="2700000" algn="tl">
                  <a:srgbClr val="000000">
                    <a:alpha val="43137"/>
                  </a:srgbClr>
                </a:outerShdw>
              </a:effectLst>
              <a:latin typeface="Arial" charset="0"/>
              <a:cs typeface="Arial" charset="0"/>
            </a:endParaRPr>
          </a:p>
          <a:p>
            <a:pPr algn="ctr">
              <a:lnSpc>
                <a:spcPct val="150000"/>
              </a:lnSpc>
              <a:defRPr/>
            </a:pPr>
            <a:r>
              <a:rPr lang="en-US" sz="2400" b="1" dirty="0">
                <a:effectLst>
                  <a:outerShdw blurRad="38100" dist="38100" dir="2700000" algn="tl">
                    <a:srgbClr val="000000">
                      <a:alpha val="43137"/>
                    </a:srgbClr>
                  </a:outerShdw>
                </a:effectLst>
                <a:latin typeface="Arial" charset="0"/>
                <a:cs typeface="Arial" charset="0"/>
              </a:rPr>
              <a:t>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155448"/>
            <a:ext cx="8229600" cy="1252728"/>
          </a:xfrm>
        </p:spPr>
        <p:txBody>
          <a:bodyPr/>
          <a:lstStyle/>
          <a:p>
            <a:pPr eaLnBrk="1" fontAlgn="auto" hangingPunct="1">
              <a:spcAft>
                <a:spcPts val="0"/>
              </a:spcAft>
              <a:defRPr/>
            </a:pPr>
            <a:r>
              <a:rPr lang="en-US" dirty="0" smtClean="0">
                <a:solidFill>
                  <a:srgbClr val="FF6600"/>
                </a:solidFill>
                <a:latin typeface="Arial" pitchFamily="34" charset="0"/>
                <a:cs typeface="Arial" pitchFamily="34" charset="0"/>
              </a:rPr>
              <a:t>Laboratory findings</a:t>
            </a:r>
          </a:p>
        </p:txBody>
      </p:sp>
      <p:sp>
        <p:nvSpPr>
          <p:cNvPr id="58371" name="Rectangle 3"/>
          <p:cNvSpPr>
            <a:spLocks noGrp="1" noChangeArrowheads="1"/>
          </p:cNvSpPr>
          <p:nvPr>
            <p:ph idx="1"/>
          </p:nvPr>
        </p:nvSpPr>
        <p:spPr>
          <a:xfrm>
            <a:off x="381000" y="1874838"/>
            <a:ext cx="8229600" cy="4525962"/>
          </a:xfrm>
        </p:spPr>
        <p:txBody>
          <a:bodyPr/>
          <a:lstStyle/>
          <a:p>
            <a:pPr algn="just" eaLnBrk="1" hangingPunct="1">
              <a:lnSpc>
                <a:spcPct val="90000"/>
              </a:lnSpc>
              <a:buFont typeface="Arial" pitchFamily="34" charset="0"/>
              <a:buChar char="•"/>
            </a:pPr>
            <a:r>
              <a:rPr lang="en-US" sz="2800" smtClean="0">
                <a:latin typeface="Arial" pitchFamily="34" charset="0"/>
                <a:cs typeface="Arial" pitchFamily="34" charset="0"/>
              </a:rPr>
              <a:t>plasma glucose, serum  and urine ketones, electrolytes (with calculated anion gap), osmolality, arterial blood gases</a:t>
            </a:r>
          </a:p>
          <a:p>
            <a:pPr algn="just" eaLnBrk="1" hangingPunct="1">
              <a:lnSpc>
                <a:spcPct val="90000"/>
              </a:lnSpc>
              <a:buFont typeface="Arial" pitchFamily="34" charset="0"/>
              <a:buChar char="•"/>
            </a:pPr>
            <a:r>
              <a:rPr lang="en-US" sz="2800" smtClean="0">
                <a:latin typeface="Arial" pitchFamily="34" charset="0"/>
                <a:cs typeface="Arial" pitchFamily="34" charset="0"/>
              </a:rPr>
              <a:t>blood urea nitrogen/creatinine</a:t>
            </a:r>
          </a:p>
          <a:p>
            <a:pPr algn="just" eaLnBrk="1" hangingPunct="1">
              <a:lnSpc>
                <a:spcPct val="90000"/>
              </a:lnSpc>
              <a:buFont typeface="Arial" pitchFamily="34" charset="0"/>
              <a:buChar char="•"/>
            </a:pPr>
            <a:r>
              <a:rPr lang="en-US" sz="2800" smtClean="0">
                <a:latin typeface="Arial" pitchFamily="34" charset="0"/>
                <a:cs typeface="Arial" pitchFamily="34" charset="0"/>
              </a:rPr>
              <a:t>urinalysis</a:t>
            </a:r>
          </a:p>
          <a:p>
            <a:pPr algn="just" eaLnBrk="1" hangingPunct="1">
              <a:lnSpc>
                <a:spcPct val="90000"/>
              </a:lnSpc>
              <a:buFont typeface="Arial" pitchFamily="34" charset="0"/>
              <a:buChar char="•"/>
            </a:pPr>
            <a:r>
              <a:rPr lang="en-US" sz="2800" smtClean="0">
                <a:latin typeface="Arial" pitchFamily="34" charset="0"/>
                <a:cs typeface="Arial" pitchFamily="34" charset="0"/>
              </a:rPr>
              <a:t>complete blood count with differential</a:t>
            </a:r>
          </a:p>
          <a:p>
            <a:pPr algn="just" eaLnBrk="1" hangingPunct="1">
              <a:lnSpc>
                <a:spcPct val="90000"/>
              </a:lnSpc>
              <a:buFont typeface="Arial" pitchFamily="34" charset="0"/>
              <a:buChar char="•"/>
            </a:pPr>
            <a:r>
              <a:rPr lang="en-US" sz="2800" smtClean="0">
                <a:latin typeface="Arial" pitchFamily="34" charset="0"/>
                <a:cs typeface="Arial" pitchFamily="34" charset="0"/>
              </a:rPr>
              <a:t>electrocardiogram</a:t>
            </a:r>
          </a:p>
          <a:p>
            <a:pPr algn="just" eaLnBrk="1" hangingPunct="1">
              <a:lnSpc>
                <a:spcPct val="90000"/>
              </a:lnSpc>
              <a:buFont typeface="Arial" pitchFamily="34" charset="0"/>
              <a:buChar char="•"/>
            </a:pPr>
            <a:r>
              <a:rPr lang="en-US" sz="2800" smtClean="0">
                <a:latin typeface="Arial" pitchFamily="34" charset="0"/>
                <a:cs typeface="Arial" pitchFamily="34" charset="0"/>
              </a:rPr>
              <a:t>bacterial cultures of urine, blood, and throat, etc</a:t>
            </a:r>
          </a:p>
          <a:p>
            <a:pPr algn="just" eaLnBrk="1" hangingPunct="1">
              <a:lnSpc>
                <a:spcPct val="90000"/>
              </a:lnSpc>
              <a:buFont typeface="Arial" pitchFamily="34" charset="0"/>
              <a:buChar char="•"/>
            </a:pPr>
            <a:r>
              <a:rPr lang="en-US" sz="2800" smtClean="0">
                <a:latin typeface="Arial" pitchFamily="34" charset="0"/>
                <a:cs typeface="Arial" pitchFamily="34" charset="0"/>
              </a:rPr>
              <a:t>chest X-Ray</a:t>
            </a:r>
          </a:p>
          <a:p>
            <a:pPr algn="just" eaLnBrk="1" hangingPunct="1">
              <a:lnSpc>
                <a:spcPct val="90000"/>
              </a:lnSpc>
              <a:buFont typeface="Wingdings 2" pitchFamily="18" charset="2"/>
              <a:buNone/>
            </a:pPr>
            <a:r>
              <a:rPr lang="en-US" sz="2800" smtClean="0">
                <a:latin typeface="Arial" pitchFamily="34" charset="0"/>
                <a:cs typeface="Arial" pitchFamily="34" charset="0"/>
              </a:rPr>
              <a:t/>
            </a:r>
            <a:br>
              <a:rPr lang="en-US" sz="2800" smtClean="0">
                <a:latin typeface="Arial" pitchFamily="34" charset="0"/>
                <a:cs typeface="Arial" pitchFamily="34" charset="0"/>
              </a:rPr>
            </a:br>
            <a:endParaRPr lang="en-US" sz="2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fontAlgn="auto" hangingPunct="1">
              <a:spcAft>
                <a:spcPts val="0"/>
              </a:spcAft>
              <a:defRPr/>
            </a:pPr>
            <a:r>
              <a:rPr lang="en-US" sz="4000" i="1" smtClean="0">
                <a:solidFill>
                  <a:srgbClr val="FF6600"/>
                </a:solidFill>
              </a:rPr>
              <a:t>Diagnostic criteria for DKA and HHS</a:t>
            </a:r>
            <a:endParaRPr lang="en-US" sz="4000" smtClean="0">
              <a:solidFill>
                <a:srgbClr val="FF6600"/>
              </a:solidFill>
            </a:endParaRPr>
          </a:p>
        </p:txBody>
      </p:sp>
      <p:graphicFrame>
        <p:nvGraphicFramePr>
          <p:cNvPr id="6306" name="Group 162"/>
          <p:cNvGraphicFramePr>
            <a:graphicFrameLocks noGrp="1"/>
          </p:cNvGraphicFramePr>
          <p:nvPr>
            <p:ph type="tbl" idx="1"/>
          </p:nvPr>
        </p:nvGraphicFramePr>
        <p:xfrm>
          <a:off x="0" y="1524000"/>
          <a:ext cx="9144000" cy="4424662"/>
        </p:xfrm>
        <a:graphic>
          <a:graphicData uri="http://schemas.openxmlformats.org/drawingml/2006/table">
            <a:tbl>
              <a:tblPr/>
              <a:tblGrid>
                <a:gridCol w="3132666"/>
                <a:gridCol w="1354666"/>
                <a:gridCol w="1693334"/>
                <a:gridCol w="1591734"/>
                <a:gridCol w="1371600"/>
              </a:tblGrid>
              <a:tr h="60221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tx1"/>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Arial" charset="0"/>
                          <a:cs typeface="Arial" charset="0"/>
                        </a:rPr>
                        <a:t>DKA</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FF00"/>
                          </a:solidFill>
                          <a:effectLst/>
                          <a:latin typeface="Arial" charset="0"/>
                          <a:cs typeface="Arial" charset="0"/>
                        </a:rPr>
                        <a:t>HHS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FF00"/>
                        </a:solidFill>
                        <a:effectLst/>
                        <a:latin typeface="Arial"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tx1"/>
                    </a:solidFill>
                  </a:tcPr>
                </a:tc>
              </a:tr>
              <a:tr h="36069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66"/>
                          </a:solidFill>
                          <a:effectLst/>
                          <a:latin typeface="Arial" charset="0"/>
                          <a:cs typeface="Arial" charset="0"/>
                        </a:rPr>
                        <a:t>Mild</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66"/>
                          </a:solidFill>
                          <a:effectLst/>
                          <a:latin typeface="Arial" charset="0"/>
                          <a:cs typeface="Arial" charset="0"/>
                        </a:rPr>
                        <a:t>Moderate</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66"/>
                          </a:solidFill>
                          <a:effectLst/>
                          <a:latin typeface="Arial" charset="0"/>
                          <a:cs typeface="Arial" charset="0"/>
                        </a:rPr>
                        <a:t>Severe</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tx1"/>
                    </a:solidFill>
                  </a:tcPr>
                </a:tc>
                <a:tc vMerge="1">
                  <a:txBody>
                    <a:bodyPr/>
                    <a:lstStyle/>
                    <a:p>
                      <a:endParaRPr lang="en-US"/>
                    </a:p>
                  </a:txBody>
                  <a:tcPr/>
                </a:tc>
              </a:tr>
              <a:tr h="34566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cs typeface="Arial" charset="0"/>
                        </a:rPr>
                        <a:t>Plasma glucose (mg/dl)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cs typeface="Arial" charset="0"/>
                        </a:rPr>
                        <a:t>Arterial pH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cs typeface="Arial" charset="0"/>
                        </a:rPr>
                        <a:t>Serum bicarbonate (</a:t>
                      </a:r>
                      <a:r>
                        <a:rPr kumimoji="0" lang="en-US" sz="1600" b="0" i="0" u="none" strike="noStrike" cap="none" normalizeH="0" baseline="0" dirty="0" err="1" smtClean="0">
                          <a:ln>
                            <a:noFill/>
                          </a:ln>
                          <a:solidFill>
                            <a:schemeClr val="accent1"/>
                          </a:solidFill>
                          <a:effectLst/>
                          <a:latin typeface="Arial" charset="0"/>
                          <a:cs typeface="Arial" charset="0"/>
                        </a:rPr>
                        <a:t>mEq</a:t>
                      </a:r>
                      <a:r>
                        <a:rPr kumimoji="0" lang="en-US" sz="1600" b="0" i="0" u="none" strike="noStrike" cap="none" normalizeH="0" baseline="0" dirty="0" smtClean="0">
                          <a:ln>
                            <a:noFill/>
                          </a:ln>
                          <a:solidFill>
                            <a:schemeClr val="accent1"/>
                          </a:solidFill>
                          <a:effectLst/>
                          <a:latin typeface="Arial" charset="0"/>
                          <a:cs typeface="Arial" charset="0"/>
                        </a:rPr>
                        <a:t>/l)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cs typeface="Arial" charset="0"/>
                        </a:rPr>
                        <a:t>Urine </a:t>
                      </a:r>
                      <a:r>
                        <a:rPr kumimoji="0" lang="en-US" sz="1600" b="0" i="0" u="none" strike="noStrike" cap="none" normalizeH="0" baseline="0" dirty="0" err="1" smtClean="0">
                          <a:ln>
                            <a:noFill/>
                          </a:ln>
                          <a:solidFill>
                            <a:schemeClr val="accent1"/>
                          </a:solidFill>
                          <a:effectLst/>
                          <a:latin typeface="Arial" charset="0"/>
                          <a:cs typeface="Arial" charset="0"/>
                        </a:rPr>
                        <a:t>ketones</a:t>
                      </a:r>
                      <a:endParaRPr kumimoji="0" lang="en-US" sz="1600" b="0" i="0" u="none" strike="noStrike" cap="none" normalizeH="0" baseline="0" dirty="0" smtClean="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cs typeface="Arial" charset="0"/>
                        </a:rPr>
                        <a:t>Serum </a:t>
                      </a:r>
                      <a:r>
                        <a:rPr kumimoji="0" lang="en-US" sz="1600" b="0" i="0" u="none" strike="noStrike" cap="none" normalizeH="0" baseline="0" dirty="0" err="1" smtClean="0">
                          <a:ln>
                            <a:noFill/>
                          </a:ln>
                          <a:solidFill>
                            <a:schemeClr val="accent1"/>
                          </a:solidFill>
                          <a:effectLst/>
                          <a:latin typeface="Arial" charset="0"/>
                          <a:cs typeface="Arial" charset="0"/>
                        </a:rPr>
                        <a:t>keton</a:t>
                      </a:r>
                      <a:endParaRPr kumimoji="0" lang="en-US" sz="1600" b="0" i="0" u="none" strike="noStrike" cap="none" normalizeH="0" baseline="0" dirty="0" smtClean="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cs typeface="Arial" charset="0"/>
                        </a:rPr>
                        <a:t>Effective serum </a:t>
                      </a:r>
                      <a:r>
                        <a:rPr kumimoji="0" lang="en-US" sz="1600" b="0" i="0" u="none" strike="noStrike" cap="none" normalizeH="0" baseline="0" dirty="0" err="1" smtClean="0">
                          <a:ln>
                            <a:noFill/>
                          </a:ln>
                          <a:solidFill>
                            <a:schemeClr val="accent1"/>
                          </a:solidFill>
                          <a:effectLst/>
                          <a:latin typeface="Arial" charset="0"/>
                          <a:cs typeface="Arial" charset="0"/>
                        </a:rPr>
                        <a:t>osmolality</a:t>
                      </a:r>
                      <a:endParaRPr kumimoji="0" lang="en-US" sz="1600" b="0" i="0" u="none" strike="noStrike" cap="none" normalizeH="0" baseline="0" dirty="0" smtClean="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cs typeface="Arial" charset="0"/>
                        </a:rPr>
                        <a:t> (</a:t>
                      </a:r>
                      <a:r>
                        <a:rPr kumimoji="0" lang="en-US" sz="1600" b="0" i="0" u="none" strike="noStrike" cap="none" normalizeH="0" baseline="0" dirty="0" err="1" smtClean="0">
                          <a:ln>
                            <a:noFill/>
                          </a:ln>
                          <a:solidFill>
                            <a:schemeClr val="accent1"/>
                          </a:solidFill>
                          <a:effectLst/>
                          <a:latin typeface="Arial" charset="0"/>
                          <a:cs typeface="Arial" charset="0"/>
                        </a:rPr>
                        <a:t>mosm</a:t>
                      </a:r>
                      <a:r>
                        <a:rPr kumimoji="0" lang="en-US" sz="1600" b="0" i="0" u="none" strike="noStrike" cap="none" normalizeH="0" baseline="0" dirty="0" smtClean="0">
                          <a:ln>
                            <a:noFill/>
                          </a:ln>
                          <a:solidFill>
                            <a:schemeClr val="accent1"/>
                          </a:solidFill>
                          <a:effectLst/>
                          <a:latin typeface="Arial" charset="0"/>
                          <a:cs typeface="Arial" charset="0"/>
                        </a:rPr>
                        <a:t>/kg)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cs typeface="Arial" charset="0"/>
                        </a:rPr>
                        <a:t>Anion gap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cs typeface="Arial" charset="0"/>
                        </a:rPr>
                        <a:t>Alteration in </a:t>
                      </a:r>
                      <a:r>
                        <a:rPr kumimoji="0" lang="en-US" sz="1600" b="0" i="0" u="none" strike="noStrike" cap="none" normalizeH="0" baseline="0" dirty="0" err="1" smtClean="0">
                          <a:ln>
                            <a:noFill/>
                          </a:ln>
                          <a:solidFill>
                            <a:schemeClr val="accent1"/>
                          </a:solidFill>
                          <a:effectLst/>
                          <a:latin typeface="Arial" charset="0"/>
                          <a:cs typeface="Arial" charset="0"/>
                        </a:rPr>
                        <a:t>sensoria</a:t>
                      </a:r>
                      <a:r>
                        <a:rPr kumimoji="0" lang="en-US" sz="1600" b="0" i="0" u="none" strike="noStrike" cap="none" normalizeH="0" baseline="0" dirty="0" smtClean="0">
                          <a:ln>
                            <a:noFill/>
                          </a:ln>
                          <a:solidFill>
                            <a:schemeClr val="accent1"/>
                          </a:solidFill>
                          <a:effectLst/>
                          <a:latin typeface="Arial" charset="0"/>
                          <a:cs typeface="Arial" charset="0"/>
                        </a:rPr>
                        <a:t> and mental</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&gt; 250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7.25–7.30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15–18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Variable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&gt; 10</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Alert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&gt; 250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7.00–7.24</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10 to 15</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Variable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&gt; 12</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Alert/drowsy</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&gt; 250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&lt; 7.00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&lt; 10</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Variable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&gt;12</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Stupor/coma</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ts val="384"/>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&gt; 600</a:t>
                      </a:r>
                    </a:p>
                    <a:p>
                      <a:pPr marL="0" marR="0" lvl="0" indent="0" algn="l" defTabSz="914400" rtl="0" eaLnBrk="1" fontAlgn="base" latinLnBrk="0" hangingPunct="1">
                        <a:lnSpc>
                          <a:spcPct val="100000"/>
                        </a:lnSpc>
                        <a:spcBef>
                          <a:spcPts val="384"/>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&gt; 7.30</a:t>
                      </a:r>
                    </a:p>
                    <a:p>
                      <a:pPr marL="0" marR="0" lvl="0" indent="0" algn="l" defTabSz="914400" rtl="0" eaLnBrk="1" fontAlgn="base" latinLnBrk="0" hangingPunct="1">
                        <a:lnSpc>
                          <a:spcPct val="100000"/>
                        </a:lnSpc>
                        <a:spcBef>
                          <a:spcPts val="384"/>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&gt; 18</a:t>
                      </a:r>
                    </a:p>
                    <a:p>
                      <a:pPr marL="0" marR="0" lvl="0" indent="0" algn="l" defTabSz="914400" rtl="0" eaLnBrk="1" fontAlgn="base" latinLnBrk="0" hangingPunct="1">
                        <a:lnSpc>
                          <a:spcPct val="100000"/>
                        </a:lnSpc>
                        <a:spcBef>
                          <a:spcPts val="384"/>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cs typeface="Arial" charset="0"/>
                        </a:rPr>
                        <a:t>Small</a:t>
                      </a:r>
                    </a:p>
                    <a:p>
                      <a:pPr marL="0" marR="0" lvl="0" indent="0" algn="l" defTabSz="914400" rtl="0" eaLnBrk="1" fontAlgn="base" latinLnBrk="0" hangingPunct="1">
                        <a:lnSpc>
                          <a:spcPct val="100000"/>
                        </a:lnSpc>
                        <a:spcBef>
                          <a:spcPts val="384"/>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cs typeface="Arial" charset="0"/>
                        </a:rPr>
                        <a:t>Small</a:t>
                      </a:r>
                    </a:p>
                    <a:p>
                      <a:pPr marL="0" marR="0" lvl="0" indent="0" algn="l" defTabSz="914400" rtl="0" eaLnBrk="1" fontAlgn="base" latinLnBrk="0" hangingPunct="1">
                        <a:lnSpc>
                          <a:spcPct val="100000"/>
                        </a:lnSpc>
                        <a:spcBef>
                          <a:spcPts val="384"/>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&gt;320</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Variable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1"/>
                          </a:solidFill>
                          <a:effectLst/>
                          <a:latin typeface="Arial" charset="0"/>
                          <a:cs typeface="Arial" charset="0"/>
                        </a:rPr>
                        <a:t>Stupor/coma</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tx1"/>
                    </a:solidFill>
                  </a:tcPr>
                </a:tc>
              </a:tr>
            </a:tbl>
          </a:graphicData>
        </a:graphic>
      </p:graphicFrame>
      <p:sp>
        <p:nvSpPr>
          <p:cNvPr id="59418" name="Text Box 163"/>
          <p:cNvSpPr txBox="1">
            <a:spLocks noChangeArrowheads="1"/>
          </p:cNvSpPr>
          <p:nvPr/>
        </p:nvSpPr>
        <p:spPr bwMode="auto">
          <a:xfrm>
            <a:off x="533400" y="6216650"/>
            <a:ext cx="8305800" cy="369888"/>
          </a:xfrm>
          <a:prstGeom prst="rect">
            <a:avLst/>
          </a:prstGeom>
          <a:noFill/>
          <a:ln w="9525">
            <a:noFill/>
            <a:miter lim="800000"/>
            <a:headEnd/>
            <a:tailEnd/>
          </a:ln>
        </p:spPr>
        <p:txBody>
          <a:bodyPr>
            <a:spAutoFit/>
          </a:bodyPr>
          <a:lstStyle/>
          <a:p>
            <a:r>
              <a:rPr lang="en-US" b="1"/>
              <a:t>Anion gap : (Na+) - (Cl</a:t>
            </a:r>
            <a:r>
              <a:rPr lang="en-US" b="1" baseline="30000">
                <a:sym typeface="Symbol" pitchFamily="18" charset="2"/>
              </a:rPr>
              <a:t> </a:t>
            </a:r>
            <a:r>
              <a:rPr lang="en-US" b="1"/>
              <a:t>+  HCO3</a:t>
            </a:r>
            <a:r>
              <a:rPr lang="en-US" b="1" baseline="30000">
                <a:sym typeface="Symbol" pitchFamily="18" charset="2"/>
              </a:rPr>
              <a:t></a:t>
            </a:r>
            <a:r>
              <a:rPr lang="en-US" b="1"/>
              <a:t>) (mEq/l).</a:t>
            </a:r>
          </a:p>
        </p:txBody>
      </p:sp>
      <p:cxnSp>
        <p:nvCxnSpPr>
          <p:cNvPr id="6" name="Straight Connector 5"/>
          <p:cNvCxnSpPr/>
          <p:nvPr/>
        </p:nvCxnSpPr>
        <p:spPr>
          <a:xfrm>
            <a:off x="0" y="1447800"/>
            <a:ext cx="9144000" cy="158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dirty="0" smtClean="0">
                <a:solidFill>
                  <a:srgbClr val="FF6600"/>
                </a:solidFill>
                <a:latin typeface="Arial" pitchFamily="34" charset="0"/>
                <a:cs typeface="Arial" pitchFamily="34" charset="0"/>
              </a:rPr>
              <a:t>Differential diagnosis</a:t>
            </a:r>
          </a:p>
        </p:txBody>
      </p:sp>
      <p:sp>
        <p:nvSpPr>
          <p:cNvPr id="60419" name="Rectangle 3"/>
          <p:cNvSpPr>
            <a:spLocks noGrp="1" noChangeArrowheads="1"/>
          </p:cNvSpPr>
          <p:nvPr>
            <p:ph idx="1"/>
          </p:nvPr>
        </p:nvSpPr>
        <p:spPr>
          <a:xfrm>
            <a:off x="457200" y="1981200"/>
            <a:ext cx="8229600" cy="2819400"/>
          </a:xfrm>
        </p:spPr>
        <p:txBody>
          <a:bodyPr/>
          <a:lstStyle/>
          <a:p>
            <a:pPr algn="just" eaLnBrk="1" hangingPunct="1">
              <a:buFont typeface="Arial" pitchFamily="34" charset="0"/>
              <a:buChar char="•"/>
            </a:pPr>
            <a:r>
              <a:rPr lang="en-US" smtClean="0">
                <a:latin typeface="Arial" pitchFamily="34" charset="0"/>
                <a:cs typeface="Arial" pitchFamily="34" charset="0"/>
              </a:rPr>
              <a:t>lactic acidosis</a:t>
            </a:r>
          </a:p>
          <a:p>
            <a:pPr algn="just" eaLnBrk="1" hangingPunct="1">
              <a:buFont typeface="Arial" pitchFamily="34" charset="0"/>
              <a:buChar char="•"/>
            </a:pPr>
            <a:r>
              <a:rPr lang="en-US" smtClean="0">
                <a:latin typeface="Arial" pitchFamily="34" charset="0"/>
                <a:cs typeface="Arial" pitchFamily="34" charset="0"/>
              </a:rPr>
              <a:t>ingestion of drugs (salicylate, methanol, ethylene glycol, and paraldehyde)</a:t>
            </a:r>
          </a:p>
          <a:p>
            <a:pPr algn="just" eaLnBrk="1" hangingPunct="1">
              <a:buFont typeface="Arial" pitchFamily="34" charset="0"/>
              <a:buChar char="•"/>
            </a:pPr>
            <a:r>
              <a:rPr lang="en-US" smtClean="0">
                <a:latin typeface="Arial" pitchFamily="34" charset="0"/>
                <a:cs typeface="Arial" pitchFamily="34" charset="0"/>
              </a:rPr>
              <a:t>chronic renal failure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solidFill>
                  <a:srgbClr val="FF6600"/>
                </a:solidFill>
                <a:latin typeface="Arial" pitchFamily="34" charset="0"/>
                <a:cs typeface="Arial" pitchFamily="34" charset="0"/>
              </a:rPr>
              <a:t>Protocol for the management of adult patients with HHS</a:t>
            </a:r>
            <a:r>
              <a:rPr lang="en-US" sz="4000" dirty="0" smtClean="0">
                <a:solidFill>
                  <a:schemeClr val="accent1">
                    <a:satMod val="150000"/>
                  </a:schemeClr>
                </a:solidFill>
                <a:latin typeface="Arial" pitchFamily="34" charset="0"/>
                <a:cs typeface="Arial" pitchFamily="34" charset="0"/>
              </a:rPr>
              <a:t> </a:t>
            </a:r>
          </a:p>
        </p:txBody>
      </p:sp>
      <p:sp>
        <p:nvSpPr>
          <p:cNvPr id="61443" name="Rectangle 3"/>
          <p:cNvSpPr>
            <a:spLocks noGrp="1" noChangeArrowheads="1"/>
          </p:cNvSpPr>
          <p:nvPr>
            <p:ph idx="1"/>
          </p:nvPr>
        </p:nvSpPr>
        <p:spPr>
          <a:xfrm>
            <a:off x="381000" y="1774825"/>
            <a:ext cx="8305800" cy="4625975"/>
          </a:xfrm>
        </p:spPr>
        <p:txBody>
          <a:bodyPr/>
          <a:lstStyle/>
          <a:p>
            <a:pPr algn="just" eaLnBrk="1" hangingPunct="1"/>
            <a:r>
              <a:rPr lang="en-US" sz="2600" b="1" smtClean="0">
                <a:latin typeface="Arial" pitchFamily="34" charset="0"/>
                <a:cs typeface="Arial" pitchFamily="34" charset="0"/>
              </a:rPr>
              <a:t>Diagnostic criteria:</a:t>
            </a:r>
            <a:r>
              <a:rPr lang="en-US" sz="2600" smtClean="0">
                <a:latin typeface="Arial" pitchFamily="34" charset="0"/>
                <a:cs typeface="Arial" pitchFamily="34" charset="0"/>
              </a:rPr>
              <a:t> </a:t>
            </a:r>
          </a:p>
          <a:p>
            <a:pPr algn="just" eaLnBrk="1" hangingPunct="1">
              <a:buFontTx/>
              <a:buNone/>
            </a:pPr>
            <a:r>
              <a:rPr lang="en-US" sz="2600" smtClean="0">
                <a:latin typeface="Arial" pitchFamily="34" charset="0"/>
                <a:cs typeface="Arial" pitchFamily="34" charset="0"/>
              </a:rPr>
              <a:t>   		blood glucose &gt;600 mg/dl</a:t>
            </a:r>
          </a:p>
          <a:p>
            <a:pPr algn="just" eaLnBrk="1" hangingPunct="1">
              <a:buFontTx/>
              <a:buNone/>
            </a:pPr>
            <a:r>
              <a:rPr lang="en-US" sz="2600" smtClean="0">
                <a:latin typeface="Arial" pitchFamily="34" charset="0"/>
                <a:cs typeface="Arial" pitchFamily="34" charset="0"/>
              </a:rPr>
              <a:t> 		arterial pH &gt;7.3</a:t>
            </a:r>
          </a:p>
          <a:p>
            <a:pPr algn="just" eaLnBrk="1" hangingPunct="1">
              <a:buFontTx/>
              <a:buNone/>
            </a:pPr>
            <a:r>
              <a:rPr lang="en-US" sz="2600" smtClean="0">
                <a:latin typeface="Arial" pitchFamily="34" charset="0"/>
                <a:cs typeface="Arial" pitchFamily="34" charset="0"/>
              </a:rPr>
              <a:t>   		bicarbonate &gt;15 mEq/l</a:t>
            </a:r>
          </a:p>
          <a:p>
            <a:pPr algn="just" eaLnBrk="1" hangingPunct="1">
              <a:buFontTx/>
              <a:buNone/>
            </a:pPr>
            <a:r>
              <a:rPr lang="en-US" sz="2600" smtClean="0">
                <a:latin typeface="Arial" pitchFamily="34" charset="0"/>
                <a:cs typeface="Arial" pitchFamily="34" charset="0"/>
              </a:rPr>
              <a:t>   		mild ketonuria or ketonemia</a:t>
            </a:r>
          </a:p>
          <a:p>
            <a:pPr algn="just" eaLnBrk="1" hangingPunct="1">
              <a:buFontTx/>
              <a:buNone/>
            </a:pPr>
            <a:r>
              <a:rPr lang="en-US" sz="2600" smtClean="0">
                <a:latin typeface="Arial" pitchFamily="34" charset="0"/>
                <a:cs typeface="Arial" pitchFamily="34" charset="0"/>
              </a:rPr>
              <a:t>   		effective serum osmolality &gt;320 mOsm/kg H</a:t>
            </a:r>
            <a:r>
              <a:rPr lang="en-US" sz="2000" smtClean="0">
                <a:latin typeface="Arial" pitchFamily="34" charset="0"/>
                <a:cs typeface="Arial" pitchFamily="34" charset="0"/>
              </a:rPr>
              <a:t>2</a:t>
            </a:r>
            <a:r>
              <a:rPr lang="en-US" sz="2600" smtClean="0">
                <a:latin typeface="Arial" pitchFamily="34" charset="0"/>
                <a:cs typeface="Arial" pitchFamily="34" charset="0"/>
              </a:rPr>
              <a:t>O</a:t>
            </a:r>
          </a:p>
          <a:p>
            <a:pPr algn="just" eaLnBrk="1" hangingPunct="1">
              <a:buFontTx/>
              <a:buNone/>
            </a:pPr>
            <a:endParaRPr lang="en-US" sz="2600" smtClean="0">
              <a:latin typeface="Arial" pitchFamily="34" charset="0"/>
              <a:cs typeface="Arial" pitchFamily="34" charset="0"/>
            </a:endParaRPr>
          </a:p>
          <a:p>
            <a:pPr algn="just" eaLnBrk="1" hangingPunct="1"/>
            <a:r>
              <a:rPr lang="en-US" sz="2600" smtClean="0">
                <a:latin typeface="Arial" pitchFamily="34" charset="0"/>
                <a:cs typeface="Arial" pitchFamily="34" charset="0"/>
              </a:rPr>
              <a:t>Na should be corrected for hyperglycemia (for each 100 mg/dl glucose &gt;100 mg/dl, add 1.6 mEq to sodium value for corrected serum value)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en-US" dirty="0" smtClean="0">
                <a:solidFill>
                  <a:srgbClr val="FF6600"/>
                </a:solidFill>
              </a:rPr>
              <a:t>TREATMENT</a:t>
            </a:r>
          </a:p>
        </p:txBody>
      </p:sp>
      <p:sp>
        <p:nvSpPr>
          <p:cNvPr id="62467" name="Rectangle 3"/>
          <p:cNvSpPr>
            <a:spLocks noGrp="1" noChangeArrowheads="1"/>
          </p:cNvSpPr>
          <p:nvPr>
            <p:ph idx="1"/>
          </p:nvPr>
        </p:nvSpPr>
        <p:spPr>
          <a:xfrm>
            <a:off x="457200" y="1905000"/>
            <a:ext cx="8229600" cy="2362200"/>
          </a:xfrm>
          <a:solidFill>
            <a:schemeClr val="tx1"/>
          </a:solidFill>
          <a:ln>
            <a:solidFill>
              <a:schemeClr val="accent1"/>
            </a:solidFill>
          </a:ln>
        </p:spPr>
        <p:txBody>
          <a:bodyPr/>
          <a:lstStyle/>
          <a:p>
            <a:pPr eaLnBrk="1" hangingPunct="1">
              <a:lnSpc>
                <a:spcPct val="90000"/>
              </a:lnSpc>
            </a:pPr>
            <a:r>
              <a:rPr lang="en-US" sz="2800" smtClean="0">
                <a:solidFill>
                  <a:srgbClr val="FFFF00"/>
                </a:solidFill>
                <a:latin typeface="Arial" pitchFamily="34" charset="0"/>
                <a:cs typeface="Arial" pitchFamily="34" charset="0"/>
              </a:rPr>
              <a:t>IV fluid (NS) </a:t>
            </a:r>
          </a:p>
          <a:p>
            <a:pPr eaLnBrk="1" hangingPunct="1">
              <a:lnSpc>
                <a:spcPct val="90000"/>
              </a:lnSpc>
              <a:buFont typeface="Wingdings 2" pitchFamily="18" charset="2"/>
              <a:buNone/>
            </a:pPr>
            <a:r>
              <a:rPr lang="en-US" sz="2800" smtClean="0">
                <a:solidFill>
                  <a:srgbClr val="FFFF00"/>
                </a:solidFill>
                <a:latin typeface="Arial" pitchFamily="34" charset="0"/>
                <a:cs typeface="Arial" pitchFamily="34" charset="0"/>
              </a:rPr>
              <a:t>	( initial : 1 l/hour; 15–20 ml · kg-1 BW · h-1)</a:t>
            </a:r>
          </a:p>
          <a:p>
            <a:pPr eaLnBrk="1" hangingPunct="1">
              <a:lnSpc>
                <a:spcPct val="90000"/>
              </a:lnSpc>
            </a:pPr>
            <a:r>
              <a:rPr lang="en-US" sz="2800" smtClean="0">
                <a:solidFill>
                  <a:srgbClr val="FFFF00"/>
                </a:solidFill>
                <a:latin typeface="Arial" pitchFamily="34" charset="0"/>
                <a:cs typeface="Arial" pitchFamily="34" charset="0"/>
              </a:rPr>
              <a:t>Insulin (Continuous IV drip/im)</a:t>
            </a:r>
          </a:p>
          <a:p>
            <a:pPr eaLnBrk="1" hangingPunct="1">
              <a:lnSpc>
                <a:spcPct val="90000"/>
              </a:lnSpc>
            </a:pPr>
            <a:r>
              <a:rPr lang="en-US" sz="2800" smtClean="0">
                <a:solidFill>
                  <a:srgbClr val="FFFF00"/>
                </a:solidFill>
                <a:latin typeface="Arial" pitchFamily="34" charset="0"/>
                <a:cs typeface="Arial" pitchFamily="34" charset="0"/>
              </a:rPr>
              <a:t>K+ (Potssium)</a:t>
            </a:r>
          </a:p>
          <a:p>
            <a:pPr eaLnBrk="1" hangingPunct="1">
              <a:lnSpc>
                <a:spcPct val="90000"/>
              </a:lnSpc>
            </a:pPr>
            <a:r>
              <a:rPr lang="en-US" sz="2800" smtClean="0">
                <a:solidFill>
                  <a:srgbClr val="FFFF00"/>
                </a:solidFill>
                <a:latin typeface="Arial" pitchFamily="34" charset="0"/>
                <a:cs typeface="Arial" pitchFamily="34" charset="0"/>
              </a:rPr>
              <a:t>Bicarbonate (pH &lt; 7) </a:t>
            </a:r>
            <a:r>
              <a:rPr lang="en-US" sz="2800" smtClean="0">
                <a:solidFill>
                  <a:srgbClr val="FFFF00"/>
                </a:solidFill>
                <a:latin typeface="Arial" pitchFamily="34" charset="0"/>
                <a:cs typeface="Arial" pitchFamily="34" charset="0"/>
                <a:sym typeface="Wingdings" pitchFamily="2" charset="2"/>
              </a:rPr>
              <a:t> in pts with DKA</a:t>
            </a:r>
            <a:endParaRPr lang="en-US" sz="2800" smtClean="0">
              <a:solidFill>
                <a:srgbClr val="FFFF00"/>
              </a:solidFill>
              <a:latin typeface="Arial" pitchFamily="34" charset="0"/>
              <a:cs typeface="Arial" pitchFamily="34" charset="0"/>
            </a:endParaRPr>
          </a:p>
        </p:txBody>
      </p:sp>
      <p:sp>
        <p:nvSpPr>
          <p:cNvPr id="62468" name="Text Box 4"/>
          <p:cNvSpPr txBox="1">
            <a:spLocks noChangeArrowheads="1"/>
          </p:cNvSpPr>
          <p:nvPr/>
        </p:nvSpPr>
        <p:spPr bwMode="auto">
          <a:xfrm>
            <a:off x="457200" y="4648200"/>
            <a:ext cx="8382000" cy="579438"/>
          </a:xfrm>
          <a:prstGeom prst="rect">
            <a:avLst/>
          </a:prstGeom>
          <a:noFill/>
          <a:ln w="9525">
            <a:noFill/>
            <a:miter lim="800000"/>
            <a:headEnd/>
            <a:tailEnd/>
          </a:ln>
        </p:spPr>
        <p:txBody>
          <a:bodyPr>
            <a:spAutoFit/>
          </a:bodyPr>
          <a:lstStyle/>
          <a:p>
            <a:pPr algn="ctr">
              <a:spcBef>
                <a:spcPct val="50000"/>
              </a:spcBef>
            </a:pPr>
            <a:r>
              <a:rPr lang="en-US" sz="3200">
                <a:solidFill>
                  <a:srgbClr val="FF0066"/>
                </a:solidFill>
              </a:rPr>
              <a:t>PRECIPITATING FACTOR(S)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533400" y="304800"/>
            <a:ext cx="2133600" cy="646113"/>
          </a:xfrm>
          <a:prstGeom prst="rect">
            <a:avLst/>
          </a:prstGeom>
          <a:solidFill>
            <a:schemeClr val="tx1"/>
          </a:solidFill>
          <a:ln w="9525">
            <a:noFill/>
            <a:miter lim="800000"/>
            <a:headEnd/>
            <a:tailEnd/>
          </a:ln>
        </p:spPr>
        <p:txBody>
          <a:bodyPr>
            <a:spAutoFit/>
          </a:bodyPr>
          <a:lstStyle/>
          <a:p>
            <a:pPr algn="ctr">
              <a:spcBef>
                <a:spcPct val="50000"/>
              </a:spcBef>
              <a:defRPr/>
            </a:pPr>
            <a:r>
              <a:rPr lang="en-US" sz="3600" b="1" dirty="0">
                <a:solidFill>
                  <a:srgbClr val="FFFF00"/>
                </a:solidFill>
                <a:effectLst>
                  <a:outerShdw blurRad="38100" dist="38100" dir="2700000" algn="tl">
                    <a:srgbClr val="000000">
                      <a:alpha val="43137"/>
                    </a:srgbClr>
                  </a:outerShdw>
                </a:effectLst>
                <a:latin typeface="Arial" charset="0"/>
                <a:cs typeface="Arial" charset="0"/>
              </a:rPr>
              <a:t>IV Fluids</a:t>
            </a:r>
          </a:p>
        </p:txBody>
      </p:sp>
      <p:sp>
        <p:nvSpPr>
          <p:cNvPr id="22531" name="Text Box 6"/>
          <p:cNvSpPr txBox="1">
            <a:spLocks noChangeArrowheads="1"/>
          </p:cNvSpPr>
          <p:nvPr/>
        </p:nvSpPr>
        <p:spPr bwMode="auto">
          <a:xfrm>
            <a:off x="3352800" y="914400"/>
            <a:ext cx="2209800" cy="366713"/>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Hydration Status ?</a:t>
            </a:r>
          </a:p>
        </p:txBody>
      </p:sp>
      <p:sp>
        <p:nvSpPr>
          <p:cNvPr id="22532" name="Text Box 7"/>
          <p:cNvSpPr txBox="1">
            <a:spLocks noChangeArrowheads="1"/>
          </p:cNvSpPr>
          <p:nvPr/>
        </p:nvSpPr>
        <p:spPr bwMode="auto">
          <a:xfrm>
            <a:off x="457200" y="1752600"/>
            <a:ext cx="2362200" cy="366713"/>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 Severe </a:t>
            </a:r>
            <a:r>
              <a:rPr lang="en-US" dirty="0" err="1">
                <a:solidFill>
                  <a:schemeClr val="bg1"/>
                </a:solidFill>
                <a:latin typeface="Arial" charset="0"/>
                <a:cs typeface="Arial" charset="0"/>
              </a:rPr>
              <a:t>hypovolemia</a:t>
            </a:r>
            <a:endParaRPr lang="en-US" dirty="0">
              <a:solidFill>
                <a:schemeClr val="bg1"/>
              </a:solidFill>
              <a:latin typeface="Arial" charset="0"/>
              <a:cs typeface="Arial" charset="0"/>
            </a:endParaRPr>
          </a:p>
        </p:txBody>
      </p:sp>
      <p:sp>
        <p:nvSpPr>
          <p:cNvPr id="22533" name="Text Box 8"/>
          <p:cNvSpPr txBox="1">
            <a:spLocks noChangeArrowheads="1"/>
          </p:cNvSpPr>
          <p:nvPr/>
        </p:nvSpPr>
        <p:spPr bwMode="auto">
          <a:xfrm>
            <a:off x="3429000" y="1752600"/>
            <a:ext cx="2057400" cy="366713"/>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Mild dehydration</a:t>
            </a:r>
          </a:p>
        </p:txBody>
      </p:sp>
      <p:sp>
        <p:nvSpPr>
          <p:cNvPr id="22534" name="Text Box 9"/>
          <p:cNvSpPr txBox="1">
            <a:spLocks noChangeArrowheads="1"/>
          </p:cNvSpPr>
          <p:nvPr/>
        </p:nvSpPr>
        <p:spPr bwMode="auto">
          <a:xfrm>
            <a:off x="6096000" y="1752600"/>
            <a:ext cx="2438400" cy="366713"/>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a:solidFill>
                  <a:schemeClr val="bg1"/>
                </a:solidFill>
                <a:latin typeface="Arial" charset="0"/>
                <a:cs typeface="Arial" charset="0"/>
              </a:rPr>
              <a:t>Cardioogenic shock</a:t>
            </a:r>
          </a:p>
        </p:txBody>
      </p:sp>
      <p:sp>
        <p:nvSpPr>
          <p:cNvPr id="63495" name="Text Box 10"/>
          <p:cNvSpPr txBox="1">
            <a:spLocks noChangeArrowheads="1"/>
          </p:cNvSpPr>
          <p:nvPr/>
        </p:nvSpPr>
        <p:spPr bwMode="auto">
          <a:xfrm>
            <a:off x="228600" y="2590800"/>
            <a:ext cx="2743200" cy="369888"/>
          </a:xfrm>
          <a:prstGeom prst="rect">
            <a:avLst/>
          </a:prstGeom>
          <a:solidFill>
            <a:schemeClr val="tx1"/>
          </a:solidFill>
          <a:ln w="9525">
            <a:noFill/>
            <a:miter lim="800000"/>
            <a:headEnd/>
            <a:tailEnd/>
          </a:ln>
        </p:spPr>
        <p:txBody>
          <a:bodyPr>
            <a:spAutoFit/>
          </a:bodyPr>
          <a:lstStyle/>
          <a:p>
            <a:pPr algn="ctr">
              <a:spcBef>
                <a:spcPct val="50000"/>
              </a:spcBef>
            </a:pPr>
            <a:r>
              <a:rPr lang="en-US">
                <a:solidFill>
                  <a:schemeClr val="bg1"/>
                </a:solidFill>
              </a:rPr>
              <a:t>0.9% NaCl (1 L/h)</a:t>
            </a:r>
          </a:p>
        </p:txBody>
      </p:sp>
      <p:sp>
        <p:nvSpPr>
          <p:cNvPr id="22536" name="Text Box 12"/>
          <p:cNvSpPr txBox="1">
            <a:spLocks noChangeArrowheads="1"/>
          </p:cNvSpPr>
          <p:nvPr/>
        </p:nvSpPr>
        <p:spPr bwMode="auto">
          <a:xfrm>
            <a:off x="6172200" y="2590800"/>
            <a:ext cx="2362200" cy="641350"/>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Hemodynamic monitoring</a:t>
            </a:r>
          </a:p>
        </p:txBody>
      </p:sp>
      <p:sp>
        <p:nvSpPr>
          <p:cNvPr id="22540" name="Text Box 16"/>
          <p:cNvSpPr txBox="1">
            <a:spLocks noChangeArrowheads="1"/>
          </p:cNvSpPr>
          <p:nvPr/>
        </p:nvSpPr>
        <p:spPr bwMode="auto">
          <a:xfrm>
            <a:off x="2667000" y="3581400"/>
            <a:ext cx="3352800" cy="366713"/>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Evaluate corrected serum Na+</a:t>
            </a:r>
          </a:p>
        </p:txBody>
      </p:sp>
      <p:sp>
        <p:nvSpPr>
          <p:cNvPr id="22541" name="Text Box 17"/>
          <p:cNvSpPr txBox="1">
            <a:spLocks noChangeArrowheads="1"/>
          </p:cNvSpPr>
          <p:nvPr/>
        </p:nvSpPr>
        <p:spPr bwMode="auto">
          <a:xfrm>
            <a:off x="685800" y="4495800"/>
            <a:ext cx="1981200" cy="369888"/>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Serum Na high</a:t>
            </a:r>
          </a:p>
        </p:txBody>
      </p:sp>
      <p:sp>
        <p:nvSpPr>
          <p:cNvPr id="22542" name="Text Box 18"/>
          <p:cNvSpPr txBox="1">
            <a:spLocks noChangeArrowheads="1"/>
          </p:cNvSpPr>
          <p:nvPr/>
        </p:nvSpPr>
        <p:spPr bwMode="auto">
          <a:xfrm>
            <a:off x="3505200" y="4495800"/>
            <a:ext cx="1981200" cy="369888"/>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Serum Na normal</a:t>
            </a:r>
          </a:p>
        </p:txBody>
      </p:sp>
      <p:sp>
        <p:nvSpPr>
          <p:cNvPr id="22543" name="Text Box 19"/>
          <p:cNvSpPr txBox="1">
            <a:spLocks noChangeArrowheads="1"/>
          </p:cNvSpPr>
          <p:nvPr/>
        </p:nvSpPr>
        <p:spPr bwMode="auto">
          <a:xfrm>
            <a:off x="6172200" y="4495800"/>
            <a:ext cx="2209800" cy="369888"/>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Serum Na low</a:t>
            </a:r>
          </a:p>
        </p:txBody>
      </p:sp>
      <p:sp>
        <p:nvSpPr>
          <p:cNvPr id="22544" name="Text Box 20"/>
          <p:cNvSpPr txBox="1">
            <a:spLocks noChangeArrowheads="1"/>
          </p:cNvSpPr>
          <p:nvPr/>
        </p:nvSpPr>
        <p:spPr bwMode="auto">
          <a:xfrm>
            <a:off x="1219200" y="6172200"/>
            <a:ext cx="6858000" cy="646113"/>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rgbClr val="FFFF00"/>
                </a:solidFill>
                <a:latin typeface="Arial" charset="0"/>
                <a:cs typeface="Arial" charset="0"/>
              </a:rPr>
              <a:t>When serum glucose reaches 200 mg% (DKA) or 300 mg/dl (HHS), change to 5% dextrose with 0.45% </a:t>
            </a:r>
            <a:r>
              <a:rPr lang="en-US" dirty="0" err="1">
                <a:solidFill>
                  <a:srgbClr val="FFFF00"/>
                </a:solidFill>
                <a:latin typeface="Arial" charset="0"/>
                <a:cs typeface="Arial" charset="0"/>
              </a:rPr>
              <a:t>NaCl</a:t>
            </a:r>
            <a:r>
              <a:rPr lang="en-US" dirty="0">
                <a:solidFill>
                  <a:srgbClr val="FFFF00"/>
                </a:solidFill>
                <a:latin typeface="Arial" charset="0"/>
                <a:cs typeface="Arial" charset="0"/>
              </a:rPr>
              <a:t> at 150-250 ml/hr</a:t>
            </a:r>
          </a:p>
        </p:txBody>
      </p:sp>
      <p:sp>
        <p:nvSpPr>
          <p:cNvPr id="22545" name="Text Box 21"/>
          <p:cNvSpPr txBox="1">
            <a:spLocks noChangeArrowheads="1"/>
          </p:cNvSpPr>
          <p:nvPr/>
        </p:nvSpPr>
        <p:spPr bwMode="auto">
          <a:xfrm>
            <a:off x="685800" y="5257800"/>
            <a:ext cx="4419600" cy="646113"/>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0.45% </a:t>
            </a:r>
            <a:r>
              <a:rPr lang="en-US" dirty="0" err="1">
                <a:solidFill>
                  <a:schemeClr val="bg1"/>
                </a:solidFill>
                <a:latin typeface="Arial" charset="0"/>
                <a:cs typeface="Arial" charset="0"/>
              </a:rPr>
              <a:t>NaCl</a:t>
            </a:r>
            <a:r>
              <a:rPr lang="en-US" dirty="0">
                <a:solidFill>
                  <a:schemeClr val="bg1"/>
                </a:solidFill>
                <a:latin typeface="Arial" charset="0"/>
                <a:cs typeface="Arial" charset="0"/>
              </a:rPr>
              <a:t> (250 – 500 ml/h) depending on hydration state</a:t>
            </a:r>
          </a:p>
        </p:txBody>
      </p:sp>
      <p:sp>
        <p:nvSpPr>
          <p:cNvPr id="22550" name="Line 26"/>
          <p:cNvSpPr>
            <a:spLocks noChangeShapeType="1"/>
          </p:cNvSpPr>
          <p:nvPr/>
        </p:nvSpPr>
        <p:spPr bwMode="auto">
          <a:xfrm>
            <a:off x="4495800" y="1371600"/>
            <a:ext cx="0" cy="381000"/>
          </a:xfrm>
          <a:prstGeom prst="line">
            <a:avLst/>
          </a:prstGeom>
          <a:noFill/>
          <a:ln w="28575">
            <a:solidFill>
              <a:schemeClr val="tx1">
                <a:lumMod val="65000"/>
                <a:lumOff val="35000"/>
              </a:schemeClr>
            </a:solidFill>
            <a:round/>
            <a:headEnd/>
            <a:tailEnd type="triangle" w="med" len="med"/>
          </a:ln>
        </p:spPr>
        <p:txBody>
          <a:bodyPr/>
          <a:lstStyle/>
          <a:p>
            <a:pPr>
              <a:defRPr/>
            </a:pPr>
            <a:endParaRPr lang="en-US">
              <a:latin typeface="Arial" charset="0"/>
              <a:cs typeface="Arial" charset="0"/>
            </a:endParaRPr>
          </a:p>
        </p:txBody>
      </p:sp>
      <p:sp>
        <p:nvSpPr>
          <p:cNvPr id="22551" name="Line 27"/>
          <p:cNvSpPr>
            <a:spLocks noChangeShapeType="1"/>
          </p:cNvSpPr>
          <p:nvPr/>
        </p:nvSpPr>
        <p:spPr bwMode="auto">
          <a:xfrm>
            <a:off x="1524000" y="1524000"/>
            <a:ext cx="5943600" cy="0"/>
          </a:xfrm>
          <a:prstGeom prst="line">
            <a:avLst/>
          </a:prstGeom>
          <a:noFill/>
          <a:ln w="28575">
            <a:solidFill>
              <a:schemeClr val="tx1">
                <a:lumMod val="65000"/>
                <a:lumOff val="35000"/>
              </a:schemeClr>
            </a:solidFill>
            <a:round/>
            <a:headEnd/>
            <a:tailEnd/>
          </a:ln>
        </p:spPr>
        <p:txBody>
          <a:bodyPr/>
          <a:lstStyle/>
          <a:p>
            <a:pPr>
              <a:defRPr/>
            </a:pPr>
            <a:endParaRPr lang="en-US">
              <a:latin typeface="Arial" charset="0"/>
              <a:cs typeface="Arial" charset="0"/>
            </a:endParaRPr>
          </a:p>
        </p:txBody>
      </p:sp>
      <p:sp>
        <p:nvSpPr>
          <p:cNvPr id="22552" name="Line 28"/>
          <p:cNvSpPr>
            <a:spLocks noChangeShapeType="1"/>
          </p:cNvSpPr>
          <p:nvPr/>
        </p:nvSpPr>
        <p:spPr bwMode="auto">
          <a:xfrm>
            <a:off x="1524000" y="1524000"/>
            <a:ext cx="0" cy="228600"/>
          </a:xfrm>
          <a:prstGeom prst="line">
            <a:avLst/>
          </a:prstGeom>
          <a:noFill/>
          <a:ln w="28575">
            <a:solidFill>
              <a:schemeClr val="tx1">
                <a:lumMod val="65000"/>
                <a:lumOff val="35000"/>
              </a:schemeClr>
            </a:solidFill>
            <a:round/>
            <a:headEnd/>
            <a:tailEnd type="triangle" w="med" len="med"/>
          </a:ln>
        </p:spPr>
        <p:txBody>
          <a:bodyPr/>
          <a:lstStyle/>
          <a:p>
            <a:pPr>
              <a:defRPr/>
            </a:pPr>
            <a:endParaRPr lang="en-US">
              <a:latin typeface="Arial" charset="0"/>
              <a:cs typeface="Arial" charset="0"/>
            </a:endParaRPr>
          </a:p>
        </p:txBody>
      </p:sp>
      <p:sp>
        <p:nvSpPr>
          <p:cNvPr id="22553" name="Line 29"/>
          <p:cNvSpPr>
            <a:spLocks noChangeShapeType="1"/>
          </p:cNvSpPr>
          <p:nvPr/>
        </p:nvSpPr>
        <p:spPr bwMode="auto">
          <a:xfrm>
            <a:off x="7391400" y="1524000"/>
            <a:ext cx="0" cy="228600"/>
          </a:xfrm>
          <a:prstGeom prst="line">
            <a:avLst/>
          </a:prstGeom>
          <a:noFill/>
          <a:ln w="28575">
            <a:solidFill>
              <a:schemeClr val="tx1">
                <a:lumMod val="65000"/>
                <a:lumOff val="35000"/>
              </a:schemeClr>
            </a:solidFill>
            <a:round/>
            <a:headEnd/>
            <a:tailEnd type="triangle" w="med" len="med"/>
          </a:ln>
        </p:spPr>
        <p:txBody>
          <a:bodyPr/>
          <a:lstStyle/>
          <a:p>
            <a:pPr>
              <a:defRPr/>
            </a:pPr>
            <a:endParaRPr lang="en-US">
              <a:latin typeface="Arial" charset="0"/>
              <a:cs typeface="Arial" charset="0"/>
            </a:endParaRPr>
          </a:p>
        </p:txBody>
      </p:sp>
      <p:sp>
        <p:nvSpPr>
          <p:cNvPr id="26" name="Text Box 21"/>
          <p:cNvSpPr txBox="1">
            <a:spLocks noChangeArrowheads="1"/>
          </p:cNvSpPr>
          <p:nvPr/>
        </p:nvSpPr>
        <p:spPr bwMode="auto">
          <a:xfrm>
            <a:off x="5562600" y="5221288"/>
            <a:ext cx="3429000" cy="646112"/>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0.9% </a:t>
            </a:r>
            <a:r>
              <a:rPr lang="en-US" dirty="0" err="1">
                <a:solidFill>
                  <a:schemeClr val="bg1"/>
                </a:solidFill>
                <a:latin typeface="Arial" charset="0"/>
                <a:cs typeface="Arial" charset="0"/>
              </a:rPr>
              <a:t>NaCl</a:t>
            </a:r>
            <a:r>
              <a:rPr lang="en-US" dirty="0">
                <a:solidFill>
                  <a:schemeClr val="bg1"/>
                </a:solidFill>
                <a:latin typeface="Arial" charset="0"/>
                <a:cs typeface="Arial" charset="0"/>
              </a:rPr>
              <a:t> (250 – 500 ml/h) depending on hydration state</a:t>
            </a:r>
          </a:p>
        </p:txBody>
      </p:sp>
      <p:cxnSp>
        <p:nvCxnSpPr>
          <p:cNvPr id="28" name="Straight Arrow Connector 27"/>
          <p:cNvCxnSpPr/>
          <p:nvPr/>
        </p:nvCxnSpPr>
        <p:spPr>
          <a:xfrm rot="5400000">
            <a:off x="1370013" y="2362200"/>
            <a:ext cx="30638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7275513" y="2324100"/>
            <a:ext cx="38258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3924301" y="2857500"/>
            <a:ext cx="11430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hape 35"/>
          <p:cNvCxnSpPr>
            <a:stCxn id="22540" idx="1"/>
            <a:endCxn id="22541" idx="0"/>
          </p:cNvCxnSpPr>
          <p:nvPr/>
        </p:nvCxnSpPr>
        <p:spPr>
          <a:xfrm rot="10800000" flipV="1">
            <a:off x="1676400" y="3763963"/>
            <a:ext cx="990600" cy="73183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hape 37"/>
          <p:cNvCxnSpPr>
            <a:stCxn id="22540" idx="3"/>
            <a:endCxn id="22543" idx="0"/>
          </p:cNvCxnSpPr>
          <p:nvPr/>
        </p:nvCxnSpPr>
        <p:spPr>
          <a:xfrm>
            <a:off x="6019800" y="3765550"/>
            <a:ext cx="1257300" cy="73025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4267201" y="4189412"/>
            <a:ext cx="457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hape 47"/>
          <p:cNvCxnSpPr>
            <a:stCxn id="22541" idx="1"/>
          </p:cNvCxnSpPr>
          <p:nvPr/>
        </p:nvCxnSpPr>
        <p:spPr>
          <a:xfrm rot="10800000" flipV="1">
            <a:off x="304800" y="4679950"/>
            <a:ext cx="381000" cy="73025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hape 51"/>
          <p:cNvCxnSpPr>
            <a:endCxn id="22545" idx="3"/>
          </p:cNvCxnSpPr>
          <p:nvPr/>
        </p:nvCxnSpPr>
        <p:spPr>
          <a:xfrm rot="5400000">
            <a:off x="4867275" y="5114925"/>
            <a:ext cx="704850" cy="2286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04800" y="54102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7125494" y="5068094"/>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hape 62"/>
          <p:cNvCxnSpPr>
            <a:endCxn id="22544" idx="1"/>
          </p:cNvCxnSpPr>
          <p:nvPr/>
        </p:nvCxnSpPr>
        <p:spPr>
          <a:xfrm rot="16200000" flipH="1">
            <a:off x="752475" y="6029325"/>
            <a:ext cx="552450" cy="3810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Elbow Connector 68"/>
          <p:cNvCxnSpPr>
            <a:endCxn id="22544" idx="3"/>
          </p:cNvCxnSpPr>
          <p:nvPr/>
        </p:nvCxnSpPr>
        <p:spPr>
          <a:xfrm rot="5400000">
            <a:off x="8029575" y="5991225"/>
            <a:ext cx="552450" cy="4572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2" name="Rectangle 31"/>
          <p:cNvSpPr/>
          <p:nvPr/>
        </p:nvSpPr>
        <p:spPr>
          <a:xfrm>
            <a:off x="3200400" y="304800"/>
            <a:ext cx="2971800" cy="609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0" name="Rectangle 2"/>
          <p:cNvSpPr>
            <a:spLocks noGrp="1" noChangeArrowheads="1"/>
          </p:cNvSpPr>
          <p:nvPr>
            <p:ph type="title"/>
          </p:nvPr>
        </p:nvSpPr>
        <p:spPr>
          <a:xfrm>
            <a:off x="3352800" y="304800"/>
            <a:ext cx="3276600" cy="639762"/>
          </a:xfrm>
        </p:spPr>
        <p:txBody>
          <a:bodyPr>
            <a:noAutofit/>
          </a:bodyPr>
          <a:lstStyle/>
          <a:p>
            <a:pPr eaLnBrk="1" fontAlgn="auto" hangingPunct="1">
              <a:spcAft>
                <a:spcPts val="0"/>
              </a:spcAft>
              <a:defRPr/>
            </a:pPr>
            <a:r>
              <a:rPr lang="en-US" sz="3600" dirty="0" smtClean="0">
                <a:solidFill>
                  <a:schemeClr val="tx1"/>
                </a:solidFill>
                <a:effectLst>
                  <a:outerShdw blurRad="38100" dist="38100" dir="2700000" algn="tl">
                    <a:srgbClr val="000000">
                      <a:alpha val="43137"/>
                    </a:srgbClr>
                  </a:outerShdw>
                </a:effectLst>
              </a:rPr>
              <a:t>   INSULIN </a:t>
            </a:r>
          </a:p>
        </p:txBody>
      </p:sp>
      <p:sp>
        <p:nvSpPr>
          <p:cNvPr id="23555" name="Text Box 4"/>
          <p:cNvSpPr txBox="1">
            <a:spLocks noChangeArrowheads="1"/>
          </p:cNvSpPr>
          <p:nvPr/>
        </p:nvSpPr>
        <p:spPr bwMode="auto">
          <a:xfrm>
            <a:off x="533400" y="1458913"/>
            <a:ext cx="3962400" cy="369887"/>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Insulin Regular 0.1 u/kg/bolus/iv</a:t>
            </a:r>
          </a:p>
        </p:txBody>
      </p:sp>
      <p:sp>
        <p:nvSpPr>
          <p:cNvPr id="23556" name="Text Box 5"/>
          <p:cNvSpPr txBox="1">
            <a:spLocks noChangeArrowheads="1"/>
          </p:cNvSpPr>
          <p:nvPr/>
        </p:nvSpPr>
        <p:spPr bwMode="auto">
          <a:xfrm>
            <a:off x="685800" y="2362200"/>
            <a:ext cx="2743200" cy="369888"/>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RI 0.1 u/kg/h/iv infusion</a:t>
            </a:r>
          </a:p>
        </p:txBody>
      </p:sp>
      <p:sp>
        <p:nvSpPr>
          <p:cNvPr id="23557" name="Text Box 6"/>
          <p:cNvSpPr txBox="1">
            <a:spLocks noChangeArrowheads="1"/>
          </p:cNvSpPr>
          <p:nvPr/>
        </p:nvSpPr>
        <p:spPr bwMode="auto">
          <a:xfrm>
            <a:off x="1524000" y="3505200"/>
            <a:ext cx="6477000" cy="646113"/>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rgbClr val="FFFF00"/>
                </a:solidFill>
                <a:latin typeface="Arial" charset="0"/>
                <a:cs typeface="Arial" charset="0"/>
              </a:rPr>
              <a:t>If  serum glucose does not fall by at least 10% in first hour, give 0.14 U/kg as IV bolus, then continue previous Rx</a:t>
            </a:r>
          </a:p>
        </p:txBody>
      </p:sp>
      <p:sp>
        <p:nvSpPr>
          <p:cNvPr id="23558" name="Text Box 7"/>
          <p:cNvSpPr txBox="1">
            <a:spLocks noChangeArrowheads="1"/>
          </p:cNvSpPr>
          <p:nvPr/>
        </p:nvSpPr>
        <p:spPr bwMode="auto">
          <a:xfrm>
            <a:off x="6324600" y="1295400"/>
            <a:ext cx="2057400" cy="1200150"/>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Insulin Regular 0.14 u/kg/hr as IV </a:t>
            </a:r>
            <a:r>
              <a:rPr lang="en-US" dirty="0" err="1">
                <a:solidFill>
                  <a:schemeClr val="bg1"/>
                </a:solidFill>
                <a:latin typeface="Arial" charset="0"/>
                <a:cs typeface="Arial" charset="0"/>
              </a:rPr>
              <a:t>continuos</a:t>
            </a:r>
            <a:r>
              <a:rPr lang="en-US" dirty="0">
                <a:solidFill>
                  <a:schemeClr val="bg1"/>
                </a:solidFill>
                <a:latin typeface="Arial" charset="0"/>
                <a:cs typeface="Arial" charset="0"/>
              </a:rPr>
              <a:t> insulin infusion</a:t>
            </a:r>
          </a:p>
        </p:txBody>
      </p:sp>
      <p:sp>
        <p:nvSpPr>
          <p:cNvPr id="23562" name="Text Box 12"/>
          <p:cNvSpPr txBox="1">
            <a:spLocks noChangeArrowheads="1"/>
          </p:cNvSpPr>
          <p:nvPr/>
        </p:nvSpPr>
        <p:spPr bwMode="auto">
          <a:xfrm>
            <a:off x="304800" y="4800600"/>
            <a:ext cx="4267200" cy="1754188"/>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just">
              <a:spcBef>
                <a:spcPct val="50000"/>
              </a:spcBef>
              <a:defRPr/>
            </a:pPr>
            <a:r>
              <a:rPr lang="en-US" dirty="0">
                <a:solidFill>
                  <a:schemeClr val="bg1"/>
                </a:solidFill>
                <a:latin typeface="Arial" charset="0"/>
                <a:cs typeface="Arial" charset="0"/>
              </a:rPr>
              <a:t>When serum glucose reaches 200 mg/dl, reduce RI infusion to 0.02-0.05 U/kg/hr IV, or give rapid acting insulin at 0.1 U/kg SC every 2 hrs. Keep serum glucose between 150 and 200 mg/dl until resolution of DKA</a:t>
            </a:r>
          </a:p>
        </p:txBody>
      </p:sp>
      <p:sp>
        <p:nvSpPr>
          <p:cNvPr id="23564" name="Text Box 14"/>
          <p:cNvSpPr txBox="1">
            <a:spLocks noChangeArrowheads="1"/>
          </p:cNvSpPr>
          <p:nvPr/>
        </p:nvSpPr>
        <p:spPr bwMode="auto">
          <a:xfrm>
            <a:off x="5410200" y="4922838"/>
            <a:ext cx="3581400" cy="1477962"/>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just">
              <a:spcBef>
                <a:spcPct val="50000"/>
              </a:spcBef>
              <a:defRPr/>
            </a:pPr>
            <a:r>
              <a:rPr lang="en-US" dirty="0">
                <a:solidFill>
                  <a:schemeClr val="bg1"/>
                </a:solidFill>
                <a:latin typeface="Arial" charset="0"/>
                <a:cs typeface="Arial" charset="0"/>
              </a:rPr>
              <a:t>When serum glucose reaches 300 mg/dl, reduce RI infusion to 0.02-0.05 U/kg/hr IV. Keep serum glucose between 200 and 300 mg/dl until </a:t>
            </a:r>
            <a:r>
              <a:rPr lang="en-US" dirty="0" err="1">
                <a:solidFill>
                  <a:schemeClr val="bg1"/>
                </a:solidFill>
                <a:latin typeface="Arial" charset="0"/>
                <a:cs typeface="Arial" charset="0"/>
              </a:rPr>
              <a:t>px</a:t>
            </a:r>
            <a:r>
              <a:rPr lang="en-US" dirty="0">
                <a:solidFill>
                  <a:schemeClr val="bg1"/>
                </a:solidFill>
                <a:latin typeface="Arial" charset="0"/>
                <a:cs typeface="Arial" charset="0"/>
              </a:rPr>
              <a:t> is mentally alert</a:t>
            </a:r>
          </a:p>
        </p:txBody>
      </p:sp>
      <p:cxnSp>
        <p:nvCxnSpPr>
          <p:cNvPr id="19" name="Straight Arrow Connector 18"/>
          <p:cNvCxnSpPr/>
          <p:nvPr/>
        </p:nvCxnSpPr>
        <p:spPr>
          <a:xfrm rot="5400000">
            <a:off x="6897688" y="3009900"/>
            <a:ext cx="6842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095501" y="2095500"/>
            <a:ext cx="3810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981201" y="3124200"/>
            <a:ext cx="457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981201" y="4495800"/>
            <a:ext cx="457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7009607" y="4496594"/>
            <a:ext cx="4572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95600" y="457200"/>
            <a:ext cx="3124200" cy="639763"/>
          </a:xfrm>
          <a:solidFill>
            <a:schemeClr val="tx1"/>
          </a:solidFill>
        </p:spPr>
        <p:txBody>
          <a:bodyPr>
            <a:noAutofit/>
          </a:bodyPr>
          <a:lstStyle/>
          <a:p>
            <a:pPr algn="ctr" eaLnBrk="1" fontAlgn="auto" hangingPunct="1">
              <a:spcAft>
                <a:spcPts val="0"/>
              </a:spcAft>
              <a:defRPr/>
            </a:pPr>
            <a:r>
              <a:rPr lang="en-US" sz="36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POTASSIUM</a:t>
            </a:r>
            <a:r>
              <a:rPr lang="en-US" sz="3600" dirty="0" smtClean="0">
                <a:solidFill>
                  <a:schemeClr val="accent1">
                    <a:satMod val="150000"/>
                  </a:schemeClr>
                </a:solidFill>
                <a:effectLst>
                  <a:outerShdw blurRad="38100" dist="38100" dir="2700000" algn="tl">
                    <a:srgbClr val="000000">
                      <a:alpha val="43137"/>
                    </a:srgbClr>
                  </a:outerShdw>
                </a:effectLst>
                <a:latin typeface="Arial" pitchFamily="34" charset="0"/>
                <a:cs typeface="Arial" pitchFamily="34" charset="0"/>
              </a:rPr>
              <a:t> </a:t>
            </a:r>
          </a:p>
        </p:txBody>
      </p:sp>
      <p:sp>
        <p:nvSpPr>
          <p:cNvPr id="24579" name="Text Box 4"/>
          <p:cNvSpPr txBox="1">
            <a:spLocks noChangeArrowheads="1"/>
          </p:cNvSpPr>
          <p:nvPr/>
        </p:nvSpPr>
        <p:spPr bwMode="auto">
          <a:xfrm>
            <a:off x="228600" y="3411538"/>
            <a:ext cx="2819400" cy="923925"/>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Hold insulin and give 20-30 </a:t>
            </a:r>
            <a:r>
              <a:rPr lang="en-US" dirty="0" err="1">
                <a:solidFill>
                  <a:schemeClr val="bg1"/>
                </a:solidFill>
                <a:latin typeface="Arial" charset="0"/>
                <a:cs typeface="Arial" charset="0"/>
              </a:rPr>
              <a:t>mEq</a:t>
            </a:r>
            <a:r>
              <a:rPr lang="en-US" dirty="0">
                <a:solidFill>
                  <a:schemeClr val="bg1"/>
                </a:solidFill>
                <a:latin typeface="Arial" charset="0"/>
                <a:cs typeface="Arial" charset="0"/>
              </a:rPr>
              <a:t> K</a:t>
            </a:r>
            <a:r>
              <a:rPr lang="en-US" baseline="30000" dirty="0">
                <a:solidFill>
                  <a:schemeClr val="bg1"/>
                </a:solidFill>
                <a:latin typeface="Arial" charset="0"/>
                <a:cs typeface="Arial" charset="0"/>
              </a:rPr>
              <a:t>+</a:t>
            </a:r>
            <a:r>
              <a:rPr lang="en-US" dirty="0">
                <a:solidFill>
                  <a:schemeClr val="bg1"/>
                </a:solidFill>
                <a:latin typeface="Arial" charset="0"/>
                <a:cs typeface="Arial" charset="0"/>
              </a:rPr>
              <a:t>/h until K+ </a:t>
            </a:r>
            <a:r>
              <a:rPr lang="en-US" dirty="0">
                <a:solidFill>
                  <a:schemeClr val="bg1"/>
                </a:solidFill>
                <a:latin typeface="Times New Roman" pitchFamily="18" charset="0"/>
                <a:cs typeface="Arial" charset="0"/>
              </a:rPr>
              <a:t>&gt; </a:t>
            </a:r>
            <a:r>
              <a:rPr lang="en-US" dirty="0">
                <a:solidFill>
                  <a:schemeClr val="bg1"/>
                </a:solidFill>
              </a:rPr>
              <a:t>3.3 </a:t>
            </a:r>
            <a:r>
              <a:rPr lang="en-US" dirty="0" err="1">
                <a:solidFill>
                  <a:schemeClr val="bg1"/>
                </a:solidFill>
              </a:rPr>
              <a:t>mEq</a:t>
            </a:r>
            <a:r>
              <a:rPr lang="en-US" dirty="0">
                <a:solidFill>
                  <a:schemeClr val="bg1"/>
                </a:solidFill>
              </a:rPr>
              <a:t>/L</a:t>
            </a:r>
          </a:p>
        </p:txBody>
      </p:sp>
      <p:sp>
        <p:nvSpPr>
          <p:cNvPr id="24580" name="Text Box 5"/>
          <p:cNvSpPr txBox="1">
            <a:spLocks noChangeArrowheads="1"/>
          </p:cNvSpPr>
          <p:nvPr/>
        </p:nvSpPr>
        <p:spPr bwMode="auto">
          <a:xfrm>
            <a:off x="3657600" y="2268538"/>
            <a:ext cx="1676400" cy="641350"/>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a:solidFill>
                  <a:schemeClr val="bg1"/>
                </a:solidFill>
                <a:latin typeface="Arial" charset="0"/>
                <a:cs typeface="Arial" charset="0"/>
              </a:rPr>
              <a:t>Initial serum K</a:t>
            </a:r>
            <a:r>
              <a:rPr lang="en-US" baseline="30000">
                <a:solidFill>
                  <a:schemeClr val="bg1"/>
                </a:solidFill>
                <a:latin typeface="Arial" charset="0"/>
                <a:cs typeface="Arial" charset="0"/>
              </a:rPr>
              <a:t>+ </a:t>
            </a:r>
            <a:r>
              <a:rPr lang="en-US">
                <a:solidFill>
                  <a:schemeClr val="bg1"/>
                </a:solidFill>
                <a:latin typeface="Times New Roman" pitchFamily="18" charset="0"/>
                <a:cs typeface="Arial" charset="0"/>
              </a:rPr>
              <a:t>≥ 5.0 mEq/L</a:t>
            </a:r>
            <a:endParaRPr lang="en-US">
              <a:solidFill>
                <a:schemeClr val="bg1"/>
              </a:solidFill>
              <a:latin typeface="Arial" charset="0"/>
              <a:cs typeface="Times New Roman" pitchFamily="18" charset="0"/>
            </a:endParaRPr>
          </a:p>
        </p:txBody>
      </p:sp>
      <p:sp>
        <p:nvSpPr>
          <p:cNvPr id="24581" name="Text Box 7"/>
          <p:cNvSpPr txBox="1">
            <a:spLocks noChangeArrowheads="1"/>
          </p:cNvSpPr>
          <p:nvPr/>
        </p:nvSpPr>
        <p:spPr bwMode="auto">
          <a:xfrm>
            <a:off x="6248400" y="3487738"/>
            <a:ext cx="2667000" cy="1465262"/>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a:solidFill>
                  <a:schemeClr val="bg1"/>
                </a:solidFill>
                <a:latin typeface="Arial" charset="0"/>
                <a:cs typeface="Arial" charset="0"/>
              </a:rPr>
              <a:t>Give 20 – 30 mEq K</a:t>
            </a:r>
            <a:r>
              <a:rPr lang="en-US" baseline="30000">
                <a:solidFill>
                  <a:schemeClr val="bg1"/>
                </a:solidFill>
                <a:latin typeface="Arial" charset="0"/>
                <a:cs typeface="Arial" charset="0"/>
              </a:rPr>
              <a:t>+</a:t>
            </a:r>
            <a:r>
              <a:rPr lang="en-US">
                <a:solidFill>
                  <a:schemeClr val="bg1"/>
                </a:solidFill>
                <a:latin typeface="Arial" charset="0"/>
                <a:cs typeface="Arial" charset="0"/>
              </a:rPr>
              <a:t> in each liter of iv fluid (2/3 as KCL and 1/3 as KPO4) to keep serum K+ at 4 – 5 mEq/LmEq</a:t>
            </a:r>
          </a:p>
        </p:txBody>
      </p:sp>
      <p:sp>
        <p:nvSpPr>
          <p:cNvPr id="24582" name="Rectangle 8"/>
          <p:cNvSpPr>
            <a:spLocks noChangeArrowheads="1"/>
          </p:cNvSpPr>
          <p:nvPr/>
        </p:nvSpPr>
        <p:spPr bwMode="auto">
          <a:xfrm>
            <a:off x="533400" y="2268538"/>
            <a:ext cx="2362200" cy="641350"/>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defRPr/>
            </a:pPr>
            <a:r>
              <a:rPr lang="en-US">
                <a:solidFill>
                  <a:schemeClr val="bg1"/>
                </a:solidFill>
                <a:latin typeface="Arial" charset="0"/>
                <a:cs typeface="Arial" charset="0"/>
              </a:rPr>
              <a:t>Initial serum          K</a:t>
            </a:r>
            <a:r>
              <a:rPr lang="en-US" baseline="30000">
                <a:solidFill>
                  <a:schemeClr val="bg1"/>
                </a:solidFill>
                <a:latin typeface="Arial" charset="0"/>
                <a:cs typeface="Arial" charset="0"/>
              </a:rPr>
              <a:t>+</a:t>
            </a:r>
            <a:r>
              <a:rPr lang="en-US">
                <a:solidFill>
                  <a:schemeClr val="bg1"/>
                </a:solidFill>
                <a:latin typeface="Arial" charset="0"/>
                <a:cs typeface="Arial" charset="0"/>
              </a:rPr>
              <a:t>&lt; 3.3 mEq/L</a:t>
            </a:r>
          </a:p>
        </p:txBody>
      </p:sp>
      <p:sp>
        <p:nvSpPr>
          <p:cNvPr id="24583" name="Rectangle 9"/>
          <p:cNvSpPr>
            <a:spLocks noChangeArrowheads="1"/>
          </p:cNvSpPr>
          <p:nvPr/>
        </p:nvSpPr>
        <p:spPr bwMode="auto">
          <a:xfrm>
            <a:off x="3276600" y="3487738"/>
            <a:ext cx="2286000" cy="641350"/>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a:solidFill>
                  <a:schemeClr val="bg1"/>
                </a:solidFill>
                <a:latin typeface="Arial" charset="0"/>
                <a:cs typeface="Arial" charset="0"/>
              </a:rPr>
              <a:t>Do not give K+ and check K+ every 2 h</a:t>
            </a:r>
            <a:r>
              <a:rPr lang="en-US">
                <a:latin typeface="Arial" charset="0"/>
                <a:cs typeface="Arial" charset="0"/>
              </a:rPr>
              <a:t> </a:t>
            </a:r>
          </a:p>
        </p:txBody>
      </p:sp>
      <p:sp>
        <p:nvSpPr>
          <p:cNvPr id="24584" name="Rectangle 10"/>
          <p:cNvSpPr>
            <a:spLocks noChangeArrowheads="1"/>
          </p:cNvSpPr>
          <p:nvPr/>
        </p:nvSpPr>
        <p:spPr bwMode="auto">
          <a:xfrm>
            <a:off x="6400800" y="2268538"/>
            <a:ext cx="2362200" cy="641350"/>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defRPr/>
            </a:pPr>
            <a:r>
              <a:rPr lang="en-US">
                <a:solidFill>
                  <a:schemeClr val="bg1"/>
                </a:solidFill>
                <a:latin typeface="Arial" charset="0"/>
                <a:cs typeface="Arial" charset="0"/>
              </a:rPr>
              <a:t>Initial serum           K+ 3.3 – 5.5 mEq/L</a:t>
            </a:r>
          </a:p>
        </p:txBody>
      </p:sp>
      <p:sp>
        <p:nvSpPr>
          <p:cNvPr id="24585" name="Line 11"/>
          <p:cNvSpPr>
            <a:spLocks noChangeShapeType="1"/>
          </p:cNvSpPr>
          <p:nvPr/>
        </p:nvSpPr>
        <p:spPr bwMode="auto">
          <a:xfrm>
            <a:off x="1752600" y="1887538"/>
            <a:ext cx="5867400" cy="0"/>
          </a:xfrm>
          <a:prstGeom prst="line">
            <a:avLst/>
          </a:prstGeom>
          <a:noFill/>
          <a:ln w="28575">
            <a:solidFill>
              <a:schemeClr val="tx1">
                <a:lumMod val="65000"/>
                <a:lumOff val="35000"/>
              </a:schemeClr>
            </a:solidFill>
            <a:round/>
            <a:headEnd/>
            <a:tailEnd/>
          </a:ln>
        </p:spPr>
        <p:txBody>
          <a:bodyPr/>
          <a:lstStyle/>
          <a:p>
            <a:pPr>
              <a:defRPr/>
            </a:pPr>
            <a:endParaRPr lang="en-US">
              <a:latin typeface="Arial" charset="0"/>
              <a:cs typeface="Arial" charset="0"/>
            </a:endParaRPr>
          </a:p>
        </p:txBody>
      </p:sp>
      <p:sp>
        <p:nvSpPr>
          <p:cNvPr id="24586" name="Line 12"/>
          <p:cNvSpPr>
            <a:spLocks noChangeShapeType="1"/>
          </p:cNvSpPr>
          <p:nvPr/>
        </p:nvSpPr>
        <p:spPr bwMode="auto">
          <a:xfrm>
            <a:off x="1752600" y="1887538"/>
            <a:ext cx="0" cy="381000"/>
          </a:xfrm>
          <a:prstGeom prst="line">
            <a:avLst/>
          </a:prstGeom>
          <a:noFill/>
          <a:ln w="28575">
            <a:solidFill>
              <a:schemeClr val="tx1">
                <a:lumMod val="65000"/>
                <a:lumOff val="35000"/>
              </a:schemeClr>
            </a:solidFill>
            <a:round/>
            <a:headEnd/>
            <a:tailEnd type="triangle" w="med" len="med"/>
          </a:ln>
        </p:spPr>
        <p:txBody>
          <a:bodyPr/>
          <a:lstStyle/>
          <a:p>
            <a:pPr>
              <a:defRPr/>
            </a:pPr>
            <a:endParaRPr lang="en-US">
              <a:latin typeface="Arial" charset="0"/>
              <a:cs typeface="Arial" charset="0"/>
            </a:endParaRPr>
          </a:p>
        </p:txBody>
      </p:sp>
      <p:sp>
        <p:nvSpPr>
          <p:cNvPr id="24587" name="Line 13"/>
          <p:cNvSpPr>
            <a:spLocks noChangeShapeType="1"/>
          </p:cNvSpPr>
          <p:nvPr/>
        </p:nvSpPr>
        <p:spPr bwMode="auto">
          <a:xfrm>
            <a:off x="4495800" y="1887538"/>
            <a:ext cx="0" cy="381000"/>
          </a:xfrm>
          <a:prstGeom prst="line">
            <a:avLst/>
          </a:prstGeom>
          <a:noFill/>
          <a:ln w="28575">
            <a:solidFill>
              <a:schemeClr val="tx1">
                <a:lumMod val="65000"/>
                <a:lumOff val="35000"/>
              </a:schemeClr>
            </a:solidFill>
            <a:round/>
            <a:headEnd/>
            <a:tailEnd type="triangle" w="med" len="med"/>
          </a:ln>
        </p:spPr>
        <p:txBody>
          <a:bodyPr/>
          <a:lstStyle/>
          <a:p>
            <a:pPr>
              <a:defRPr/>
            </a:pPr>
            <a:endParaRPr lang="en-US">
              <a:latin typeface="Arial" charset="0"/>
              <a:cs typeface="Arial" charset="0"/>
            </a:endParaRPr>
          </a:p>
        </p:txBody>
      </p:sp>
      <p:sp>
        <p:nvSpPr>
          <p:cNvPr id="24588" name="Line 14"/>
          <p:cNvSpPr>
            <a:spLocks noChangeShapeType="1"/>
          </p:cNvSpPr>
          <p:nvPr/>
        </p:nvSpPr>
        <p:spPr bwMode="auto">
          <a:xfrm>
            <a:off x="7620000" y="1887538"/>
            <a:ext cx="0" cy="381000"/>
          </a:xfrm>
          <a:prstGeom prst="line">
            <a:avLst/>
          </a:prstGeom>
          <a:noFill/>
          <a:ln w="28575">
            <a:solidFill>
              <a:schemeClr val="tx1">
                <a:lumMod val="65000"/>
                <a:lumOff val="35000"/>
              </a:schemeClr>
            </a:solidFill>
            <a:round/>
            <a:headEnd/>
            <a:tailEnd type="triangle" w="med" len="med"/>
          </a:ln>
        </p:spPr>
        <p:txBody>
          <a:bodyPr/>
          <a:lstStyle/>
          <a:p>
            <a:pPr>
              <a:defRPr/>
            </a:pPr>
            <a:endParaRPr lang="en-US">
              <a:latin typeface="Arial" charset="0"/>
              <a:cs typeface="Arial" charset="0"/>
            </a:endParaRPr>
          </a:p>
        </p:txBody>
      </p:sp>
      <p:sp>
        <p:nvSpPr>
          <p:cNvPr id="24589" name="Line 15"/>
          <p:cNvSpPr>
            <a:spLocks noChangeShapeType="1"/>
          </p:cNvSpPr>
          <p:nvPr/>
        </p:nvSpPr>
        <p:spPr bwMode="auto">
          <a:xfrm flipH="1">
            <a:off x="4495800" y="2954338"/>
            <a:ext cx="0" cy="533400"/>
          </a:xfrm>
          <a:prstGeom prst="line">
            <a:avLst/>
          </a:prstGeom>
          <a:noFill/>
          <a:ln w="28575">
            <a:solidFill>
              <a:schemeClr val="tx1">
                <a:lumMod val="65000"/>
                <a:lumOff val="35000"/>
              </a:schemeClr>
            </a:solidFill>
            <a:round/>
            <a:headEnd/>
            <a:tailEnd type="triangle" w="med" len="med"/>
          </a:ln>
        </p:spPr>
        <p:txBody>
          <a:bodyPr/>
          <a:lstStyle/>
          <a:p>
            <a:pPr>
              <a:defRPr/>
            </a:pPr>
            <a:endParaRPr lang="en-US">
              <a:latin typeface="Arial" charset="0"/>
              <a:cs typeface="Arial" charset="0"/>
            </a:endParaRPr>
          </a:p>
        </p:txBody>
      </p:sp>
      <p:sp>
        <p:nvSpPr>
          <p:cNvPr id="24590" name="Line 16"/>
          <p:cNvSpPr>
            <a:spLocks noChangeShapeType="1"/>
          </p:cNvSpPr>
          <p:nvPr/>
        </p:nvSpPr>
        <p:spPr bwMode="auto">
          <a:xfrm flipH="1">
            <a:off x="1676400" y="2878138"/>
            <a:ext cx="0" cy="533400"/>
          </a:xfrm>
          <a:prstGeom prst="line">
            <a:avLst/>
          </a:prstGeom>
          <a:noFill/>
          <a:ln w="28575">
            <a:solidFill>
              <a:schemeClr val="tx1">
                <a:lumMod val="65000"/>
                <a:lumOff val="35000"/>
              </a:schemeClr>
            </a:solidFill>
            <a:round/>
            <a:headEnd/>
            <a:tailEnd type="triangle" w="med" len="med"/>
          </a:ln>
        </p:spPr>
        <p:txBody>
          <a:bodyPr/>
          <a:lstStyle/>
          <a:p>
            <a:pPr>
              <a:defRPr/>
            </a:pPr>
            <a:endParaRPr lang="en-US">
              <a:latin typeface="Arial" charset="0"/>
              <a:cs typeface="Arial" charset="0"/>
            </a:endParaRPr>
          </a:p>
        </p:txBody>
      </p:sp>
      <p:sp>
        <p:nvSpPr>
          <p:cNvPr id="24591" name="Line 17"/>
          <p:cNvSpPr>
            <a:spLocks noChangeShapeType="1"/>
          </p:cNvSpPr>
          <p:nvPr/>
        </p:nvSpPr>
        <p:spPr bwMode="auto">
          <a:xfrm flipH="1">
            <a:off x="7620000" y="2954338"/>
            <a:ext cx="0" cy="533400"/>
          </a:xfrm>
          <a:prstGeom prst="line">
            <a:avLst/>
          </a:prstGeom>
          <a:noFill/>
          <a:ln w="28575">
            <a:solidFill>
              <a:schemeClr val="tx1">
                <a:lumMod val="65000"/>
                <a:lumOff val="35000"/>
              </a:schemeClr>
            </a:solidFill>
            <a:round/>
            <a:headEnd/>
            <a:tailEnd type="triangle" w="med" len="med"/>
          </a:ln>
        </p:spPr>
        <p:txBody>
          <a:bodyPr/>
          <a:lstStyle/>
          <a:p>
            <a:pPr>
              <a:defRPr/>
            </a:pP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381000"/>
            <a:ext cx="6934200" cy="639762"/>
          </a:xfrm>
          <a:solidFill>
            <a:schemeClr val="tx1"/>
          </a:solidFill>
        </p:spPr>
        <p:txBody>
          <a:bodyPr/>
          <a:lstStyle/>
          <a:p>
            <a:pPr algn="ctr" eaLnBrk="1" fontAlgn="auto" hangingPunct="1">
              <a:spcAft>
                <a:spcPts val="0"/>
              </a:spcAft>
              <a:defRPr/>
            </a:pP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BICARBONATE</a:t>
            </a:r>
            <a:r>
              <a:rPr lang="en-US" sz="2800" dirty="0" smtClean="0">
                <a:solidFill>
                  <a:schemeClr val="accent1">
                    <a:satMod val="150000"/>
                  </a:schemeClr>
                </a:solidFill>
                <a:effectLst>
                  <a:outerShdw blurRad="38100" dist="38100" dir="2700000" algn="tl">
                    <a:srgbClr val="000000">
                      <a:alpha val="43137"/>
                    </a:srgbClr>
                  </a:outerShdw>
                </a:effectLst>
                <a:latin typeface="Arial" pitchFamily="34" charset="0"/>
                <a:cs typeface="Arial" pitchFamily="34" charset="0"/>
              </a:rPr>
              <a:t> </a:t>
            </a:r>
          </a:p>
        </p:txBody>
      </p:sp>
      <p:sp>
        <p:nvSpPr>
          <p:cNvPr id="25603" name="Text Box 5"/>
          <p:cNvSpPr txBox="1">
            <a:spLocks noChangeArrowheads="1"/>
          </p:cNvSpPr>
          <p:nvPr/>
        </p:nvSpPr>
        <p:spPr bwMode="auto">
          <a:xfrm>
            <a:off x="1371600" y="1903413"/>
            <a:ext cx="1752600" cy="366712"/>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a:solidFill>
                  <a:schemeClr val="bg1"/>
                </a:solidFill>
                <a:latin typeface="Arial" charset="0"/>
                <a:cs typeface="Arial" charset="0"/>
              </a:rPr>
              <a:t>pH &lt; 6.9</a:t>
            </a:r>
          </a:p>
        </p:txBody>
      </p:sp>
      <p:sp>
        <p:nvSpPr>
          <p:cNvPr id="25604" name="Text Box 6"/>
          <p:cNvSpPr txBox="1">
            <a:spLocks noChangeArrowheads="1"/>
          </p:cNvSpPr>
          <p:nvPr/>
        </p:nvSpPr>
        <p:spPr bwMode="auto">
          <a:xfrm>
            <a:off x="1295400" y="2894013"/>
            <a:ext cx="2667000" cy="1200150"/>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just">
              <a:spcBef>
                <a:spcPct val="50000"/>
              </a:spcBef>
              <a:defRPr/>
            </a:pPr>
            <a:r>
              <a:rPr lang="en-US" dirty="0">
                <a:solidFill>
                  <a:schemeClr val="bg1"/>
                </a:solidFill>
                <a:latin typeface="Arial" charset="0"/>
                <a:cs typeface="Arial" charset="0"/>
              </a:rPr>
              <a:t>NaHCO</a:t>
            </a:r>
            <a:r>
              <a:rPr lang="en-US" baseline="-25000" dirty="0">
                <a:solidFill>
                  <a:schemeClr val="bg1"/>
                </a:solidFill>
                <a:latin typeface="Arial" charset="0"/>
                <a:cs typeface="Arial" charset="0"/>
              </a:rPr>
              <a:t>3</a:t>
            </a:r>
            <a:r>
              <a:rPr lang="en-US" dirty="0">
                <a:solidFill>
                  <a:schemeClr val="bg1"/>
                </a:solidFill>
                <a:latin typeface="Arial" charset="0"/>
                <a:cs typeface="Arial" charset="0"/>
              </a:rPr>
              <a:t> (100 </a:t>
            </a:r>
            <a:r>
              <a:rPr lang="en-US" dirty="0" err="1">
                <a:solidFill>
                  <a:schemeClr val="bg1"/>
                </a:solidFill>
                <a:latin typeface="Arial" charset="0"/>
                <a:cs typeface="Arial" charset="0"/>
              </a:rPr>
              <a:t>mmol</a:t>
            </a:r>
            <a:r>
              <a:rPr lang="en-US" dirty="0">
                <a:solidFill>
                  <a:schemeClr val="bg1"/>
                </a:solidFill>
                <a:latin typeface="Arial" charset="0"/>
                <a:cs typeface="Arial" charset="0"/>
              </a:rPr>
              <a:t>/L) dilute in 400 ml H</a:t>
            </a:r>
            <a:r>
              <a:rPr lang="en-US" baseline="-25000" dirty="0">
                <a:solidFill>
                  <a:schemeClr val="bg1"/>
                </a:solidFill>
                <a:latin typeface="Arial" charset="0"/>
                <a:cs typeface="Arial" charset="0"/>
              </a:rPr>
              <a:t>2</a:t>
            </a:r>
            <a:r>
              <a:rPr lang="en-US" dirty="0">
                <a:solidFill>
                  <a:schemeClr val="bg1"/>
                </a:solidFill>
                <a:latin typeface="Arial" charset="0"/>
                <a:cs typeface="Arial" charset="0"/>
              </a:rPr>
              <a:t>O + 20 </a:t>
            </a:r>
            <a:r>
              <a:rPr lang="en-US" dirty="0" err="1">
                <a:solidFill>
                  <a:schemeClr val="bg1"/>
                </a:solidFill>
                <a:latin typeface="Arial" charset="0"/>
                <a:cs typeface="Arial" charset="0"/>
              </a:rPr>
              <a:t>mEq</a:t>
            </a:r>
            <a:r>
              <a:rPr lang="en-US" dirty="0">
                <a:solidFill>
                  <a:schemeClr val="bg1"/>
                </a:solidFill>
                <a:latin typeface="Arial" charset="0"/>
                <a:cs typeface="Arial" charset="0"/>
              </a:rPr>
              <a:t> </a:t>
            </a:r>
            <a:r>
              <a:rPr lang="en-US" dirty="0" err="1">
                <a:solidFill>
                  <a:schemeClr val="bg1"/>
                </a:solidFill>
                <a:latin typeface="Arial" charset="0"/>
                <a:cs typeface="Arial" charset="0"/>
              </a:rPr>
              <a:t>KCl</a:t>
            </a:r>
            <a:r>
              <a:rPr lang="en-US" dirty="0">
                <a:solidFill>
                  <a:schemeClr val="bg1"/>
                </a:solidFill>
                <a:latin typeface="Arial" charset="0"/>
                <a:cs typeface="Arial" charset="0"/>
              </a:rPr>
              <a:t>, infuse for 2 hours</a:t>
            </a:r>
          </a:p>
        </p:txBody>
      </p:sp>
      <p:sp>
        <p:nvSpPr>
          <p:cNvPr id="25605" name="Text Box 7"/>
          <p:cNvSpPr txBox="1">
            <a:spLocks noChangeArrowheads="1"/>
          </p:cNvSpPr>
          <p:nvPr/>
        </p:nvSpPr>
        <p:spPr bwMode="auto">
          <a:xfrm>
            <a:off x="6324600" y="1905000"/>
            <a:ext cx="1981200" cy="366713"/>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pH ≥ 6.9</a:t>
            </a:r>
          </a:p>
        </p:txBody>
      </p:sp>
      <p:sp>
        <p:nvSpPr>
          <p:cNvPr id="25608" name="Text Box 10"/>
          <p:cNvSpPr txBox="1">
            <a:spLocks noChangeArrowheads="1"/>
          </p:cNvSpPr>
          <p:nvPr/>
        </p:nvSpPr>
        <p:spPr bwMode="auto">
          <a:xfrm>
            <a:off x="6553200" y="2895600"/>
            <a:ext cx="1828800" cy="641350"/>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ctr">
              <a:spcBef>
                <a:spcPct val="50000"/>
              </a:spcBef>
              <a:defRPr/>
            </a:pPr>
            <a:r>
              <a:rPr lang="en-US" dirty="0">
                <a:solidFill>
                  <a:schemeClr val="bg1"/>
                </a:solidFill>
                <a:latin typeface="Arial" charset="0"/>
                <a:cs typeface="Arial" charset="0"/>
              </a:rPr>
              <a:t>No        NaHCO</a:t>
            </a:r>
            <a:r>
              <a:rPr lang="en-US" baseline="-25000" dirty="0">
                <a:solidFill>
                  <a:schemeClr val="bg1"/>
                </a:solidFill>
                <a:latin typeface="Arial" charset="0"/>
                <a:cs typeface="Arial" charset="0"/>
              </a:rPr>
              <a:t>3</a:t>
            </a:r>
          </a:p>
        </p:txBody>
      </p:sp>
      <p:sp>
        <p:nvSpPr>
          <p:cNvPr id="25609" name="Text Box 11"/>
          <p:cNvSpPr txBox="1">
            <a:spLocks noChangeArrowheads="1"/>
          </p:cNvSpPr>
          <p:nvPr/>
        </p:nvSpPr>
        <p:spPr bwMode="auto">
          <a:xfrm>
            <a:off x="1219200" y="4951413"/>
            <a:ext cx="3962400" cy="646112"/>
          </a:xfrm>
          <a:prstGeom prst="rect">
            <a:avLst/>
          </a:prstGeom>
          <a:solidFill>
            <a:schemeClr val="tx1"/>
          </a:solidFill>
          <a:ln w="9525">
            <a:solidFill>
              <a:schemeClr val="tx1">
                <a:lumMod val="65000"/>
                <a:lumOff val="35000"/>
              </a:schemeClr>
            </a:solidFill>
            <a:miter lim="800000"/>
            <a:headEnd/>
            <a:tailEnd/>
          </a:ln>
        </p:spPr>
        <p:txBody>
          <a:bodyPr>
            <a:spAutoFit/>
          </a:bodyPr>
          <a:lstStyle/>
          <a:p>
            <a:pPr algn="just">
              <a:spcBef>
                <a:spcPct val="50000"/>
              </a:spcBef>
              <a:defRPr/>
            </a:pPr>
            <a:r>
              <a:rPr lang="en-US" dirty="0">
                <a:solidFill>
                  <a:schemeClr val="bg1"/>
                </a:solidFill>
                <a:latin typeface="Arial" charset="0"/>
                <a:cs typeface="Arial" charset="0"/>
              </a:rPr>
              <a:t>Repeat every 2 h until pH ≥ 7.0           Monitor serum K</a:t>
            </a:r>
            <a:r>
              <a:rPr lang="en-US" baseline="30000" dirty="0">
                <a:solidFill>
                  <a:schemeClr val="bg1"/>
                </a:solidFill>
                <a:latin typeface="Arial" charset="0"/>
                <a:cs typeface="Arial" charset="0"/>
              </a:rPr>
              <a:t>+ </a:t>
            </a:r>
            <a:r>
              <a:rPr lang="en-US" dirty="0">
                <a:solidFill>
                  <a:schemeClr val="bg1"/>
                </a:solidFill>
                <a:latin typeface="Arial" charset="0"/>
                <a:cs typeface="Arial" charset="0"/>
              </a:rPr>
              <a:t> every 2 hrs.</a:t>
            </a:r>
            <a:endParaRPr lang="en-US" baseline="30000" dirty="0">
              <a:solidFill>
                <a:schemeClr val="bg1"/>
              </a:solidFill>
              <a:latin typeface="Arial" charset="0"/>
              <a:cs typeface="Arial" charset="0"/>
            </a:endParaRPr>
          </a:p>
        </p:txBody>
      </p:sp>
      <p:sp>
        <p:nvSpPr>
          <p:cNvPr id="25610" name="Line 12"/>
          <p:cNvSpPr>
            <a:spLocks noChangeShapeType="1"/>
          </p:cNvSpPr>
          <p:nvPr/>
        </p:nvSpPr>
        <p:spPr bwMode="auto">
          <a:xfrm>
            <a:off x="1828800" y="1598613"/>
            <a:ext cx="5791200" cy="0"/>
          </a:xfrm>
          <a:prstGeom prst="line">
            <a:avLst/>
          </a:prstGeom>
          <a:noFill/>
          <a:ln w="28575">
            <a:solidFill>
              <a:schemeClr val="tx1">
                <a:lumMod val="65000"/>
                <a:lumOff val="35000"/>
              </a:schemeClr>
            </a:solidFill>
            <a:round/>
            <a:headEnd/>
            <a:tailEnd/>
          </a:ln>
        </p:spPr>
        <p:txBody>
          <a:bodyPr/>
          <a:lstStyle/>
          <a:p>
            <a:pPr>
              <a:defRPr/>
            </a:pPr>
            <a:endParaRPr lang="en-US">
              <a:latin typeface="Arial" charset="0"/>
              <a:cs typeface="Arial" charset="0"/>
            </a:endParaRPr>
          </a:p>
        </p:txBody>
      </p:sp>
      <p:sp>
        <p:nvSpPr>
          <p:cNvPr id="25611" name="Line 13"/>
          <p:cNvSpPr>
            <a:spLocks noChangeShapeType="1"/>
          </p:cNvSpPr>
          <p:nvPr/>
        </p:nvSpPr>
        <p:spPr bwMode="auto">
          <a:xfrm>
            <a:off x="7620000" y="1598613"/>
            <a:ext cx="0" cy="304800"/>
          </a:xfrm>
          <a:prstGeom prst="line">
            <a:avLst/>
          </a:prstGeom>
          <a:noFill/>
          <a:ln w="28575">
            <a:solidFill>
              <a:schemeClr val="tx1">
                <a:lumMod val="65000"/>
                <a:lumOff val="35000"/>
              </a:schemeClr>
            </a:solidFill>
            <a:round/>
            <a:headEnd/>
            <a:tailEnd type="triangle" w="med" len="med"/>
          </a:ln>
        </p:spPr>
        <p:txBody>
          <a:bodyPr/>
          <a:lstStyle/>
          <a:p>
            <a:pPr>
              <a:defRPr/>
            </a:pPr>
            <a:endParaRPr lang="en-US">
              <a:latin typeface="Arial" charset="0"/>
              <a:cs typeface="Arial" charset="0"/>
            </a:endParaRPr>
          </a:p>
        </p:txBody>
      </p:sp>
      <p:sp>
        <p:nvSpPr>
          <p:cNvPr id="25613" name="Line 15"/>
          <p:cNvSpPr>
            <a:spLocks noChangeShapeType="1"/>
          </p:cNvSpPr>
          <p:nvPr/>
        </p:nvSpPr>
        <p:spPr bwMode="auto">
          <a:xfrm>
            <a:off x="1828800" y="1598613"/>
            <a:ext cx="0" cy="304800"/>
          </a:xfrm>
          <a:prstGeom prst="line">
            <a:avLst/>
          </a:prstGeom>
          <a:noFill/>
          <a:ln w="28575">
            <a:solidFill>
              <a:schemeClr val="tx1">
                <a:lumMod val="65000"/>
                <a:lumOff val="35000"/>
              </a:schemeClr>
            </a:solidFill>
            <a:round/>
            <a:headEnd/>
            <a:tailEnd type="triangle" w="med" len="med"/>
          </a:ln>
        </p:spPr>
        <p:txBody>
          <a:bodyPr/>
          <a:lstStyle/>
          <a:p>
            <a:pPr>
              <a:defRPr/>
            </a:pPr>
            <a:endParaRPr lang="en-US">
              <a:latin typeface="Arial" charset="0"/>
              <a:cs typeface="Arial" charset="0"/>
            </a:endParaRPr>
          </a:p>
        </p:txBody>
      </p:sp>
      <p:sp>
        <p:nvSpPr>
          <p:cNvPr id="25614" name="Line 16"/>
          <p:cNvSpPr>
            <a:spLocks noChangeShapeType="1"/>
          </p:cNvSpPr>
          <p:nvPr/>
        </p:nvSpPr>
        <p:spPr bwMode="auto">
          <a:xfrm>
            <a:off x="1828800" y="2284413"/>
            <a:ext cx="0" cy="609600"/>
          </a:xfrm>
          <a:prstGeom prst="line">
            <a:avLst/>
          </a:prstGeom>
          <a:noFill/>
          <a:ln w="28575">
            <a:solidFill>
              <a:schemeClr val="tx1">
                <a:lumMod val="65000"/>
                <a:lumOff val="35000"/>
              </a:schemeClr>
            </a:solidFill>
            <a:round/>
            <a:headEnd/>
            <a:tailEnd type="triangle" w="med" len="med"/>
          </a:ln>
        </p:spPr>
        <p:txBody>
          <a:bodyPr/>
          <a:lstStyle/>
          <a:p>
            <a:pPr>
              <a:defRPr/>
            </a:pPr>
            <a:endParaRPr lang="en-US">
              <a:latin typeface="Arial" charset="0"/>
              <a:cs typeface="Arial" charset="0"/>
            </a:endParaRPr>
          </a:p>
        </p:txBody>
      </p:sp>
      <p:sp>
        <p:nvSpPr>
          <p:cNvPr id="25615" name="Line 17"/>
          <p:cNvSpPr>
            <a:spLocks noChangeShapeType="1"/>
          </p:cNvSpPr>
          <p:nvPr/>
        </p:nvSpPr>
        <p:spPr bwMode="auto">
          <a:xfrm>
            <a:off x="7620000" y="2286000"/>
            <a:ext cx="0" cy="609600"/>
          </a:xfrm>
          <a:prstGeom prst="line">
            <a:avLst/>
          </a:prstGeom>
          <a:noFill/>
          <a:ln w="28575">
            <a:solidFill>
              <a:schemeClr val="tx1">
                <a:lumMod val="65000"/>
                <a:lumOff val="35000"/>
              </a:schemeClr>
            </a:solidFill>
            <a:round/>
            <a:headEnd/>
            <a:tailEnd type="triangle" w="med" len="med"/>
          </a:ln>
        </p:spPr>
        <p:txBody>
          <a:bodyPr/>
          <a:lstStyle/>
          <a:p>
            <a:pPr>
              <a:defRPr/>
            </a:pPr>
            <a:endParaRPr lang="en-US">
              <a:latin typeface="Arial" charset="0"/>
              <a:cs typeface="Arial" charset="0"/>
            </a:endParaRPr>
          </a:p>
        </p:txBody>
      </p:sp>
      <p:sp>
        <p:nvSpPr>
          <p:cNvPr id="25617" name="Line 19"/>
          <p:cNvSpPr>
            <a:spLocks noChangeShapeType="1"/>
          </p:cNvSpPr>
          <p:nvPr/>
        </p:nvSpPr>
        <p:spPr bwMode="auto">
          <a:xfrm>
            <a:off x="1828800" y="3808413"/>
            <a:ext cx="0" cy="1143000"/>
          </a:xfrm>
          <a:prstGeom prst="line">
            <a:avLst/>
          </a:prstGeom>
          <a:noFill/>
          <a:ln w="28575">
            <a:solidFill>
              <a:schemeClr val="tx1">
                <a:lumMod val="65000"/>
                <a:lumOff val="35000"/>
              </a:schemeClr>
            </a:solidFill>
            <a:round/>
            <a:headEnd/>
            <a:tailEnd type="triangle" w="med" len="med"/>
          </a:ln>
        </p:spPr>
        <p:txBody>
          <a:bodyPr/>
          <a:lstStyle/>
          <a:p>
            <a:pPr>
              <a:defRPr/>
            </a:pP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0" y="503237"/>
            <a:ext cx="3276600" cy="639763"/>
          </a:xfrm>
          <a:solidFill>
            <a:schemeClr val="tx1"/>
          </a:solidFill>
        </p:spPr>
        <p:txBody>
          <a:bodyPr/>
          <a:lstStyle/>
          <a:p>
            <a:pPr eaLnBrk="1" fontAlgn="auto" hangingPunct="1">
              <a:spcAft>
                <a:spcPts val="0"/>
              </a:spcAft>
              <a:defRPr/>
            </a:pPr>
            <a:r>
              <a:rPr lang="en-U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MAINTENANCE</a:t>
            </a:r>
            <a:r>
              <a:rPr lang="en-US" sz="2800" dirty="0" smtClean="0">
                <a:solidFill>
                  <a:schemeClr val="accent1">
                    <a:satMod val="150000"/>
                  </a:schemeClr>
                </a:solidFill>
                <a:effectLst>
                  <a:outerShdw blurRad="38100" dist="38100" dir="2700000" algn="tl">
                    <a:srgbClr val="000000">
                      <a:alpha val="43137"/>
                    </a:srgbClr>
                  </a:outerShdw>
                </a:effectLst>
                <a:latin typeface="Arial" pitchFamily="34" charset="0"/>
                <a:cs typeface="Arial" pitchFamily="34" charset="0"/>
              </a:rPr>
              <a:t> </a:t>
            </a:r>
          </a:p>
        </p:txBody>
      </p:sp>
      <p:sp>
        <p:nvSpPr>
          <p:cNvPr id="67587" name="Text Box 4"/>
          <p:cNvSpPr txBox="1">
            <a:spLocks noChangeArrowheads="1"/>
          </p:cNvSpPr>
          <p:nvPr/>
        </p:nvSpPr>
        <p:spPr bwMode="auto">
          <a:xfrm>
            <a:off x="2209800" y="1792288"/>
            <a:ext cx="4324350" cy="646112"/>
          </a:xfrm>
          <a:prstGeom prst="rect">
            <a:avLst/>
          </a:prstGeom>
          <a:solidFill>
            <a:schemeClr val="tx1"/>
          </a:solidFill>
          <a:ln w="9525">
            <a:noFill/>
            <a:miter lim="800000"/>
            <a:headEnd/>
            <a:tailEnd/>
          </a:ln>
        </p:spPr>
        <p:txBody>
          <a:bodyPr>
            <a:spAutoFit/>
          </a:bodyPr>
          <a:lstStyle/>
          <a:p>
            <a:pPr algn="ctr">
              <a:spcBef>
                <a:spcPct val="50000"/>
              </a:spcBef>
            </a:pPr>
            <a:r>
              <a:rPr lang="en-US">
                <a:solidFill>
                  <a:schemeClr val="bg1"/>
                </a:solidFill>
              </a:rPr>
              <a:t>Keep the serum glucose 150 – 200 mg% until metabolic control is achieved</a:t>
            </a:r>
          </a:p>
        </p:txBody>
      </p:sp>
      <p:sp>
        <p:nvSpPr>
          <p:cNvPr id="67588" name="Text Box 5"/>
          <p:cNvSpPr txBox="1">
            <a:spLocks noChangeArrowheads="1"/>
          </p:cNvSpPr>
          <p:nvPr/>
        </p:nvSpPr>
        <p:spPr bwMode="auto">
          <a:xfrm>
            <a:off x="685800" y="2887663"/>
            <a:ext cx="7772400" cy="3140075"/>
          </a:xfrm>
          <a:prstGeom prst="rect">
            <a:avLst/>
          </a:prstGeom>
          <a:solidFill>
            <a:schemeClr val="tx1"/>
          </a:solidFill>
          <a:ln w="9525">
            <a:noFill/>
            <a:miter lim="800000"/>
            <a:headEnd/>
            <a:tailEnd/>
          </a:ln>
        </p:spPr>
        <p:txBody>
          <a:bodyPr>
            <a:spAutoFit/>
          </a:bodyPr>
          <a:lstStyle/>
          <a:p>
            <a:pPr algn="ctr">
              <a:spcBef>
                <a:spcPct val="50000"/>
              </a:spcBef>
            </a:pPr>
            <a:r>
              <a:rPr lang="en-US">
                <a:solidFill>
                  <a:schemeClr val="bg1"/>
                </a:solidFill>
              </a:rPr>
              <a:t>Check electrolyte, BUN, venous  pH, creatinine and glucose every 2 – 4 hours until stable </a:t>
            </a:r>
          </a:p>
          <a:p>
            <a:pPr algn="ctr">
              <a:spcBef>
                <a:spcPct val="50000"/>
              </a:spcBef>
            </a:pPr>
            <a:r>
              <a:rPr lang="en-US">
                <a:solidFill>
                  <a:schemeClr val="bg1"/>
                </a:solidFill>
              </a:rPr>
              <a:t>After resolution of DKA or HHS and when patient is able to eat, initiate SC multidose insulin regimen.</a:t>
            </a:r>
          </a:p>
          <a:p>
            <a:pPr algn="ctr">
              <a:spcBef>
                <a:spcPct val="50000"/>
              </a:spcBef>
            </a:pPr>
            <a:r>
              <a:rPr lang="en-US">
                <a:solidFill>
                  <a:schemeClr val="bg1"/>
                </a:solidFill>
              </a:rPr>
              <a:t>To transfer from IV to SC, continue IV indulin infusion for 1-2 hr after SC insulin begun to ensure adequate plasma insulin levels.</a:t>
            </a:r>
          </a:p>
          <a:p>
            <a:pPr algn="ctr">
              <a:spcBef>
                <a:spcPct val="50000"/>
              </a:spcBef>
            </a:pPr>
            <a:r>
              <a:rPr lang="en-US">
                <a:solidFill>
                  <a:schemeClr val="bg1"/>
                </a:solidFill>
              </a:rPr>
              <a:t>In insulin naïve pts, start at 0.5 U/kg to 0.8 U/kg body weight per day and adjust insulin as needed.</a:t>
            </a:r>
          </a:p>
          <a:p>
            <a:pPr algn="ctr">
              <a:spcBef>
                <a:spcPct val="50000"/>
              </a:spcBef>
            </a:pPr>
            <a:r>
              <a:rPr lang="en-US">
                <a:solidFill>
                  <a:schemeClr val="bg1"/>
                </a:solidFill>
              </a:rPr>
              <a:t>Continue to look for precipitating factor(s).</a:t>
            </a:r>
          </a:p>
        </p:txBody>
      </p:sp>
      <p:cxnSp>
        <p:nvCxnSpPr>
          <p:cNvPr id="11" name="Straight Arrow Connector 10"/>
          <p:cNvCxnSpPr/>
          <p:nvPr/>
        </p:nvCxnSpPr>
        <p:spPr>
          <a:xfrm rot="5400000">
            <a:off x="4152901" y="2779712"/>
            <a:ext cx="533400" cy="3175"/>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066800" y="1982788"/>
            <a:ext cx="6858000" cy="3046412"/>
          </a:xfrm>
          <a:prstGeom prst="rect">
            <a:avLst/>
          </a:prstGeom>
          <a:noFill/>
          <a:ln w="9525">
            <a:noFill/>
            <a:miter lim="800000"/>
            <a:headEnd/>
            <a:tailEnd/>
          </a:ln>
        </p:spPr>
        <p:txBody>
          <a:bodyPr anchor="ctr">
            <a:spAutoFit/>
          </a:bodyPr>
          <a:lstStyle/>
          <a:p>
            <a:pPr algn="ctr">
              <a:defRPr/>
            </a:pPr>
            <a:r>
              <a:rPr lang="en-US" sz="4800" b="1" dirty="0">
                <a:solidFill>
                  <a:srgbClr val="FFFF00"/>
                </a:solidFill>
                <a:effectLst>
                  <a:outerShdw blurRad="38100" dist="38100" dir="2700000" algn="tl">
                    <a:srgbClr val="000000">
                      <a:alpha val="43137"/>
                    </a:srgbClr>
                  </a:outerShdw>
                </a:effectLst>
                <a:latin typeface="Arial" charset="0"/>
                <a:cs typeface="Arial" charset="0"/>
              </a:rPr>
              <a:t>Acute Complication </a:t>
            </a:r>
          </a:p>
          <a:p>
            <a:pPr algn="ctr">
              <a:defRPr/>
            </a:pPr>
            <a:r>
              <a:rPr lang="en-US" sz="4800" b="1" dirty="0">
                <a:solidFill>
                  <a:srgbClr val="FFFF00"/>
                </a:solidFill>
                <a:effectLst>
                  <a:outerShdw blurRad="38100" dist="38100" dir="2700000" algn="tl">
                    <a:srgbClr val="000000">
                      <a:alpha val="43137"/>
                    </a:srgbClr>
                  </a:outerShdw>
                </a:effectLst>
                <a:latin typeface="Arial" charset="0"/>
                <a:cs typeface="Arial" charset="0"/>
              </a:rPr>
              <a:t>of</a:t>
            </a:r>
          </a:p>
          <a:p>
            <a:pPr algn="ctr">
              <a:defRPr/>
            </a:pPr>
            <a:r>
              <a:rPr lang="en-US" sz="4800" b="1" dirty="0">
                <a:solidFill>
                  <a:srgbClr val="FFFF00"/>
                </a:solidFill>
                <a:effectLst>
                  <a:outerShdw blurRad="38100" dist="38100" dir="2700000" algn="tl">
                    <a:srgbClr val="000000">
                      <a:alpha val="43137"/>
                    </a:srgbClr>
                  </a:outerShdw>
                </a:effectLst>
                <a:latin typeface="Arial" charset="0"/>
                <a:cs typeface="Arial" charset="0"/>
              </a:rPr>
              <a:t>Diabetes Mellitus</a:t>
            </a:r>
          </a:p>
          <a:p>
            <a:pPr algn="ctr">
              <a:defRPr/>
            </a:pPr>
            <a:r>
              <a:rPr lang="en-US" sz="4800" b="1" dirty="0">
                <a:solidFill>
                  <a:srgbClr val="FFFF00"/>
                </a:solidFill>
                <a:effectLst>
                  <a:outerShdw blurRad="38100" dist="38100" dir="2700000" algn="tl">
                    <a:srgbClr val="000000">
                      <a:alpha val="43137"/>
                    </a:srgbClr>
                  </a:outerShdw>
                </a:effectLst>
                <a:latin typeface="Arial" charset="0"/>
                <a:cs typeface="Arial"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752600"/>
            <a:ext cx="8077200" cy="2362200"/>
          </a:xfrm>
        </p:spPr>
        <p:txBody>
          <a:bodyPr/>
          <a:lstStyle/>
          <a:p>
            <a:pPr algn="ctr" eaLnBrk="1" fontAlgn="auto" hangingPunct="1">
              <a:spcAft>
                <a:spcPts val="0"/>
              </a:spcAft>
              <a:defRPr/>
            </a:pPr>
            <a:r>
              <a:rPr lang="en-US" dirty="0" smtClean="0">
                <a:solidFill>
                  <a:srgbClr val="FF6600"/>
                </a:solidFill>
              </a:rPr>
              <a:t>HYPOGLYCEMIA </a:t>
            </a:r>
            <a:br>
              <a:rPr lang="en-US" dirty="0" smtClean="0">
                <a:solidFill>
                  <a:srgbClr val="FF6600"/>
                </a:solidFill>
              </a:rPr>
            </a:br>
            <a:r>
              <a:rPr lang="en-US" dirty="0" smtClean="0">
                <a:solidFill>
                  <a:srgbClr val="FF6600"/>
                </a:solidFill>
              </a:rPr>
              <a:t>AND </a:t>
            </a:r>
            <a:br>
              <a:rPr lang="en-US" dirty="0" smtClean="0">
                <a:solidFill>
                  <a:srgbClr val="FF6600"/>
                </a:solidFill>
              </a:rPr>
            </a:br>
            <a:r>
              <a:rPr lang="en-US" dirty="0" smtClean="0">
                <a:solidFill>
                  <a:srgbClr val="FF6600"/>
                </a:solidFill>
              </a:rPr>
              <a:t>DIABETES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23672"/>
            <a:ext cx="8229600" cy="1252728"/>
          </a:xfrm>
        </p:spPr>
        <p:txBody>
          <a:bodyPr/>
          <a:lstStyle/>
          <a:p>
            <a:pPr>
              <a:defRPr/>
            </a:pPr>
            <a:r>
              <a:rPr lang="en-US" sz="3600" dirty="0" smtClean="0">
                <a:effectLst>
                  <a:outerShdw blurRad="38100" dist="38100" dir="2700000" algn="tl">
                    <a:srgbClr val="000000">
                      <a:alpha val="43137"/>
                    </a:srgbClr>
                  </a:outerShdw>
                </a:effectLst>
                <a:latin typeface="Arial" pitchFamily="34" charset="0"/>
                <a:cs typeface="Arial" pitchFamily="34" charset="0"/>
              </a:rPr>
              <a:t>Definition</a:t>
            </a:r>
            <a:endParaRPr lang="en-US" sz="3600" dirty="0">
              <a:effectLst>
                <a:outerShdw blurRad="38100" dist="38100" dir="2700000" algn="tl">
                  <a:srgbClr val="000000">
                    <a:alpha val="43137"/>
                  </a:srgbClr>
                </a:outerShdw>
              </a:effectLst>
              <a:latin typeface="Arial" pitchFamily="34" charset="0"/>
              <a:cs typeface="Arial" pitchFamily="34" charset="0"/>
            </a:endParaRPr>
          </a:p>
        </p:txBody>
      </p:sp>
      <p:sp>
        <p:nvSpPr>
          <p:cNvPr id="69635" name="Content Placeholder 2"/>
          <p:cNvSpPr>
            <a:spLocks noGrp="1"/>
          </p:cNvSpPr>
          <p:nvPr>
            <p:ph idx="1"/>
          </p:nvPr>
        </p:nvSpPr>
        <p:spPr>
          <a:xfrm>
            <a:off x="457200" y="1905000"/>
            <a:ext cx="8229600" cy="4953000"/>
          </a:xfrm>
        </p:spPr>
        <p:txBody>
          <a:bodyPr/>
          <a:lstStyle/>
          <a:p>
            <a:pPr algn="just"/>
            <a:r>
              <a:rPr lang="en-US" sz="2400" smtClean="0">
                <a:solidFill>
                  <a:schemeClr val="bg1"/>
                </a:solidFill>
                <a:latin typeface="Arial" pitchFamily="34" charset="0"/>
                <a:cs typeface="Arial" pitchFamily="34" charset="0"/>
              </a:rPr>
              <a:t>The ADA Workgroup on Hypoglycemia defined hypoglycemia in diabetes as “all episodes of abnormally low plasma glucose concentration that expose the individual to potential harm ”.</a:t>
            </a:r>
          </a:p>
          <a:p>
            <a:pPr algn="just">
              <a:buFont typeface="Wingdings 2" pitchFamily="18" charset="2"/>
              <a:buNone/>
            </a:pPr>
            <a:endParaRPr lang="en-US" sz="2400" smtClean="0">
              <a:solidFill>
                <a:schemeClr val="bg1"/>
              </a:solidFill>
              <a:latin typeface="Arial" pitchFamily="34" charset="0"/>
              <a:cs typeface="Arial" pitchFamily="34" charset="0"/>
            </a:endParaRPr>
          </a:p>
          <a:p>
            <a:pPr algn="just">
              <a:buFont typeface="Wingdings 2" pitchFamily="18" charset="2"/>
              <a:buNone/>
            </a:pPr>
            <a:endParaRPr lang="en-US" sz="2400" smtClean="0">
              <a:solidFill>
                <a:schemeClr val="bg1"/>
              </a:solidFill>
              <a:latin typeface="Arial" pitchFamily="34" charset="0"/>
              <a:cs typeface="Arial" pitchFamily="34" charset="0"/>
            </a:endParaRPr>
          </a:p>
          <a:p>
            <a:pPr algn="just"/>
            <a:r>
              <a:rPr lang="en-US" sz="2400" smtClean="0">
                <a:solidFill>
                  <a:schemeClr val="bg1"/>
                </a:solidFill>
                <a:latin typeface="Arial" pitchFamily="34" charset="0"/>
                <a:cs typeface="Arial" pitchFamily="34" charset="0"/>
              </a:rPr>
              <a:t>The </a:t>
            </a:r>
            <a:r>
              <a:rPr lang="en-US" sz="2400" i="1" smtClean="0">
                <a:solidFill>
                  <a:srgbClr val="FFFF00"/>
                </a:solidFill>
                <a:latin typeface="Arial" pitchFamily="34" charset="0"/>
                <a:cs typeface="Arial" pitchFamily="34" charset="0"/>
              </a:rPr>
              <a:t>cutoff</a:t>
            </a:r>
            <a:r>
              <a:rPr lang="en-US" sz="2400" smtClean="0">
                <a:solidFill>
                  <a:schemeClr val="bg1"/>
                </a:solidFill>
                <a:latin typeface="Arial" pitchFamily="34" charset="0"/>
                <a:cs typeface="Arial" pitchFamily="34" charset="0"/>
              </a:rPr>
              <a:t> glucose concentration for defining hypoglycemia is </a:t>
            </a:r>
            <a:r>
              <a:rPr lang="en-US" sz="2400" i="1" smtClean="0">
                <a:solidFill>
                  <a:srgbClr val="FFFF00"/>
                </a:solidFill>
                <a:latin typeface="Arial" pitchFamily="34" charset="0"/>
                <a:cs typeface="Arial" pitchFamily="34" charset="0"/>
              </a:rPr>
              <a:t>controversial.</a:t>
            </a:r>
          </a:p>
          <a:p>
            <a:pPr algn="just">
              <a:buFont typeface="Wingdings 2" pitchFamily="18" charset="2"/>
              <a:buNone/>
            </a:pPr>
            <a:endParaRPr lang="en-US" sz="240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381000" y="1752600"/>
            <a:ext cx="8229600" cy="4625975"/>
          </a:xfrm>
        </p:spPr>
        <p:txBody>
          <a:bodyPr/>
          <a:lstStyle/>
          <a:p>
            <a:pPr algn="just"/>
            <a:r>
              <a:rPr lang="en-US" sz="2400" smtClean="0">
                <a:solidFill>
                  <a:schemeClr val="bg1"/>
                </a:solidFill>
                <a:latin typeface="Arial" pitchFamily="34" charset="0"/>
                <a:cs typeface="Arial" pitchFamily="34" charset="0"/>
              </a:rPr>
              <a:t>The ADA Workgroup recommended that people with </a:t>
            </a:r>
            <a:r>
              <a:rPr lang="en-US" sz="2400" i="1" smtClean="0">
                <a:solidFill>
                  <a:schemeClr val="accent1"/>
                </a:solidFill>
                <a:latin typeface="Arial" pitchFamily="34" charset="0"/>
                <a:cs typeface="Arial" pitchFamily="34" charset="0"/>
              </a:rPr>
              <a:t>insulin secretagogue </a:t>
            </a:r>
            <a:r>
              <a:rPr lang="en-US" sz="2400" smtClean="0">
                <a:solidFill>
                  <a:schemeClr val="bg1"/>
                </a:solidFill>
                <a:latin typeface="Arial" pitchFamily="34" charset="0"/>
                <a:cs typeface="Arial" pitchFamily="34" charset="0"/>
              </a:rPr>
              <a:t>or </a:t>
            </a:r>
            <a:r>
              <a:rPr lang="en-US" sz="2400" i="1" smtClean="0">
                <a:solidFill>
                  <a:schemeClr val="accent1"/>
                </a:solidFill>
                <a:latin typeface="Arial" pitchFamily="34" charset="0"/>
                <a:cs typeface="Arial" pitchFamily="34" charset="0"/>
              </a:rPr>
              <a:t>insulin treated </a:t>
            </a:r>
            <a:r>
              <a:rPr lang="en-US" sz="2400" smtClean="0">
                <a:solidFill>
                  <a:schemeClr val="bg1"/>
                </a:solidFill>
                <a:latin typeface="Arial" pitchFamily="34" charset="0"/>
                <a:cs typeface="Arial" pitchFamily="34" charset="0"/>
              </a:rPr>
              <a:t>diabetes become concerned about the possibility of developing hypoglycemia at a self-monitored (or device estimated) </a:t>
            </a:r>
            <a:r>
              <a:rPr lang="en-US" sz="2400" i="1" smtClean="0">
                <a:solidFill>
                  <a:schemeClr val="accent1"/>
                </a:solidFill>
                <a:latin typeface="Arial" pitchFamily="34" charset="0"/>
                <a:cs typeface="Arial" pitchFamily="34" charset="0"/>
              </a:rPr>
              <a:t>plasma glucose concentration of ≤ 70 mg/dL </a:t>
            </a:r>
            <a:r>
              <a:rPr lang="en-US" sz="2400" smtClean="0">
                <a:solidFill>
                  <a:schemeClr val="bg1"/>
                </a:solidFill>
                <a:latin typeface="Arial" pitchFamily="34" charset="0"/>
                <a:cs typeface="Arial" pitchFamily="34" charset="0"/>
              </a:rPr>
              <a:t>(≤ 3.9 mmol/L).</a:t>
            </a:r>
            <a:endParaRPr lang="en-US" sz="2400" i="1" smtClean="0">
              <a:solidFill>
                <a:schemeClr val="bg1"/>
              </a:solidFill>
              <a:latin typeface="Arial" pitchFamily="34" charset="0"/>
              <a:cs typeface="Arial" pitchFamily="34" charset="0"/>
            </a:endParaRPr>
          </a:p>
          <a:p>
            <a:pPr algn="just"/>
            <a:endParaRPr lang="en-US" sz="240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1682" name="TextBox 4"/>
          <p:cNvSpPr txBox="1">
            <a:spLocks noChangeArrowheads="1"/>
          </p:cNvSpPr>
          <p:nvPr/>
        </p:nvSpPr>
        <p:spPr bwMode="auto">
          <a:xfrm>
            <a:off x="228600" y="152400"/>
            <a:ext cx="7113588" cy="584200"/>
          </a:xfrm>
          <a:prstGeom prst="rect">
            <a:avLst/>
          </a:prstGeom>
          <a:noFill/>
          <a:ln w="9525">
            <a:noFill/>
            <a:miter lim="800000"/>
            <a:headEnd/>
            <a:tailEnd/>
          </a:ln>
        </p:spPr>
        <p:txBody>
          <a:bodyPr wrap="none">
            <a:spAutoFit/>
          </a:bodyPr>
          <a:lstStyle/>
          <a:p>
            <a:r>
              <a:rPr lang="en-US" sz="3200">
                <a:solidFill>
                  <a:srgbClr val="FFC000"/>
                </a:solidFill>
                <a:latin typeface="Arial Narrow" pitchFamily="34" charset="0"/>
              </a:rPr>
              <a:t>ADA classification of hypoglycemia in diabetes</a:t>
            </a:r>
            <a:endParaRPr lang="en-US" sz="3200">
              <a:solidFill>
                <a:srgbClr val="FFC000"/>
              </a:solidFill>
            </a:endParaRPr>
          </a:p>
        </p:txBody>
      </p:sp>
      <p:graphicFrame>
        <p:nvGraphicFramePr>
          <p:cNvPr id="6" name="Table 5"/>
          <p:cNvGraphicFramePr>
            <a:graphicFrameLocks noGrp="1"/>
          </p:cNvGraphicFramePr>
          <p:nvPr/>
        </p:nvGraphicFramePr>
        <p:xfrm>
          <a:off x="0" y="914400"/>
          <a:ext cx="9144000" cy="5259068"/>
        </p:xfrm>
        <a:graphic>
          <a:graphicData uri="http://schemas.openxmlformats.org/drawingml/2006/table">
            <a:tbl>
              <a:tblPr firstRow="1" bandRow="1">
                <a:tableStyleId>{D7AC3CCA-C797-4891-BE02-D94E43425B78}</a:tableStyleId>
              </a:tblPr>
              <a:tblGrid>
                <a:gridCol w="2133600"/>
                <a:gridCol w="7010400"/>
              </a:tblGrid>
              <a:tr h="165290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rial Narrow" pitchFamily="34" charset="0"/>
                        </a:rPr>
                        <a:t>Severe hypoglycemia	</a:t>
                      </a:r>
                    </a:p>
                    <a:p>
                      <a:pPr algn="just"/>
                      <a:endParaRPr lang="en-US"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Arial Narrow" pitchFamily="34" charset="0"/>
                        </a:rPr>
                        <a:t>An event requiring assistance of another person to actively administer carbohydrate, glucagon or other resuscitation actions.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Arial Narrow" pitchFamily="34" charset="0"/>
                        </a:rPr>
                        <a:t>Plasma glucose measurements may not be available during such an event, but neurological recovery attributable to the restoration of plasma glucose to normal is considered sufficient evidence that the event was induced by a low plasma glucose concentration.</a:t>
                      </a:r>
                    </a:p>
                  </a:txBody>
                  <a:tcPr/>
                </a:tc>
              </a:tr>
              <a:tr h="709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Narrow" pitchFamily="34" charset="0"/>
                        </a:rPr>
                        <a:t>Documented severe hypoglycemia </a:t>
                      </a:r>
                    </a:p>
                  </a:txBody>
                  <a:tcPr/>
                </a:tc>
                <a:tc>
                  <a:txBody>
                    <a:bodyPr/>
                    <a:lstStyle/>
                    <a:p>
                      <a:pPr algn="just">
                        <a:buNone/>
                      </a:pPr>
                      <a:r>
                        <a:rPr lang="en-US" sz="1800" dirty="0" smtClean="0">
                          <a:solidFill>
                            <a:schemeClr val="tx1"/>
                          </a:solidFill>
                          <a:latin typeface="Arial Narrow" pitchFamily="34" charset="0"/>
                        </a:rPr>
                        <a:t>An event during which typical symptoms of hypoglycemia are accompanied by a measured plasma glucose concentration ≤ 70 mg/</a:t>
                      </a:r>
                      <a:r>
                        <a:rPr lang="en-US" sz="1800" dirty="0" err="1" smtClean="0">
                          <a:solidFill>
                            <a:schemeClr val="tx1"/>
                          </a:solidFill>
                          <a:latin typeface="Arial Narrow" pitchFamily="34" charset="0"/>
                        </a:rPr>
                        <a:t>dL</a:t>
                      </a:r>
                      <a:r>
                        <a:rPr lang="en-US" sz="1800" dirty="0" smtClean="0">
                          <a:solidFill>
                            <a:schemeClr val="tx1"/>
                          </a:solidFill>
                          <a:latin typeface="Arial Narrow" pitchFamily="34" charset="0"/>
                        </a:rPr>
                        <a:t> (≤ 3.9 </a:t>
                      </a:r>
                      <a:r>
                        <a:rPr lang="en-US" sz="1800" dirty="0" err="1" smtClean="0">
                          <a:solidFill>
                            <a:schemeClr val="tx1"/>
                          </a:solidFill>
                          <a:latin typeface="Arial Narrow" pitchFamily="34" charset="0"/>
                        </a:rPr>
                        <a:t>mmol</a:t>
                      </a:r>
                      <a:r>
                        <a:rPr lang="en-US" sz="1800" dirty="0" smtClean="0">
                          <a:solidFill>
                            <a:schemeClr val="tx1"/>
                          </a:solidFill>
                          <a:latin typeface="Arial Narrow" pitchFamily="34" charset="0"/>
                        </a:rPr>
                        <a:t>/L).</a:t>
                      </a:r>
                    </a:p>
                  </a:txBody>
                  <a:tcPr/>
                </a:tc>
              </a:tr>
              <a:tr h="709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Narrow" pitchFamily="34" charset="0"/>
                        </a:rPr>
                        <a:t>Asymptomatic hypoglycemia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rial Narrow" pitchFamily="34" charset="0"/>
                        </a:rPr>
                        <a:t>An event not accompanied by typical symptoms of hypoglycemia but with a measured plasma glucose concentration ≤ 70 mg/</a:t>
                      </a:r>
                      <a:r>
                        <a:rPr lang="en-US" sz="1800" dirty="0" err="1" smtClean="0">
                          <a:solidFill>
                            <a:schemeClr val="tx1"/>
                          </a:solidFill>
                          <a:latin typeface="Arial Narrow" pitchFamily="34" charset="0"/>
                        </a:rPr>
                        <a:t>dL</a:t>
                      </a:r>
                      <a:r>
                        <a:rPr lang="en-US" sz="1800" dirty="0" smtClean="0">
                          <a:solidFill>
                            <a:schemeClr val="tx1"/>
                          </a:solidFill>
                          <a:latin typeface="Arial Narrow" pitchFamily="34" charset="0"/>
                        </a:rPr>
                        <a:t> (≤ 3.9 </a:t>
                      </a:r>
                      <a:r>
                        <a:rPr lang="en-US" sz="1800" dirty="0" err="1" smtClean="0">
                          <a:solidFill>
                            <a:schemeClr val="tx1"/>
                          </a:solidFill>
                          <a:latin typeface="Arial Narrow" pitchFamily="34" charset="0"/>
                        </a:rPr>
                        <a:t>mmol</a:t>
                      </a:r>
                      <a:r>
                        <a:rPr lang="en-US" sz="1800" dirty="0" smtClean="0">
                          <a:solidFill>
                            <a:schemeClr val="tx1"/>
                          </a:solidFill>
                          <a:latin typeface="Arial Narrow" pitchFamily="34" charset="0"/>
                        </a:rPr>
                        <a:t>/L).</a:t>
                      </a:r>
                    </a:p>
                  </a:txBody>
                  <a:tcPr/>
                </a:tc>
              </a:tr>
              <a:tr h="709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Narrow" pitchFamily="34" charset="0"/>
                        </a:rPr>
                        <a:t>Probable symptomatic hypoglycemia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rial Narrow" pitchFamily="34" charset="0"/>
                        </a:rPr>
                        <a:t>An event during which symptoms typical of hypoglycemia are not accompanied by a plasma glucose determination but that was presumably caused by a plasma glucose concentration ≤ 70 mg/</a:t>
                      </a:r>
                      <a:r>
                        <a:rPr lang="en-US" sz="1800" dirty="0" err="1" smtClean="0">
                          <a:solidFill>
                            <a:schemeClr val="tx1"/>
                          </a:solidFill>
                          <a:latin typeface="Arial Narrow" pitchFamily="34" charset="0"/>
                        </a:rPr>
                        <a:t>dL</a:t>
                      </a:r>
                      <a:r>
                        <a:rPr lang="en-US" sz="1800" dirty="0" smtClean="0">
                          <a:solidFill>
                            <a:schemeClr val="tx1"/>
                          </a:solidFill>
                          <a:latin typeface="Arial Narrow" pitchFamily="34" charset="0"/>
                        </a:rPr>
                        <a:t> (≤ 3.9 </a:t>
                      </a:r>
                      <a:r>
                        <a:rPr lang="en-US" sz="1800" dirty="0" err="1" smtClean="0">
                          <a:solidFill>
                            <a:schemeClr val="tx1"/>
                          </a:solidFill>
                          <a:latin typeface="Arial Narrow" pitchFamily="34" charset="0"/>
                        </a:rPr>
                        <a:t>mmol</a:t>
                      </a:r>
                      <a:r>
                        <a:rPr lang="en-US" sz="1800" dirty="0" smtClean="0">
                          <a:solidFill>
                            <a:schemeClr val="tx1"/>
                          </a:solidFill>
                          <a:latin typeface="Arial Narrow" pitchFamily="34" charset="0"/>
                        </a:rPr>
                        <a:t>/L).</a:t>
                      </a:r>
                    </a:p>
                  </a:txBody>
                  <a:tcPr/>
                </a:tc>
              </a:tr>
              <a:tr h="709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Narrow" pitchFamily="34" charset="0"/>
                        </a:rPr>
                        <a:t>Relative hypoglycemia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Arial Narrow"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rial Narrow" pitchFamily="34" charset="0"/>
                        </a:rPr>
                        <a:t>An event during which the person with diabetes reports any of the typical symptoms of hypoglycemia and interprets those as indicative of hypoglycemia with a measured plasma glucose concentration &gt;70 mg/</a:t>
                      </a:r>
                      <a:r>
                        <a:rPr lang="en-US" sz="1800" dirty="0" err="1" smtClean="0">
                          <a:solidFill>
                            <a:schemeClr val="tx1"/>
                          </a:solidFill>
                          <a:latin typeface="Arial Narrow" pitchFamily="34" charset="0"/>
                        </a:rPr>
                        <a:t>dL</a:t>
                      </a:r>
                      <a:r>
                        <a:rPr lang="en-US" sz="1800" dirty="0" smtClean="0">
                          <a:solidFill>
                            <a:schemeClr val="tx1"/>
                          </a:solidFill>
                          <a:latin typeface="Arial Narrow" pitchFamily="34" charset="0"/>
                        </a:rPr>
                        <a:t> (&gt;3.9 </a:t>
                      </a:r>
                      <a:r>
                        <a:rPr lang="en-US" sz="1800" dirty="0" err="1" smtClean="0">
                          <a:solidFill>
                            <a:schemeClr val="tx1"/>
                          </a:solidFill>
                          <a:latin typeface="Arial Narrow" pitchFamily="34" charset="0"/>
                        </a:rPr>
                        <a:t>mmol</a:t>
                      </a:r>
                      <a:r>
                        <a:rPr lang="en-US" sz="1800" dirty="0" smtClean="0">
                          <a:solidFill>
                            <a:schemeClr val="tx1"/>
                          </a:solidFill>
                          <a:latin typeface="Arial Narrow" pitchFamily="34" charset="0"/>
                        </a:rPr>
                        <a:t>/L) but approaching that level.</a:t>
                      </a:r>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85800" y="381000"/>
            <a:ext cx="7772400" cy="838200"/>
          </a:xfrm>
          <a:prstGeom prst="rect">
            <a:avLst/>
          </a:prstGeom>
          <a:noFill/>
          <a:ln w="9525">
            <a:noFill/>
            <a:miter lim="800000"/>
            <a:headEnd/>
            <a:tailEnd/>
          </a:ln>
        </p:spPr>
        <p:txBody>
          <a:bodyPr anchor="ctr"/>
          <a:lstStyle/>
          <a:p>
            <a:pPr algn="ctr"/>
            <a:r>
              <a:rPr lang="en-US" sz="2500" b="1"/>
              <a:t>Risks of severe hypoglycaemia associated with different diabetes treatment</a:t>
            </a:r>
            <a:endParaRPr lang="en-GB" sz="2500" b="1" i="1"/>
          </a:p>
        </p:txBody>
      </p:sp>
      <p:sp>
        <p:nvSpPr>
          <p:cNvPr id="72707" name="Rectangle 3"/>
          <p:cNvSpPr>
            <a:spLocks noChangeArrowheads="1"/>
          </p:cNvSpPr>
          <p:nvPr/>
        </p:nvSpPr>
        <p:spPr bwMode="auto">
          <a:xfrm>
            <a:off x="2030413" y="1927225"/>
            <a:ext cx="5643562" cy="3505200"/>
          </a:xfrm>
          <a:prstGeom prst="rect">
            <a:avLst/>
          </a:prstGeom>
          <a:solidFill>
            <a:srgbClr val="CCECFF"/>
          </a:solidFill>
          <a:ln w="6350">
            <a:noFill/>
            <a:miter lim="800000"/>
            <a:headEnd/>
            <a:tailEnd/>
          </a:ln>
        </p:spPr>
        <p:txBody>
          <a:bodyPr/>
          <a:lstStyle/>
          <a:p>
            <a:endParaRPr lang="en-US"/>
          </a:p>
        </p:txBody>
      </p:sp>
      <p:sp>
        <p:nvSpPr>
          <p:cNvPr id="72708" name="Rectangle 4"/>
          <p:cNvSpPr>
            <a:spLocks noChangeArrowheads="1"/>
          </p:cNvSpPr>
          <p:nvPr/>
        </p:nvSpPr>
        <p:spPr bwMode="auto">
          <a:xfrm>
            <a:off x="6826250" y="3330575"/>
            <a:ext cx="631825" cy="2101850"/>
          </a:xfrm>
          <a:prstGeom prst="rect">
            <a:avLst/>
          </a:prstGeom>
          <a:gradFill rotWithShape="0">
            <a:gsLst>
              <a:gs pos="0">
                <a:srgbClr val="000076"/>
              </a:gs>
              <a:gs pos="50000">
                <a:srgbClr val="0000FF"/>
              </a:gs>
              <a:gs pos="100000">
                <a:srgbClr val="000076"/>
              </a:gs>
            </a:gsLst>
            <a:lin ang="0" scaled="1"/>
          </a:gradFill>
          <a:ln w="6350">
            <a:solidFill>
              <a:schemeClr val="accent2"/>
            </a:solidFill>
            <a:miter lim="800000"/>
            <a:headEnd/>
            <a:tailEnd/>
          </a:ln>
        </p:spPr>
        <p:txBody>
          <a:bodyPr/>
          <a:lstStyle/>
          <a:p>
            <a:endParaRPr lang="en-US"/>
          </a:p>
        </p:txBody>
      </p:sp>
      <p:sp>
        <p:nvSpPr>
          <p:cNvPr id="72709" name="Rectangle 5"/>
          <p:cNvSpPr>
            <a:spLocks noChangeArrowheads="1"/>
          </p:cNvSpPr>
          <p:nvPr/>
        </p:nvSpPr>
        <p:spPr bwMode="auto">
          <a:xfrm>
            <a:off x="5349875" y="4805363"/>
            <a:ext cx="627063" cy="627062"/>
          </a:xfrm>
          <a:prstGeom prst="rect">
            <a:avLst/>
          </a:prstGeom>
          <a:gradFill rotWithShape="0">
            <a:gsLst>
              <a:gs pos="0">
                <a:srgbClr val="762F76"/>
              </a:gs>
              <a:gs pos="50000">
                <a:srgbClr val="FF66FF"/>
              </a:gs>
              <a:gs pos="100000">
                <a:srgbClr val="762F76"/>
              </a:gs>
            </a:gsLst>
            <a:lin ang="0" scaled="1"/>
          </a:gradFill>
          <a:ln w="6350">
            <a:solidFill>
              <a:srgbClr val="FF66FF"/>
            </a:solidFill>
            <a:miter lim="800000"/>
            <a:headEnd/>
            <a:tailEnd/>
          </a:ln>
        </p:spPr>
        <p:txBody>
          <a:bodyPr/>
          <a:lstStyle/>
          <a:p>
            <a:endParaRPr lang="en-US"/>
          </a:p>
        </p:txBody>
      </p:sp>
      <p:sp>
        <p:nvSpPr>
          <p:cNvPr id="72710" name="Rectangle 6"/>
          <p:cNvSpPr>
            <a:spLocks noChangeArrowheads="1"/>
          </p:cNvSpPr>
          <p:nvPr/>
        </p:nvSpPr>
        <p:spPr bwMode="auto">
          <a:xfrm>
            <a:off x="3860800" y="5222875"/>
            <a:ext cx="633413" cy="209550"/>
          </a:xfrm>
          <a:prstGeom prst="rect">
            <a:avLst/>
          </a:prstGeom>
          <a:gradFill rotWithShape="0">
            <a:gsLst>
              <a:gs pos="0">
                <a:srgbClr val="767600"/>
              </a:gs>
              <a:gs pos="50000">
                <a:srgbClr val="FFFF00"/>
              </a:gs>
              <a:gs pos="100000">
                <a:srgbClr val="767600"/>
              </a:gs>
            </a:gsLst>
            <a:lin ang="0" scaled="1"/>
          </a:gradFill>
          <a:ln w="6350">
            <a:solidFill>
              <a:srgbClr val="FFFF00"/>
            </a:solidFill>
            <a:miter lim="800000"/>
            <a:headEnd/>
            <a:tailEnd/>
          </a:ln>
        </p:spPr>
        <p:txBody>
          <a:bodyPr/>
          <a:lstStyle/>
          <a:p>
            <a:endParaRPr lang="en-US"/>
          </a:p>
        </p:txBody>
      </p:sp>
      <p:sp>
        <p:nvSpPr>
          <p:cNvPr id="72711" name="Rectangle 7"/>
          <p:cNvSpPr>
            <a:spLocks noChangeArrowheads="1"/>
          </p:cNvSpPr>
          <p:nvPr/>
        </p:nvSpPr>
        <p:spPr bwMode="auto">
          <a:xfrm>
            <a:off x="2419350" y="5334000"/>
            <a:ext cx="627063" cy="98425"/>
          </a:xfrm>
          <a:prstGeom prst="rect">
            <a:avLst/>
          </a:prstGeom>
          <a:gradFill rotWithShape="0">
            <a:gsLst>
              <a:gs pos="0">
                <a:srgbClr val="761800"/>
              </a:gs>
              <a:gs pos="50000">
                <a:srgbClr val="FF3300"/>
              </a:gs>
              <a:gs pos="100000">
                <a:srgbClr val="761800"/>
              </a:gs>
            </a:gsLst>
            <a:lin ang="0" scaled="1"/>
          </a:gradFill>
          <a:ln w="6350">
            <a:solidFill>
              <a:srgbClr val="FF3300"/>
            </a:solidFill>
            <a:miter lim="800000"/>
            <a:headEnd/>
            <a:tailEnd/>
          </a:ln>
        </p:spPr>
        <p:txBody>
          <a:bodyPr/>
          <a:lstStyle/>
          <a:p>
            <a:endParaRPr lang="en-US"/>
          </a:p>
        </p:txBody>
      </p:sp>
      <p:sp>
        <p:nvSpPr>
          <p:cNvPr id="72712" name="Line 8"/>
          <p:cNvSpPr>
            <a:spLocks noChangeShapeType="1"/>
          </p:cNvSpPr>
          <p:nvPr/>
        </p:nvSpPr>
        <p:spPr bwMode="auto">
          <a:xfrm>
            <a:off x="2030413" y="1927225"/>
            <a:ext cx="1587" cy="3505200"/>
          </a:xfrm>
          <a:prstGeom prst="line">
            <a:avLst/>
          </a:prstGeom>
          <a:noFill/>
          <a:ln w="28575">
            <a:solidFill>
              <a:srgbClr val="FF6600"/>
            </a:solidFill>
            <a:round/>
            <a:headEnd/>
            <a:tailEnd/>
          </a:ln>
        </p:spPr>
        <p:txBody>
          <a:bodyPr/>
          <a:lstStyle/>
          <a:p>
            <a:endParaRPr lang="en-US"/>
          </a:p>
        </p:txBody>
      </p:sp>
      <p:grpSp>
        <p:nvGrpSpPr>
          <p:cNvPr id="72713" name="Group 9"/>
          <p:cNvGrpSpPr>
            <a:grpSpLocks/>
          </p:cNvGrpSpPr>
          <p:nvPr/>
        </p:nvGrpSpPr>
        <p:grpSpPr bwMode="auto">
          <a:xfrm>
            <a:off x="1911350" y="1927225"/>
            <a:ext cx="119063" cy="3506788"/>
            <a:chOff x="1204" y="1214"/>
            <a:chExt cx="75" cy="2209"/>
          </a:xfrm>
        </p:grpSpPr>
        <p:sp>
          <p:nvSpPr>
            <p:cNvPr id="72720" name="Line 10"/>
            <p:cNvSpPr>
              <a:spLocks noChangeShapeType="1"/>
            </p:cNvSpPr>
            <p:nvPr/>
          </p:nvSpPr>
          <p:spPr bwMode="auto">
            <a:xfrm>
              <a:off x="1204" y="1214"/>
              <a:ext cx="75" cy="1"/>
            </a:xfrm>
            <a:prstGeom prst="line">
              <a:avLst/>
            </a:prstGeom>
            <a:noFill/>
            <a:ln w="28575">
              <a:solidFill>
                <a:srgbClr val="FF6600"/>
              </a:solidFill>
              <a:round/>
              <a:headEnd/>
              <a:tailEnd/>
            </a:ln>
          </p:spPr>
          <p:txBody>
            <a:bodyPr/>
            <a:lstStyle/>
            <a:p>
              <a:endParaRPr lang="en-US"/>
            </a:p>
          </p:txBody>
        </p:sp>
        <p:sp>
          <p:nvSpPr>
            <p:cNvPr id="72721" name="Freeform 11"/>
            <p:cNvSpPr>
              <a:spLocks/>
            </p:cNvSpPr>
            <p:nvPr/>
          </p:nvSpPr>
          <p:spPr bwMode="auto">
            <a:xfrm>
              <a:off x="1204" y="1656"/>
              <a:ext cx="75" cy="1"/>
            </a:xfrm>
            <a:custGeom>
              <a:avLst/>
              <a:gdLst>
                <a:gd name="T0" fmla="*/ 0 w 75"/>
                <a:gd name="T1" fmla="*/ 0 h 1"/>
                <a:gd name="T2" fmla="*/ 35 w 75"/>
                <a:gd name="T3" fmla="*/ 0 h 1"/>
                <a:gd name="T4" fmla="*/ 75 w 75"/>
                <a:gd name="T5" fmla="*/ 0 h 1"/>
                <a:gd name="T6" fmla="*/ 0 60000 65536"/>
                <a:gd name="T7" fmla="*/ 0 60000 65536"/>
                <a:gd name="T8" fmla="*/ 0 60000 65536"/>
                <a:gd name="T9" fmla="*/ 0 w 75"/>
                <a:gd name="T10" fmla="*/ 0 h 1"/>
                <a:gd name="T11" fmla="*/ 75 w 75"/>
                <a:gd name="T12" fmla="*/ 1 h 1"/>
              </a:gdLst>
              <a:ahLst/>
              <a:cxnLst>
                <a:cxn ang="T6">
                  <a:pos x="T0" y="T1"/>
                </a:cxn>
                <a:cxn ang="T7">
                  <a:pos x="T2" y="T3"/>
                </a:cxn>
                <a:cxn ang="T8">
                  <a:pos x="T4" y="T5"/>
                </a:cxn>
              </a:cxnLst>
              <a:rect l="T9" t="T10" r="T11" b="T12"/>
              <a:pathLst>
                <a:path w="75" h="1">
                  <a:moveTo>
                    <a:pt x="0" y="0"/>
                  </a:moveTo>
                  <a:lnTo>
                    <a:pt x="35" y="0"/>
                  </a:lnTo>
                  <a:lnTo>
                    <a:pt x="75" y="0"/>
                  </a:lnTo>
                </a:path>
              </a:pathLst>
            </a:custGeom>
            <a:noFill/>
            <a:ln w="28575">
              <a:solidFill>
                <a:srgbClr val="FF6600"/>
              </a:solidFill>
              <a:round/>
              <a:headEnd/>
              <a:tailEnd/>
            </a:ln>
          </p:spPr>
          <p:txBody>
            <a:bodyPr/>
            <a:lstStyle/>
            <a:p>
              <a:endParaRPr lang="en-US"/>
            </a:p>
          </p:txBody>
        </p:sp>
        <p:sp>
          <p:nvSpPr>
            <p:cNvPr id="72722" name="Freeform 12"/>
            <p:cNvSpPr>
              <a:spLocks/>
            </p:cNvSpPr>
            <p:nvPr/>
          </p:nvSpPr>
          <p:spPr bwMode="auto">
            <a:xfrm>
              <a:off x="1204" y="2094"/>
              <a:ext cx="75" cy="1"/>
            </a:xfrm>
            <a:custGeom>
              <a:avLst/>
              <a:gdLst>
                <a:gd name="T0" fmla="*/ 0 w 75"/>
                <a:gd name="T1" fmla="*/ 0 h 1"/>
                <a:gd name="T2" fmla="*/ 35 w 75"/>
                <a:gd name="T3" fmla="*/ 0 h 1"/>
                <a:gd name="T4" fmla="*/ 75 w 75"/>
                <a:gd name="T5" fmla="*/ 0 h 1"/>
                <a:gd name="T6" fmla="*/ 0 60000 65536"/>
                <a:gd name="T7" fmla="*/ 0 60000 65536"/>
                <a:gd name="T8" fmla="*/ 0 60000 65536"/>
                <a:gd name="T9" fmla="*/ 0 w 75"/>
                <a:gd name="T10" fmla="*/ 0 h 1"/>
                <a:gd name="T11" fmla="*/ 75 w 75"/>
                <a:gd name="T12" fmla="*/ 1 h 1"/>
              </a:gdLst>
              <a:ahLst/>
              <a:cxnLst>
                <a:cxn ang="T6">
                  <a:pos x="T0" y="T1"/>
                </a:cxn>
                <a:cxn ang="T7">
                  <a:pos x="T2" y="T3"/>
                </a:cxn>
                <a:cxn ang="T8">
                  <a:pos x="T4" y="T5"/>
                </a:cxn>
              </a:cxnLst>
              <a:rect l="T9" t="T10" r="T11" b="T12"/>
              <a:pathLst>
                <a:path w="75" h="1">
                  <a:moveTo>
                    <a:pt x="0" y="0"/>
                  </a:moveTo>
                  <a:lnTo>
                    <a:pt x="35" y="0"/>
                  </a:lnTo>
                  <a:lnTo>
                    <a:pt x="75" y="0"/>
                  </a:lnTo>
                </a:path>
              </a:pathLst>
            </a:custGeom>
            <a:noFill/>
            <a:ln w="28575">
              <a:solidFill>
                <a:srgbClr val="FF6600"/>
              </a:solidFill>
              <a:round/>
              <a:headEnd/>
              <a:tailEnd/>
            </a:ln>
          </p:spPr>
          <p:txBody>
            <a:bodyPr/>
            <a:lstStyle/>
            <a:p>
              <a:endParaRPr lang="en-US"/>
            </a:p>
          </p:txBody>
        </p:sp>
        <p:sp>
          <p:nvSpPr>
            <p:cNvPr id="72723" name="Freeform 13"/>
            <p:cNvSpPr>
              <a:spLocks/>
            </p:cNvSpPr>
            <p:nvPr/>
          </p:nvSpPr>
          <p:spPr bwMode="auto">
            <a:xfrm>
              <a:off x="1204" y="2537"/>
              <a:ext cx="75" cy="1"/>
            </a:xfrm>
            <a:custGeom>
              <a:avLst/>
              <a:gdLst>
                <a:gd name="T0" fmla="*/ 0 w 75"/>
                <a:gd name="T1" fmla="*/ 0 h 1"/>
                <a:gd name="T2" fmla="*/ 35 w 75"/>
                <a:gd name="T3" fmla="*/ 0 h 1"/>
                <a:gd name="T4" fmla="*/ 75 w 75"/>
                <a:gd name="T5" fmla="*/ 0 h 1"/>
                <a:gd name="T6" fmla="*/ 0 60000 65536"/>
                <a:gd name="T7" fmla="*/ 0 60000 65536"/>
                <a:gd name="T8" fmla="*/ 0 60000 65536"/>
                <a:gd name="T9" fmla="*/ 0 w 75"/>
                <a:gd name="T10" fmla="*/ 0 h 1"/>
                <a:gd name="T11" fmla="*/ 75 w 75"/>
                <a:gd name="T12" fmla="*/ 1 h 1"/>
              </a:gdLst>
              <a:ahLst/>
              <a:cxnLst>
                <a:cxn ang="T6">
                  <a:pos x="T0" y="T1"/>
                </a:cxn>
                <a:cxn ang="T7">
                  <a:pos x="T2" y="T3"/>
                </a:cxn>
                <a:cxn ang="T8">
                  <a:pos x="T4" y="T5"/>
                </a:cxn>
              </a:cxnLst>
              <a:rect l="T9" t="T10" r="T11" b="T12"/>
              <a:pathLst>
                <a:path w="75" h="1">
                  <a:moveTo>
                    <a:pt x="0" y="0"/>
                  </a:moveTo>
                  <a:lnTo>
                    <a:pt x="35" y="0"/>
                  </a:lnTo>
                  <a:lnTo>
                    <a:pt x="75" y="0"/>
                  </a:lnTo>
                </a:path>
              </a:pathLst>
            </a:custGeom>
            <a:noFill/>
            <a:ln w="28575">
              <a:solidFill>
                <a:srgbClr val="FF6600"/>
              </a:solidFill>
              <a:round/>
              <a:headEnd/>
              <a:tailEnd/>
            </a:ln>
          </p:spPr>
          <p:txBody>
            <a:bodyPr/>
            <a:lstStyle/>
            <a:p>
              <a:endParaRPr lang="en-US"/>
            </a:p>
          </p:txBody>
        </p:sp>
        <p:sp>
          <p:nvSpPr>
            <p:cNvPr id="72724" name="Freeform 14"/>
            <p:cNvSpPr>
              <a:spLocks/>
            </p:cNvSpPr>
            <p:nvPr/>
          </p:nvSpPr>
          <p:spPr bwMode="auto">
            <a:xfrm>
              <a:off x="1204" y="2979"/>
              <a:ext cx="75" cy="1"/>
            </a:xfrm>
            <a:custGeom>
              <a:avLst/>
              <a:gdLst>
                <a:gd name="T0" fmla="*/ 0 w 75"/>
                <a:gd name="T1" fmla="*/ 0 h 1"/>
                <a:gd name="T2" fmla="*/ 35 w 75"/>
                <a:gd name="T3" fmla="*/ 0 h 1"/>
                <a:gd name="T4" fmla="*/ 75 w 75"/>
                <a:gd name="T5" fmla="*/ 0 h 1"/>
                <a:gd name="T6" fmla="*/ 0 60000 65536"/>
                <a:gd name="T7" fmla="*/ 0 60000 65536"/>
                <a:gd name="T8" fmla="*/ 0 60000 65536"/>
                <a:gd name="T9" fmla="*/ 0 w 75"/>
                <a:gd name="T10" fmla="*/ 0 h 1"/>
                <a:gd name="T11" fmla="*/ 75 w 75"/>
                <a:gd name="T12" fmla="*/ 1 h 1"/>
              </a:gdLst>
              <a:ahLst/>
              <a:cxnLst>
                <a:cxn ang="T6">
                  <a:pos x="T0" y="T1"/>
                </a:cxn>
                <a:cxn ang="T7">
                  <a:pos x="T2" y="T3"/>
                </a:cxn>
                <a:cxn ang="T8">
                  <a:pos x="T4" y="T5"/>
                </a:cxn>
              </a:cxnLst>
              <a:rect l="T9" t="T10" r="T11" b="T12"/>
              <a:pathLst>
                <a:path w="75" h="1">
                  <a:moveTo>
                    <a:pt x="0" y="0"/>
                  </a:moveTo>
                  <a:lnTo>
                    <a:pt x="35" y="0"/>
                  </a:lnTo>
                  <a:lnTo>
                    <a:pt x="75" y="0"/>
                  </a:lnTo>
                </a:path>
              </a:pathLst>
            </a:custGeom>
            <a:noFill/>
            <a:ln w="28575">
              <a:solidFill>
                <a:srgbClr val="FF6600"/>
              </a:solidFill>
              <a:round/>
              <a:headEnd/>
              <a:tailEnd/>
            </a:ln>
          </p:spPr>
          <p:txBody>
            <a:bodyPr/>
            <a:lstStyle/>
            <a:p>
              <a:endParaRPr lang="en-US"/>
            </a:p>
          </p:txBody>
        </p:sp>
        <p:sp>
          <p:nvSpPr>
            <p:cNvPr id="72725" name="Line 15"/>
            <p:cNvSpPr>
              <a:spLocks noChangeShapeType="1"/>
            </p:cNvSpPr>
            <p:nvPr/>
          </p:nvSpPr>
          <p:spPr bwMode="auto">
            <a:xfrm>
              <a:off x="1204" y="3422"/>
              <a:ext cx="75" cy="1"/>
            </a:xfrm>
            <a:prstGeom prst="line">
              <a:avLst/>
            </a:prstGeom>
            <a:noFill/>
            <a:ln w="28575">
              <a:solidFill>
                <a:srgbClr val="FF6600"/>
              </a:solidFill>
              <a:round/>
              <a:headEnd/>
              <a:tailEnd/>
            </a:ln>
          </p:spPr>
          <p:txBody>
            <a:bodyPr/>
            <a:lstStyle/>
            <a:p>
              <a:endParaRPr lang="en-US"/>
            </a:p>
          </p:txBody>
        </p:sp>
      </p:grpSp>
      <p:sp>
        <p:nvSpPr>
          <p:cNvPr id="72714" name="Text Box 16"/>
          <p:cNvSpPr txBox="1">
            <a:spLocks noChangeArrowheads="1"/>
          </p:cNvSpPr>
          <p:nvPr/>
        </p:nvSpPr>
        <p:spPr bwMode="auto">
          <a:xfrm>
            <a:off x="1501775" y="1762125"/>
            <a:ext cx="438150" cy="3867150"/>
          </a:xfrm>
          <a:prstGeom prst="rect">
            <a:avLst/>
          </a:prstGeom>
          <a:noFill/>
          <a:ln w="9525">
            <a:noFill/>
            <a:miter lim="800000"/>
            <a:headEnd/>
            <a:tailEnd/>
          </a:ln>
        </p:spPr>
        <p:txBody>
          <a:bodyPr wrap="none">
            <a:spAutoFit/>
          </a:bodyPr>
          <a:lstStyle/>
          <a:p>
            <a:pPr algn="r">
              <a:spcBef>
                <a:spcPct val="155000"/>
              </a:spcBef>
            </a:pPr>
            <a:r>
              <a:rPr lang="en-US"/>
              <a:t>50</a:t>
            </a:r>
          </a:p>
          <a:p>
            <a:pPr algn="r">
              <a:spcBef>
                <a:spcPct val="155000"/>
              </a:spcBef>
            </a:pPr>
            <a:r>
              <a:rPr lang="en-US"/>
              <a:t>40</a:t>
            </a:r>
          </a:p>
          <a:p>
            <a:pPr algn="r">
              <a:spcBef>
                <a:spcPct val="155000"/>
              </a:spcBef>
            </a:pPr>
            <a:r>
              <a:rPr lang="en-US"/>
              <a:t>30</a:t>
            </a:r>
          </a:p>
          <a:p>
            <a:pPr algn="r">
              <a:spcBef>
                <a:spcPct val="155000"/>
              </a:spcBef>
            </a:pPr>
            <a:r>
              <a:rPr lang="en-US"/>
              <a:t>20</a:t>
            </a:r>
          </a:p>
          <a:p>
            <a:pPr algn="r">
              <a:spcBef>
                <a:spcPct val="155000"/>
              </a:spcBef>
            </a:pPr>
            <a:r>
              <a:rPr lang="en-US"/>
              <a:t>10</a:t>
            </a:r>
          </a:p>
          <a:p>
            <a:pPr algn="r">
              <a:spcBef>
                <a:spcPct val="155000"/>
              </a:spcBef>
            </a:pPr>
            <a:r>
              <a:rPr lang="en-US"/>
              <a:t>0</a:t>
            </a:r>
            <a:endParaRPr lang="en-GB"/>
          </a:p>
        </p:txBody>
      </p:sp>
      <p:sp>
        <p:nvSpPr>
          <p:cNvPr id="72715" name="Text Box 17"/>
          <p:cNvSpPr txBox="1">
            <a:spLocks noChangeArrowheads="1"/>
          </p:cNvSpPr>
          <p:nvPr/>
        </p:nvSpPr>
        <p:spPr bwMode="auto">
          <a:xfrm rot="16200000" flipH="1">
            <a:off x="-169068" y="3512343"/>
            <a:ext cx="3206750" cy="366713"/>
          </a:xfrm>
          <a:prstGeom prst="rect">
            <a:avLst/>
          </a:prstGeom>
          <a:noFill/>
          <a:ln w="9525">
            <a:noFill/>
            <a:miter lim="800000"/>
            <a:headEnd/>
            <a:tailEnd/>
          </a:ln>
        </p:spPr>
        <p:txBody>
          <a:bodyPr wrap="none">
            <a:spAutoFit/>
          </a:bodyPr>
          <a:lstStyle/>
          <a:p>
            <a:pPr algn="r">
              <a:spcBef>
                <a:spcPct val="155000"/>
              </a:spcBef>
            </a:pPr>
            <a:r>
              <a:rPr lang="en-US"/>
              <a:t>Patients affected per year (%)</a:t>
            </a:r>
            <a:endParaRPr lang="en-GB"/>
          </a:p>
        </p:txBody>
      </p:sp>
      <p:sp>
        <p:nvSpPr>
          <p:cNvPr id="72716" name="Text Box 18"/>
          <p:cNvSpPr txBox="1">
            <a:spLocks noChangeArrowheads="1"/>
          </p:cNvSpPr>
          <p:nvPr/>
        </p:nvSpPr>
        <p:spPr bwMode="auto">
          <a:xfrm>
            <a:off x="1943100" y="5486400"/>
            <a:ext cx="1470025" cy="777875"/>
          </a:xfrm>
          <a:prstGeom prst="rect">
            <a:avLst/>
          </a:prstGeom>
          <a:noFill/>
          <a:ln w="9525">
            <a:noFill/>
            <a:miter lim="800000"/>
            <a:headEnd/>
            <a:tailEnd/>
          </a:ln>
        </p:spPr>
        <p:txBody>
          <a:bodyPr wrap="none">
            <a:spAutoFit/>
          </a:bodyPr>
          <a:lstStyle/>
          <a:p>
            <a:pPr algn="ctr"/>
            <a:r>
              <a:rPr lang="en-US" sz="1500"/>
              <a:t>Sulphonylurea-</a:t>
            </a:r>
            <a:br>
              <a:rPr lang="en-US" sz="1500"/>
            </a:br>
            <a:r>
              <a:rPr lang="en-US" sz="1500"/>
              <a:t>treated type 2</a:t>
            </a:r>
            <a:br>
              <a:rPr lang="en-US" sz="1500"/>
            </a:br>
            <a:r>
              <a:rPr lang="en-US" sz="1500"/>
              <a:t>diabetes</a:t>
            </a:r>
            <a:endParaRPr lang="en-GB" sz="1500"/>
          </a:p>
        </p:txBody>
      </p:sp>
      <p:sp>
        <p:nvSpPr>
          <p:cNvPr id="72717" name="Text Box 19"/>
          <p:cNvSpPr txBox="1">
            <a:spLocks noChangeArrowheads="1"/>
          </p:cNvSpPr>
          <p:nvPr/>
        </p:nvSpPr>
        <p:spPr bwMode="auto">
          <a:xfrm>
            <a:off x="3457575" y="5486400"/>
            <a:ext cx="1349375" cy="777875"/>
          </a:xfrm>
          <a:prstGeom prst="rect">
            <a:avLst/>
          </a:prstGeom>
          <a:noFill/>
          <a:ln w="9525">
            <a:noFill/>
            <a:miter lim="800000"/>
            <a:headEnd/>
            <a:tailEnd/>
          </a:ln>
        </p:spPr>
        <p:txBody>
          <a:bodyPr wrap="none">
            <a:spAutoFit/>
          </a:bodyPr>
          <a:lstStyle/>
          <a:p>
            <a:pPr algn="ctr"/>
            <a:r>
              <a:rPr lang="en-US" sz="1500"/>
              <a:t>Insulin-</a:t>
            </a:r>
            <a:br>
              <a:rPr lang="en-US" sz="1500"/>
            </a:br>
            <a:r>
              <a:rPr lang="en-US" sz="1500"/>
              <a:t>treated type 2</a:t>
            </a:r>
            <a:br>
              <a:rPr lang="en-US" sz="1500"/>
            </a:br>
            <a:r>
              <a:rPr lang="en-US" sz="1500"/>
              <a:t>diabetes</a:t>
            </a:r>
            <a:endParaRPr lang="en-GB" sz="1500"/>
          </a:p>
        </p:txBody>
      </p:sp>
      <p:sp>
        <p:nvSpPr>
          <p:cNvPr id="72718" name="Text Box 20"/>
          <p:cNvSpPr txBox="1">
            <a:spLocks noChangeArrowheads="1"/>
          </p:cNvSpPr>
          <p:nvPr/>
        </p:nvSpPr>
        <p:spPr bwMode="auto">
          <a:xfrm>
            <a:off x="4799013" y="5486400"/>
            <a:ext cx="1681162" cy="777875"/>
          </a:xfrm>
          <a:prstGeom prst="rect">
            <a:avLst/>
          </a:prstGeom>
          <a:noFill/>
          <a:ln w="9525">
            <a:noFill/>
            <a:miter lim="800000"/>
            <a:headEnd/>
            <a:tailEnd/>
          </a:ln>
        </p:spPr>
        <p:txBody>
          <a:bodyPr wrap="none">
            <a:spAutoFit/>
          </a:bodyPr>
          <a:lstStyle/>
          <a:p>
            <a:pPr algn="ctr"/>
            <a:r>
              <a:rPr lang="en-US" sz="1500"/>
              <a:t>“Standard” insulin</a:t>
            </a:r>
            <a:br>
              <a:rPr lang="en-US" sz="1500"/>
            </a:br>
            <a:r>
              <a:rPr lang="en-US" sz="1500"/>
              <a:t>therapy in type 1</a:t>
            </a:r>
            <a:br>
              <a:rPr lang="en-US" sz="1500"/>
            </a:br>
            <a:r>
              <a:rPr lang="en-US" sz="1500"/>
              <a:t>diabetes</a:t>
            </a:r>
            <a:endParaRPr lang="en-GB" sz="1500"/>
          </a:p>
        </p:txBody>
      </p:sp>
      <p:sp>
        <p:nvSpPr>
          <p:cNvPr id="72719" name="Text Box 21"/>
          <p:cNvSpPr txBox="1">
            <a:spLocks noChangeArrowheads="1"/>
          </p:cNvSpPr>
          <p:nvPr/>
        </p:nvSpPr>
        <p:spPr bwMode="auto">
          <a:xfrm>
            <a:off x="6411913" y="5486400"/>
            <a:ext cx="1630362" cy="784225"/>
          </a:xfrm>
          <a:prstGeom prst="rect">
            <a:avLst/>
          </a:prstGeom>
          <a:noFill/>
          <a:ln w="9525">
            <a:noFill/>
            <a:miter lim="800000"/>
            <a:headEnd/>
            <a:tailEnd/>
          </a:ln>
        </p:spPr>
        <p:txBody>
          <a:bodyPr wrap="none">
            <a:spAutoFit/>
          </a:bodyPr>
          <a:lstStyle/>
          <a:p>
            <a:pPr algn="ctr"/>
            <a:r>
              <a:rPr lang="en-US" sz="1500"/>
              <a:t>Intensively</a:t>
            </a:r>
          </a:p>
          <a:p>
            <a:pPr algn="ctr"/>
            <a:r>
              <a:rPr lang="en-US" sz="1500"/>
              <a:t>Treated in type 1</a:t>
            </a:r>
            <a:br>
              <a:rPr lang="en-US" sz="1500"/>
            </a:br>
            <a:r>
              <a:rPr lang="en-US" sz="1500"/>
              <a:t>diabetes (DCCT)</a:t>
            </a:r>
            <a:endParaRPr lang="en-GB" sz="15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Cloud Callout 3"/>
          <p:cNvSpPr/>
          <p:nvPr/>
        </p:nvSpPr>
        <p:spPr>
          <a:xfrm>
            <a:off x="2286000" y="914400"/>
            <a:ext cx="5791200" cy="1981200"/>
          </a:xfrm>
          <a:prstGeom prst="cloudCallout">
            <a:avLst>
              <a:gd name="adj1" fmla="val -32944"/>
              <a:gd name="adj2" fmla="val 9861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31" name="TextBox 1"/>
          <p:cNvSpPr txBox="1">
            <a:spLocks noChangeArrowheads="1"/>
          </p:cNvSpPr>
          <p:nvPr/>
        </p:nvSpPr>
        <p:spPr bwMode="auto">
          <a:xfrm>
            <a:off x="3200400" y="1371600"/>
            <a:ext cx="4800600" cy="769938"/>
          </a:xfrm>
          <a:prstGeom prst="rect">
            <a:avLst/>
          </a:prstGeom>
          <a:noFill/>
          <a:ln w="9525">
            <a:noFill/>
            <a:miter lim="800000"/>
            <a:headEnd/>
            <a:tailEnd/>
          </a:ln>
        </p:spPr>
        <p:txBody>
          <a:bodyPr>
            <a:spAutoFit/>
          </a:bodyPr>
          <a:lstStyle/>
          <a:p>
            <a:r>
              <a:rPr lang="en-US" sz="4400" b="1"/>
              <a:t>DiAGNOSiS ??</a:t>
            </a:r>
          </a:p>
        </p:txBody>
      </p:sp>
      <p:pic>
        <p:nvPicPr>
          <p:cNvPr id="73732" name="Picture 4" descr="cowok.png"/>
          <p:cNvPicPr>
            <a:picLocks noChangeAspect="1"/>
          </p:cNvPicPr>
          <p:nvPr/>
        </p:nvPicPr>
        <p:blipFill>
          <a:blip r:embed="rId2"/>
          <a:srcRect/>
          <a:stretch>
            <a:fillRect/>
          </a:stretch>
        </p:blipFill>
        <p:spPr bwMode="auto">
          <a:xfrm>
            <a:off x="838200" y="3733800"/>
            <a:ext cx="2336800"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Isosceles Triangle 2"/>
          <p:cNvSpPr/>
          <p:nvPr/>
        </p:nvSpPr>
        <p:spPr>
          <a:xfrm>
            <a:off x="2535238" y="838200"/>
            <a:ext cx="5562600" cy="5257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55" name="TextBox 4"/>
          <p:cNvSpPr txBox="1">
            <a:spLocks noChangeArrowheads="1"/>
          </p:cNvSpPr>
          <p:nvPr/>
        </p:nvSpPr>
        <p:spPr bwMode="auto">
          <a:xfrm rot="-3692441">
            <a:off x="1712119" y="3167856"/>
            <a:ext cx="3924300" cy="369888"/>
          </a:xfrm>
          <a:prstGeom prst="rect">
            <a:avLst/>
          </a:prstGeom>
          <a:noFill/>
          <a:ln w="9525">
            <a:noFill/>
            <a:miter lim="800000"/>
            <a:headEnd/>
            <a:tailEnd/>
          </a:ln>
        </p:spPr>
        <p:txBody>
          <a:bodyPr wrap="none">
            <a:spAutoFit/>
          </a:bodyPr>
          <a:lstStyle/>
          <a:p>
            <a:r>
              <a:rPr lang="en-US">
                <a:solidFill>
                  <a:schemeClr val="bg1"/>
                </a:solidFill>
              </a:rPr>
              <a:t>Signs &amp; Symptoms of HYpoglycemia</a:t>
            </a:r>
          </a:p>
        </p:txBody>
      </p:sp>
      <p:sp>
        <p:nvSpPr>
          <p:cNvPr id="74756" name="TextBox 5"/>
          <p:cNvSpPr txBox="1">
            <a:spLocks noChangeArrowheads="1"/>
          </p:cNvSpPr>
          <p:nvPr/>
        </p:nvSpPr>
        <p:spPr bwMode="auto">
          <a:xfrm rot="3713478">
            <a:off x="4160044" y="3255169"/>
            <a:ext cx="5724525" cy="369887"/>
          </a:xfrm>
          <a:prstGeom prst="rect">
            <a:avLst/>
          </a:prstGeom>
          <a:noFill/>
          <a:ln w="9525">
            <a:noFill/>
            <a:miter lim="800000"/>
            <a:headEnd/>
            <a:tailEnd/>
          </a:ln>
        </p:spPr>
        <p:txBody>
          <a:bodyPr wrap="none">
            <a:spAutoFit/>
          </a:bodyPr>
          <a:lstStyle/>
          <a:p>
            <a:r>
              <a:rPr lang="en-US">
                <a:solidFill>
                  <a:schemeClr val="bg1"/>
                </a:solidFill>
              </a:rPr>
              <a:t>Resolution of Symptoms once Glucose Levels Rises</a:t>
            </a:r>
          </a:p>
        </p:txBody>
      </p:sp>
      <p:sp>
        <p:nvSpPr>
          <p:cNvPr id="74757" name="TextBox 6"/>
          <p:cNvSpPr txBox="1">
            <a:spLocks noChangeArrowheads="1"/>
          </p:cNvSpPr>
          <p:nvPr/>
        </p:nvSpPr>
        <p:spPr bwMode="auto">
          <a:xfrm>
            <a:off x="3871913" y="6096000"/>
            <a:ext cx="3082925" cy="369888"/>
          </a:xfrm>
          <a:prstGeom prst="rect">
            <a:avLst/>
          </a:prstGeom>
          <a:noFill/>
          <a:ln w="9525">
            <a:noFill/>
            <a:miter lim="800000"/>
            <a:headEnd/>
            <a:tailEnd/>
          </a:ln>
        </p:spPr>
        <p:txBody>
          <a:bodyPr wrap="none">
            <a:spAutoFit/>
          </a:bodyPr>
          <a:lstStyle/>
          <a:p>
            <a:r>
              <a:rPr lang="en-US">
                <a:solidFill>
                  <a:schemeClr val="bg1"/>
                </a:solidFill>
              </a:rPr>
              <a:t>Low Plasma Glucose Levels</a:t>
            </a:r>
          </a:p>
        </p:txBody>
      </p:sp>
      <p:sp>
        <p:nvSpPr>
          <p:cNvPr id="8" name="TextBox 7"/>
          <p:cNvSpPr txBox="1"/>
          <p:nvPr/>
        </p:nvSpPr>
        <p:spPr>
          <a:xfrm>
            <a:off x="3983038" y="4191000"/>
            <a:ext cx="2652712" cy="461963"/>
          </a:xfrm>
          <a:prstGeom prst="rect">
            <a:avLst/>
          </a:prstGeom>
          <a:noFill/>
        </p:spPr>
        <p:txBody>
          <a:bodyPr wrap="none">
            <a:spAutoFit/>
          </a:bodyPr>
          <a:lstStyle/>
          <a:p>
            <a:pPr>
              <a:defRPr/>
            </a:pPr>
            <a:r>
              <a:rPr lang="en-US" sz="2400" b="1" dirty="0">
                <a:effectLst>
                  <a:outerShdw blurRad="38100" dist="38100" dir="2700000" algn="tl">
                    <a:srgbClr val="000000">
                      <a:alpha val="43137"/>
                    </a:srgbClr>
                  </a:outerShdw>
                </a:effectLst>
                <a:latin typeface="Arial" charset="0"/>
                <a:cs typeface="Arial" charset="0"/>
              </a:rPr>
              <a:t>HYPOGLYCEMIA</a:t>
            </a:r>
          </a:p>
        </p:txBody>
      </p:sp>
      <p:sp>
        <p:nvSpPr>
          <p:cNvPr id="9" name="Oval 8"/>
          <p:cNvSpPr/>
          <p:nvPr/>
        </p:nvSpPr>
        <p:spPr>
          <a:xfrm>
            <a:off x="3525838" y="3048000"/>
            <a:ext cx="3581400" cy="30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Arial Narrow" pitchFamily="34" charset="0"/>
                <a:cs typeface="Arial" pitchFamily="34" charset="0"/>
              </a:rPr>
              <a:t>HYPOGLYCEMIA</a:t>
            </a:r>
          </a:p>
        </p:txBody>
      </p:sp>
      <p:sp>
        <p:nvSpPr>
          <p:cNvPr id="74760" name="TextBox 9"/>
          <p:cNvSpPr txBox="1">
            <a:spLocks noChangeArrowheads="1"/>
          </p:cNvSpPr>
          <p:nvPr/>
        </p:nvSpPr>
        <p:spPr bwMode="auto">
          <a:xfrm>
            <a:off x="685800" y="685800"/>
            <a:ext cx="2979738" cy="584200"/>
          </a:xfrm>
          <a:prstGeom prst="rect">
            <a:avLst/>
          </a:prstGeom>
          <a:noFill/>
          <a:ln w="9525">
            <a:noFill/>
            <a:miter lim="800000"/>
            <a:headEnd/>
            <a:tailEnd/>
          </a:ln>
        </p:spPr>
        <p:txBody>
          <a:bodyPr wrap="none">
            <a:spAutoFit/>
          </a:bodyPr>
          <a:lstStyle/>
          <a:p>
            <a:r>
              <a:rPr lang="en-US" sz="3200">
                <a:solidFill>
                  <a:schemeClr val="bg1"/>
                </a:solidFill>
              </a:rPr>
              <a:t>Whipple’s Triad</a:t>
            </a:r>
          </a:p>
        </p:txBody>
      </p:sp>
      <p:sp>
        <p:nvSpPr>
          <p:cNvPr id="12" name="Rectangle 11"/>
          <p:cNvSpPr/>
          <p:nvPr/>
        </p:nvSpPr>
        <p:spPr>
          <a:xfrm>
            <a:off x="457200" y="533400"/>
            <a:ext cx="3429000" cy="914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75779" name="Table Placeholder 3" descr="hypo1.JPG"/>
          <p:cNvPicPr>
            <a:picLocks noGrp="1" noChangeAspect="1"/>
          </p:cNvPicPr>
          <p:nvPr>
            <p:ph type="tbl" idx="1"/>
          </p:nvPr>
        </p:nvPicPr>
        <p:blipFill>
          <a:blip r:embed="rId2"/>
          <a:srcRect l="4591" r="4500" b="4300"/>
          <a:stretch>
            <a:fillRect/>
          </a:stretch>
        </p:blipFill>
        <p:spPr>
          <a:xfrm>
            <a:off x="390525" y="-22225"/>
            <a:ext cx="8372475" cy="688022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85800" y="228600"/>
            <a:ext cx="7772400" cy="838200"/>
          </a:xfrm>
          <a:prstGeom prst="rect">
            <a:avLst/>
          </a:prstGeom>
          <a:noFill/>
          <a:ln w="9525">
            <a:noFill/>
            <a:miter lim="800000"/>
            <a:headEnd/>
            <a:tailEnd/>
          </a:ln>
        </p:spPr>
        <p:txBody>
          <a:bodyPr anchor="ctr"/>
          <a:lstStyle/>
          <a:p>
            <a:pPr algn="ctr"/>
            <a:r>
              <a:rPr lang="en-US" sz="2500" b="1"/>
              <a:t>Principal metabolic effects of counter-regulation in response to acute hypoglycaemia</a:t>
            </a:r>
            <a:endParaRPr lang="en-GB" sz="2500" b="1" i="1"/>
          </a:p>
        </p:txBody>
      </p:sp>
      <p:pic>
        <p:nvPicPr>
          <p:cNvPr id="76803" name="Picture 3" descr="03"/>
          <p:cNvPicPr>
            <a:picLocks noChangeAspect="1" noChangeArrowheads="1"/>
          </p:cNvPicPr>
          <p:nvPr/>
        </p:nvPicPr>
        <p:blipFill>
          <a:blip r:embed="rId2"/>
          <a:srcRect/>
          <a:stretch>
            <a:fillRect/>
          </a:stretch>
        </p:blipFill>
        <p:spPr bwMode="auto">
          <a:xfrm>
            <a:off x="863600" y="1785938"/>
            <a:ext cx="8051800" cy="4929187"/>
          </a:xfrm>
          <a:prstGeom prst="rect">
            <a:avLst/>
          </a:prstGeom>
          <a:noFill/>
          <a:ln w="9525">
            <a:noFill/>
            <a:miter lim="800000"/>
            <a:headEnd/>
            <a:tailEnd/>
          </a:ln>
        </p:spPr>
      </p:pic>
      <p:sp>
        <p:nvSpPr>
          <p:cNvPr id="76804" name="Line 4"/>
          <p:cNvSpPr>
            <a:spLocks noChangeShapeType="1"/>
          </p:cNvSpPr>
          <p:nvPr/>
        </p:nvSpPr>
        <p:spPr bwMode="auto">
          <a:xfrm flipH="1">
            <a:off x="4406900" y="5649913"/>
            <a:ext cx="968375" cy="0"/>
          </a:xfrm>
          <a:prstGeom prst="line">
            <a:avLst/>
          </a:prstGeom>
          <a:noFill/>
          <a:ln w="19050">
            <a:solidFill>
              <a:srgbClr val="FFFF00"/>
            </a:solidFill>
            <a:round/>
            <a:headEnd/>
            <a:tailEnd type="stealth" w="med" len="med"/>
          </a:ln>
        </p:spPr>
        <p:txBody>
          <a:bodyPr/>
          <a:lstStyle/>
          <a:p>
            <a:endParaRPr lang="en-US"/>
          </a:p>
        </p:txBody>
      </p:sp>
      <p:sp>
        <p:nvSpPr>
          <p:cNvPr id="76805" name="Line 5"/>
          <p:cNvSpPr>
            <a:spLocks noChangeShapeType="1"/>
          </p:cNvSpPr>
          <p:nvPr/>
        </p:nvSpPr>
        <p:spPr bwMode="auto">
          <a:xfrm>
            <a:off x="3468688" y="4872038"/>
            <a:ext cx="0" cy="485775"/>
          </a:xfrm>
          <a:prstGeom prst="line">
            <a:avLst/>
          </a:prstGeom>
          <a:noFill/>
          <a:ln w="19050">
            <a:solidFill>
              <a:srgbClr val="FFFF00"/>
            </a:solidFill>
            <a:round/>
            <a:headEnd/>
            <a:tailEnd type="stealth" w="med" len="med"/>
          </a:ln>
        </p:spPr>
        <p:txBody>
          <a:bodyPr/>
          <a:lstStyle/>
          <a:p>
            <a:endParaRPr lang="en-US"/>
          </a:p>
        </p:txBody>
      </p:sp>
      <p:sp>
        <p:nvSpPr>
          <p:cNvPr id="76806" name="Line 6"/>
          <p:cNvSpPr>
            <a:spLocks noChangeShapeType="1"/>
          </p:cNvSpPr>
          <p:nvPr/>
        </p:nvSpPr>
        <p:spPr bwMode="auto">
          <a:xfrm>
            <a:off x="4033838" y="5932488"/>
            <a:ext cx="0" cy="417512"/>
          </a:xfrm>
          <a:prstGeom prst="line">
            <a:avLst/>
          </a:prstGeom>
          <a:noFill/>
          <a:ln w="19050">
            <a:solidFill>
              <a:srgbClr val="FFFF00"/>
            </a:solidFill>
            <a:round/>
            <a:headEnd/>
            <a:tailEnd type="stealth" w="med" len="med"/>
          </a:ln>
        </p:spPr>
        <p:txBody>
          <a:bodyPr/>
          <a:lstStyle/>
          <a:p>
            <a:endParaRPr lang="en-US"/>
          </a:p>
        </p:txBody>
      </p:sp>
      <p:sp>
        <p:nvSpPr>
          <p:cNvPr id="76807" name="Line 7"/>
          <p:cNvSpPr>
            <a:spLocks noChangeShapeType="1"/>
          </p:cNvSpPr>
          <p:nvPr/>
        </p:nvSpPr>
        <p:spPr bwMode="auto">
          <a:xfrm>
            <a:off x="5648325" y="5932488"/>
            <a:ext cx="0" cy="417512"/>
          </a:xfrm>
          <a:prstGeom prst="line">
            <a:avLst/>
          </a:prstGeom>
          <a:noFill/>
          <a:ln w="19050">
            <a:solidFill>
              <a:srgbClr val="FFFF00"/>
            </a:solidFill>
            <a:round/>
            <a:headEnd/>
            <a:tailEnd type="stealth" w="med" len="med"/>
          </a:ln>
        </p:spPr>
        <p:txBody>
          <a:bodyPr/>
          <a:lstStyle/>
          <a:p>
            <a:endParaRPr lang="en-US"/>
          </a:p>
        </p:txBody>
      </p:sp>
      <p:sp>
        <p:nvSpPr>
          <p:cNvPr id="76808" name="Line 8"/>
          <p:cNvSpPr>
            <a:spLocks noChangeShapeType="1"/>
          </p:cNvSpPr>
          <p:nvPr/>
        </p:nvSpPr>
        <p:spPr bwMode="auto">
          <a:xfrm>
            <a:off x="6000750" y="4002088"/>
            <a:ext cx="0" cy="1390650"/>
          </a:xfrm>
          <a:prstGeom prst="line">
            <a:avLst/>
          </a:prstGeom>
          <a:noFill/>
          <a:ln w="19050">
            <a:solidFill>
              <a:srgbClr val="FFFF00"/>
            </a:solidFill>
            <a:round/>
            <a:headEnd/>
            <a:tailEnd type="stealth" w="med" len="med"/>
          </a:ln>
        </p:spPr>
        <p:txBody>
          <a:bodyPr/>
          <a:lstStyle/>
          <a:p>
            <a:endParaRPr lang="en-US"/>
          </a:p>
        </p:txBody>
      </p:sp>
      <p:sp>
        <p:nvSpPr>
          <p:cNvPr id="76809" name="Line 9"/>
          <p:cNvSpPr>
            <a:spLocks noChangeShapeType="1"/>
          </p:cNvSpPr>
          <p:nvPr/>
        </p:nvSpPr>
        <p:spPr bwMode="auto">
          <a:xfrm>
            <a:off x="7796213" y="5092700"/>
            <a:ext cx="0" cy="417513"/>
          </a:xfrm>
          <a:prstGeom prst="line">
            <a:avLst/>
          </a:prstGeom>
          <a:noFill/>
          <a:ln w="19050">
            <a:solidFill>
              <a:srgbClr val="FFFF00"/>
            </a:solidFill>
            <a:round/>
            <a:headEnd/>
            <a:tailEnd type="stealth" w="med" len="med"/>
          </a:ln>
        </p:spPr>
        <p:txBody>
          <a:bodyPr/>
          <a:lstStyle/>
          <a:p>
            <a:endParaRPr lang="en-US"/>
          </a:p>
        </p:txBody>
      </p:sp>
      <p:sp>
        <p:nvSpPr>
          <p:cNvPr id="76810" name="Line 10"/>
          <p:cNvSpPr>
            <a:spLocks noChangeShapeType="1"/>
          </p:cNvSpPr>
          <p:nvPr/>
        </p:nvSpPr>
        <p:spPr bwMode="auto">
          <a:xfrm>
            <a:off x="4441825" y="4241800"/>
            <a:ext cx="0" cy="277813"/>
          </a:xfrm>
          <a:prstGeom prst="line">
            <a:avLst/>
          </a:prstGeom>
          <a:noFill/>
          <a:ln w="19050">
            <a:solidFill>
              <a:srgbClr val="FFFF00"/>
            </a:solidFill>
            <a:round/>
            <a:headEnd/>
            <a:tailEnd type="stealth" w="med" len="med"/>
          </a:ln>
        </p:spPr>
        <p:txBody>
          <a:bodyPr/>
          <a:lstStyle/>
          <a:p>
            <a:endParaRPr lang="en-US"/>
          </a:p>
        </p:txBody>
      </p:sp>
      <p:sp>
        <p:nvSpPr>
          <p:cNvPr id="76811" name="Line 11"/>
          <p:cNvSpPr>
            <a:spLocks noChangeShapeType="1"/>
          </p:cNvSpPr>
          <p:nvPr/>
        </p:nvSpPr>
        <p:spPr bwMode="auto">
          <a:xfrm>
            <a:off x="4441825" y="4767263"/>
            <a:ext cx="0" cy="347662"/>
          </a:xfrm>
          <a:prstGeom prst="line">
            <a:avLst/>
          </a:prstGeom>
          <a:noFill/>
          <a:ln w="19050">
            <a:solidFill>
              <a:srgbClr val="FFFF00"/>
            </a:solidFill>
            <a:round/>
            <a:headEnd/>
            <a:tailEnd/>
          </a:ln>
        </p:spPr>
        <p:txBody>
          <a:bodyPr/>
          <a:lstStyle/>
          <a:p>
            <a:endParaRPr lang="en-US"/>
          </a:p>
        </p:txBody>
      </p:sp>
      <p:sp>
        <p:nvSpPr>
          <p:cNvPr id="76812" name="Line 12"/>
          <p:cNvSpPr>
            <a:spLocks noChangeShapeType="1"/>
          </p:cNvSpPr>
          <p:nvPr/>
        </p:nvSpPr>
        <p:spPr bwMode="auto">
          <a:xfrm>
            <a:off x="1295400" y="4767263"/>
            <a:ext cx="0" cy="347662"/>
          </a:xfrm>
          <a:prstGeom prst="line">
            <a:avLst/>
          </a:prstGeom>
          <a:noFill/>
          <a:ln w="19050">
            <a:solidFill>
              <a:srgbClr val="FFFF00"/>
            </a:solidFill>
            <a:round/>
            <a:headEnd/>
            <a:tailEnd/>
          </a:ln>
        </p:spPr>
        <p:txBody>
          <a:bodyPr/>
          <a:lstStyle/>
          <a:p>
            <a:endParaRPr lang="en-US"/>
          </a:p>
        </p:txBody>
      </p:sp>
      <p:sp>
        <p:nvSpPr>
          <p:cNvPr id="76813" name="Line 13"/>
          <p:cNvSpPr>
            <a:spLocks noChangeShapeType="1"/>
          </p:cNvSpPr>
          <p:nvPr/>
        </p:nvSpPr>
        <p:spPr bwMode="auto">
          <a:xfrm>
            <a:off x="2365375" y="4767263"/>
            <a:ext cx="0" cy="347662"/>
          </a:xfrm>
          <a:prstGeom prst="line">
            <a:avLst/>
          </a:prstGeom>
          <a:noFill/>
          <a:ln w="19050">
            <a:solidFill>
              <a:srgbClr val="FFFF00"/>
            </a:solidFill>
            <a:round/>
            <a:headEnd/>
            <a:tailEnd/>
          </a:ln>
        </p:spPr>
        <p:txBody>
          <a:bodyPr/>
          <a:lstStyle/>
          <a:p>
            <a:endParaRPr lang="en-US"/>
          </a:p>
        </p:txBody>
      </p:sp>
      <p:sp>
        <p:nvSpPr>
          <p:cNvPr id="76814" name="Line 14"/>
          <p:cNvSpPr>
            <a:spLocks noChangeShapeType="1"/>
          </p:cNvSpPr>
          <p:nvPr/>
        </p:nvSpPr>
        <p:spPr bwMode="auto">
          <a:xfrm rot="5400000">
            <a:off x="2870200" y="3535363"/>
            <a:ext cx="0" cy="3143250"/>
          </a:xfrm>
          <a:prstGeom prst="line">
            <a:avLst/>
          </a:prstGeom>
          <a:noFill/>
          <a:ln w="19050">
            <a:solidFill>
              <a:srgbClr val="FFFF00"/>
            </a:solidFill>
            <a:round/>
            <a:headEnd/>
            <a:tailEnd/>
          </a:ln>
        </p:spPr>
        <p:txBody>
          <a:bodyPr/>
          <a:lstStyle/>
          <a:p>
            <a:endParaRPr lang="en-US"/>
          </a:p>
        </p:txBody>
      </p:sp>
      <p:sp>
        <p:nvSpPr>
          <p:cNvPr id="76815" name="Line 15"/>
          <p:cNvSpPr>
            <a:spLocks noChangeShapeType="1"/>
          </p:cNvSpPr>
          <p:nvPr/>
        </p:nvSpPr>
        <p:spPr bwMode="auto">
          <a:xfrm>
            <a:off x="1295400" y="3444875"/>
            <a:ext cx="0" cy="1044575"/>
          </a:xfrm>
          <a:prstGeom prst="line">
            <a:avLst/>
          </a:prstGeom>
          <a:noFill/>
          <a:ln w="19050">
            <a:solidFill>
              <a:srgbClr val="FFFF00"/>
            </a:solidFill>
            <a:round/>
            <a:headEnd/>
            <a:tailEnd type="stealth" w="med" len="med"/>
          </a:ln>
        </p:spPr>
        <p:txBody>
          <a:bodyPr/>
          <a:lstStyle/>
          <a:p>
            <a:endParaRPr lang="en-US"/>
          </a:p>
        </p:txBody>
      </p:sp>
      <p:sp>
        <p:nvSpPr>
          <p:cNvPr id="76816" name="Line 16"/>
          <p:cNvSpPr>
            <a:spLocks noChangeShapeType="1"/>
          </p:cNvSpPr>
          <p:nvPr/>
        </p:nvSpPr>
        <p:spPr bwMode="auto">
          <a:xfrm flipH="1">
            <a:off x="2379663" y="3584575"/>
            <a:ext cx="1614487" cy="973138"/>
          </a:xfrm>
          <a:prstGeom prst="line">
            <a:avLst/>
          </a:prstGeom>
          <a:noFill/>
          <a:ln w="19050">
            <a:solidFill>
              <a:srgbClr val="FFFF00"/>
            </a:solidFill>
            <a:round/>
            <a:headEnd/>
            <a:tailEnd type="stealth" w="med" len="med"/>
          </a:ln>
        </p:spPr>
        <p:txBody>
          <a:bodyPr/>
          <a:lstStyle/>
          <a:p>
            <a:endParaRPr lang="en-US"/>
          </a:p>
        </p:txBody>
      </p:sp>
      <p:sp>
        <p:nvSpPr>
          <p:cNvPr id="76817" name="Line 17"/>
          <p:cNvSpPr>
            <a:spLocks noChangeShapeType="1"/>
          </p:cNvSpPr>
          <p:nvPr/>
        </p:nvSpPr>
        <p:spPr bwMode="auto">
          <a:xfrm flipH="1">
            <a:off x="3590925" y="3654425"/>
            <a:ext cx="563563" cy="835025"/>
          </a:xfrm>
          <a:prstGeom prst="line">
            <a:avLst/>
          </a:prstGeom>
          <a:noFill/>
          <a:ln w="19050">
            <a:solidFill>
              <a:srgbClr val="FFFF00"/>
            </a:solidFill>
            <a:round/>
            <a:headEnd/>
            <a:tailEnd type="stealth" w="med" len="med"/>
          </a:ln>
        </p:spPr>
        <p:txBody>
          <a:bodyPr/>
          <a:lstStyle/>
          <a:p>
            <a:endParaRPr lang="en-US"/>
          </a:p>
        </p:txBody>
      </p:sp>
      <p:sp>
        <p:nvSpPr>
          <p:cNvPr id="76818" name="Line 18"/>
          <p:cNvSpPr>
            <a:spLocks noChangeShapeType="1"/>
          </p:cNvSpPr>
          <p:nvPr/>
        </p:nvSpPr>
        <p:spPr bwMode="auto">
          <a:xfrm>
            <a:off x="4316413" y="3654425"/>
            <a:ext cx="80962" cy="347663"/>
          </a:xfrm>
          <a:prstGeom prst="line">
            <a:avLst/>
          </a:prstGeom>
          <a:noFill/>
          <a:ln w="19050">
            <a:solidFill>
              <a:srgbClr val="FFFF00"/>
            </a:solidFill>
            <a:round/>
            <a:headEnd/>
            <a:tailEnd type="stealth" w="med" len="med"/>
          </a:ln>
        </p:spPr>
        <p:txBody>
          <a:bodyPr/>
          <a:lstStyle/>
          <a:p>
            <a:endParaRPr lang="en-US"/>
          </a:p>
        </p:txBody>
      </p:sp>
      <p:sp>
        <p:nvSpPr>
          <p:cNvPr id="76819" name="Line 19"/>
          <p:cNvSpPr>
            <a:spLocks noChangeShapeType="1"/>
          </p:cNvSpPr>
          <p:nvPr/>
        </p:nvSpPr>
        <p:spPr bwMode="auto">
          <a:xfrm>
            <a:off x="4179888" y="2714625"/>
            <a:ext cx="0" cy="277813"/>
          </a:xfrm>
          <a:prstGeom prst="line">
            <a:avLst/>
          </a:prstGeom>
          <a:noFill/>
          <a:ln w="19050">
            <a:solidFill>
              <a:srgbClr val="FFFF00"/>
            </a:solidFill>
            <a:round/>
            <a:headEnd/>
            <a:tailEnd type="stealth" w="med" len="med"/>
          </a:ln>
        </p:spPr>
        <p:txBody>
          <a:bodyPr/>
          <a:lstStyle/>
          <a:p>
            <a:endParaRPr lang="en-US"/>
          </a:p>
        </p:txBody>
      </p:sp>
      <p:sp>
        <p:nvSpPr>
          <p:cNvPr id="76820" name="Line 20"/>
          <p:cNvSpPr>
            <a:spLocks noChangeShapeType="1"/>
          </p:cNvSpPr>
          <p:nvPr/>
        </p:nvSpPr>
        <p:spPr bwMode="auto">
          <a:xfrm rot="-5400000">
            <a:off x="4881563" y="2125662"/>
            <a:ext cx="0" cy="968375"/>
          </a:xfrm>
          <a:prstGeom prst="line">
            <a:avLst/>
          </a:prstGeom>
          <a:noFill/>
          <a:ln w="19050">
            <a:solidFill>
              <a:srgbClr val="FFFF00"/>
            </a:solidFill>
            <a:round/>
            <a:headEnd/>
            <a:tailEnd type="stealth" w="med" len="med"/>
          </a:ln>
        </p:spPr>
        <p:txBody>
          <a:bodyPr/>
          <a:lstStyle/>
          <a:p>
            <a:endParaRPr lang="en-US"/>
          </a:p>
        </p:txBody>
      </p:sp>
      <p:sp>
        <p:nvSpPr>
          <p:cNvPr id="76821" name="Line 21"/>
          <p:cNvSpPr>
            <a:spLocks noChangeShapeType="1"/>
          </p:cNvSpPr>
          <p:nvPr/>
        </p:nvSpPr>
        <p:spPr bwMode="auto">
          <a:xfrm rot="5400000" flipV="1">
            <a:off x="2774950" y="1252538"/>
            <a:ext cx="904875" cy="1533525"/>
          </a:xfrm>
          <a:prstGeom prst="line">
            <a:avLst/>
          </a:prstGeom>
          <a:noFill/>
          <a:ln w="19050">
            <a:solidFill>
              <a:srgbClr val="FFFF00"/>
            </a:solidFill>
            <a:round/>
            <a:headEnd/>
            <a:tailEnd type="stealth" w="med" len="med"/>
          </a:ln>
        </p:spPr>
        <p:txBody>
          <a:bodyPr/>
          <a:lstStyle/>
          <a:p>
            <a:endParaRPr lang="en-US"/>
          </a:p>
        </p:txBody>
      </p:sp>
      <p:sp>
        <p:nvSpPr>
          <p:cNvPr id="76822" name="Line 22"/>
          <p:cNvSpPr>
            <a:spLocks noChangeShapeType="1"/>
          </p:cNvSpPr>
          <p:nvPr/>
        </p:nvSpPr>
        <p:spPr bwMode="auto">
          <a:xfrm rot="-5400000" flipH="1" flipV="1">
            <a:off x="1581944" y="1477169"/>
            <a:ext cx="627062" cy="806450"/>
          </a:xfrm>
          <a:prstGeom prst="line">
            <a:avLst/>
          </a:prstGeom>
          <a:noFill/>
          <a:ln w="19050">
            <a:solidFill>
              <a:srgbClr val="FFFF00"/>
            </a:solidFill>
            <a:round/>
            <a:headEnd/>
            <a:tailEnd type="stealth" w="med" len="med"/>
          </a:ln>
        </p:spPr>
        <p:txBody>
          <a:bodyPr/>
          <a:lstStyle/>
          <a:p>
            <a:endParaRPr lang="en-US"/>
          </a:p>
        </p:txBody>
      </p:sp>
      <p:sp>
        <p:nvSpPr>
          <p:cNvPr id="76823" name="Line 23"/>
          <p:cNvSpPr>
            <a:spLocks noChangeShapeType="1"/>
          </p:cNvSpPr>
          <p:nvPr/>
        </p:nvSpPr>
        <p:spPr bwMode="auto">
          <a:xfrm>
            <a:off x="6000750" y="2889250"/>
            <a:ext cx="0" cy="533400"/>
          </a:xfrm>
          <a:prstGeom prst="line">
            <a:avLst/>
          </a:prstGeom>
          <a:noFill/>
          <a:ln w="19050">
            <a:solidFill>
              <a:srgbClr val="FFFF00"/>
            </a:solidFill>
            <a:round/>
            <a:headEnd/>
            <a:tailEnd/>
          </a:ln>
        </p:spPr>
        <p:txBody>
          <a:bodyPr/>
          <a:lstStyle/>
          <a:p>
            <a:endParaRPr lang="en-US"/>
          </a:p>
        </p:txBody>
      </p:sp>
      <p:sp>
        <p:nvSpPr>
          <p:cNvPr id="76824" name="Line 24"/>
          <p:cNvSpPr>
            <a:spLocks noChangeShapeType="1"/>
          </p:cNvSpPr>
          <p:nvPr/>
        </p:nvSpPr>
        <p:spPr bwMode="auto">
          <a:xfrm>
            <a:off x="7131050" y="3981450"/>
            <a:ext cx="533400" cy="304800"/>
          </a:xfrm>
          <a:prstGeom prst="line">
            <a:avLst/>
          </a:prstGeom>
          <a:noFill/>
          <a:ln w="19050">
            <a:solidFill>
              <a:srgbClr val="FFFF00"/>
            </a:solidFill>
            <a:round/>
            <a:headEnd/>
            <a:tailEnd type="stealth" w="med" len="med"/>
          </a:ln>
        </p:spPr>
        <p:txBody>
          <a:bodyPr/>
          <a:lstStyle/>
          <a:p>
            <a:endParaRPr lang="en-US"/>
          </a:p>
        </p:txBody>
      </p:sp>
      <p:grpSp>
        <p:nvGrpSpPr>
          <p:cNvPr id="76825" name="Group 25"/>
          <p:cNvGrpSpPr>
            <a:grpSpLocks/>
          </p:cNvGrpSpPr>
          <p:nvPr/>
        </p:nvGrpSpPr>
        <p:grpSpPr bwMode="auto">
          <a:xfrm>
            <a:off x="4495800" y="5334000"/>
            <a:ext cx="287338" cy="304800"/>
            <a:chOff x="3363" y="2537"/>
            <a:chExt cx="181" cy="192"/>
          </a:xfrm>
        </p:grpSpPr>
        <p:sp>
          <p:nvSpPr>
            <p:cNvPr id="76838" name="Oval 26"/>
            <p:cNvSpPr>
              <a:spLocks noChangeArrowheads="1"/>
            </p:cNvSpPr>
            <p:nvPr/>
          </p:nvSpPr>
          <p:spPr bwMode="auto">
            <a:xfrm>
              <a:off x="3395" y="2575"/>
              <a:ext cx="117" cy="1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6839" name="Text Box 27"/>
            <p:cNvSpPr txBox="1">
              <a:spLocks noChangeArrowheads="1"/>
            </p:cNvSpPr>
            <p:nvPr/>
          </p:nvSpPr>
          <p:spPr bwMode="auto">
            <a:xfrm>
              <a:off x="3363" y="2537"/>
              <a:ext cx="181" cy="192"/>
            </a:xfrm>
            <a:prstGeom prst="rect">
              <a:avLst/>
            </a:prstGeom>
            <a:noFill/>
            <a:ln w="9525">
              <a:noFill/>
              <a:miter lim="800000"/>
              <a:headEnd/>
              <a:tailEnd/>
            </a:ln>
          </p:spPr>
          <p:txBody>
            <a:bodyPr wrap="none">
              <a:spAutoFit/>
            </a:bodyPr>
            <a:lstStyle/>
            <a:p>
              <a:r>
                <a:rPr lang="en-US" sz="1400" b="1"/>
                <a:t>+</a:t>
              </a:r>
              <a:endParaRPr lang="en-GB" sz="1400" b="1"/>
            </a:p>
          </p:txBody>
        </p:sp>
      </p:grpSp>
      <p:grpSp>
        <p:nvGrpSpPr>
          <p:cNvPr id="76826" name="Group 28"/>
          <p:cNvGrpSpPr>
            <a:grpSpLocks/>
          </p:cNvGrpSpPr>
          <p:nvPr/>
        </p:nvGrpSpPr>
        <p:grpSpPr bwMode="auto">
          <a:xfrm>
            <a:off x="5130800" y="2279650"/>
            <a:ext cx="287338" cy="304800"/>
            <a:chOff x="3363" y="2537"/>
            <a:chExt cx="181" cy="192"/>
          </a:xfrm>
        </p:grpSpPr>
        <p:sp>
          <p:nvSpPr>
            <p:cNvPr id="76836" name="Oval 29"/>
            <p:cNvSpPr>
              <a:spLocks noChangeArrowheads="1"/>
            </p:cNvSpPr>
            <p:nvPr/>
          </p:nvSpPr>
          <p:spPr bwMode="auto">
            <a:xfrm>
              <a:off x="3395" y="2575"/>
              <a:ext cx="117" cy="1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6837" name="Text Box 30"/>
            <p:cNvSpPr txBox="1">
              <a:spLocks noChangeArrowheads="1"/>
            </p:cNvSpPr>
            <p:nvPr/>
          </p:nvSpPr>
          <p:spPr bwMode="auto">
            <a:xfrm>
              <a:off x="3363" y="2537"/>
              <a:ext cx="181" cy="192"/>
            </a:xfrm>
            <a:prstGeom prst="rect">
              <a:avLst/>
            </a:prstGeom>
            <a:noFill/>
            <a:ln w="9525">
              <a:noFill/>
              <a:miter lim="800000"/>
              <a:headEnd/>
              <a:tailEnd/>
            </a:ln>
          </p:spPr>
          <p:txBody>
            <a:bodyPr wrap="none">
              <a:spAutoFit/>
            </a:bodyPr>
            <a:lstStyle/>
            <a:p>
              <a:r>
                <a:rPr lang="en-US" sz="1400" b="1"/>
                <a:t>+</a:t>
              </a:r>
              <a:endParaRPr lang="en-GB" sz="1400" b="1"/>
            </a:p>
          </p:txBody>
        </p:sp>
      </p:grpSp>
      <p:grpSp>
        <p:nvGrpSpPr>
          <p:cNvPr id="76827" name="Group 31"/>
          <p:cNvGrpSpPr>
            <a:grpSpLocks/>
          </p:cNvGrpSpPr>
          <p:nvPr/>
        </p:nvGrpSpPr>
        <p:grpSpPr bwMode="auto">
          <a:xfrm>
            <a:off x="1752600" y="2038350"/>
            <a:ext cx="287338" cy="304800"/>
            <a:chOff x="3363" y="2537"/>
            <a:chExt cx="181" cy="192"/>
          </a:xfrm>
        </p:grpSpPr>
        <p:sp>
          <p:nvSpPr>
            <p:cNvPr id="76834" name="Oval 32"/>
            <p:cNvSpPr>
              <a:spLocks noChangeArrowheads="1"/>
            </p:cNvSpPr>
            <p:nvPr/>
          </p:nvSpPr>
          <p:spPr bwMode="auto">
            <a:xfrm>
              <a:off x="3395" y="2575"/>
              <a:ext cx="117" cy="11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6835" name="Text Box 33"/>
            <p:cNvSpPr txBox="1">
              <a:spLocks noChangeArrowheads="1"/>
            </p:cNvSpPr>
            <p:nvPr/>
          </p:nvSpPr>
          <p:spPr bwMode="auto">
            <a:xfrm>
              <a:off x="3363" y="2537"/>
              <a:ext cx="181" cy="192"/>
            </a:xfrm>
            <a:prstGeom prst="rect">
              <a:avLst/>
            </a:prstGeom>
            <a:noFill/>
            <a:ln w="9525">
              <a:noFill/>
              <a:miter lim="800000"/>
              <a:headEnd/>
              <a:tailEnd/>
            </a:ln>
          </p:spPr>
          <p:txBody>
            <a:bodyPr wrap="none">
              <a:spAutoFit/>
            </a:bodyPr>
            <a:lstStyle/>
            <a:p>
              <a:r>
                <a:rPr lang="en-US" sz="1400" b="1"/>
                <a:t>+</a:t>
              </a:r>
              <a:endParaRPr lang="en-GB" sz="1400" b="1"/>
            </a:p>
          </p:txBody>
        </p:sp>
      </p:grpSp>
      <p:sp>
        <p:nvSpPr>
          <p:cNvPr id="76828" name="Text Box 34"/>
          <p:cNvSpPr txBox="1">
            <a:spLocks noChangeArrowheads="1"/>
          </p:cNvSpPr>
          <p:nvPr/>
        </p:nvSpPr>
        <p:spPr bwMode="auto">
          <a:xfrm>
            <a:off x="769938" y="4451350"/>
            <a:ext cx="1019175" cy="320675"/>
          </a:xfrm>
          <a:prstGeom prst="rect">
            <a:avLst/>
          </a:prstGeom>
          <a:noFill/>
          <a:ln w="9525">
            <a:noFill/>
            <a:miter lim="800000"/>
            <a:headEnd/>
            <a:tailEnd/>
          </a:ln>
        </p:spPr>
        <p:txBody>
          <a:bodyPr wrap="none">
            <a:spAutoFit/>
          </a:bodyPr>
          <a:lstStyle/>
          <a:p>
            <a:pPr algn="ctr"/>
            <a:r>
              <a:rPr lang="en-US" sz="1500" b="1">
                <a:latin typeface="Arial Narrow" pitchFamily="34" charset="0"/>
                <a:sym typeface="Symbol" pitchFamily="18" charset="2"/>
              </a:rPr>
              <a:t></a:t>
            </a:r>
            <a:r>
              <a:rPr lang="en-US" sz="1500" b="1">
                <a:latin typeface="Arial Narrow" pitchFamily="34" charset="0"/>
              </a:rPr>
              <a:t>Glucagon</a:t>
            </a:r>
            <a:endParaRPr lang="en-GB" sz="1500" b="1">
              <a:latin typeface="Arial Narrow" pitchFamily="34" charset="0"/>
            </a:endParaRPr>
          </a:p>
        </p:txBody>
      </p:sp>
      <p:sp>
        <p:nvSpPr>
          <p:cNvPr id="76829" name="Text Box 35"/>
          <p:cNvSpPr txBox="1">
            <a:spLocks noChangeArrowheads="1"/>
          </p:cNvSpPr>
          <p:nvPr/>
        </p:nvSpPr>
        <p:spPr bwMode="auto">
          <a:xfrm>
            <a:off x="1752600" y="4451350"/>
            <a:ext cx="1228725" cy="320675"/>
          </a:xfrm>
          <a:prstGeom prst="rect">
            <a:avLst/>
          </a:prstGeom>
          <a:noFill/>
          <a:ln w="9525">
            <a:noFill/>
            <a:miter lim="800000"/>
            <a:headEnd/>
            <a:tailEnd/>
          </a:ln>
        </p:spPr>
        <p:txBody>
          <a:bodyPr wrap="none">
            <a:spAutoFit/>
          </a:bodyPr>
          <a:lstStyle/>
          <a:p>
            <a:pPr algn="ctr"/>
            <a:r>
              <a:rPr lang="en-US" sz="1500" b="1">
                <a:latin typeface="Arial Narrow" pitchFamily="34" charset="0"/>
                <a:sym typeface="Symbol" pitchFamily="18" charset="2"/>
              </a:rPr>
              <a:t></a:t>
            </a:r>
            <a:r>
              <a:rPr lang="en-US" sz="1500" b="1">
                <a:latin typeface="Arial Narrow" pitchFamily="34" charset="0"/>
              </a:rPr>
              <a:t>Vasopressin</a:t>
            </a:r>
            <a:endParaRPr lang="en-GB" sz="1500" b="1">
              <a:latin typeface="Arial Narrow" pitchFamily="34" charset="0"/>
            </a:endParaRPr>
          </a:p>
        </p:txBody>
      </p:sp>
      <p:sp>
        <p:nvSpPr>
          <p:cNvPr id="76830" name="Text Box 36"/>
          <p:cNvSpPr txBox="1">
            <a:spLocks noChangeArrowheads="1"/>
          </p:cNvSpPr>
          <p:nvPr/>
        </p:nvSpPr>
        <p:spPr bwMode="auto">
          <a:xfrm>
            <a:off x="3048000" y="4454525"/>
            <a:ext cx="857250" cy="484188"/>
          </a:xfrm>
          <a:prstGeom prst="rect">
            <a:avLst/>
          </a:prstGeom>
          <a:noFill/>
          <a:ln w="9525">
            <a:noFill/>
            <a:miter lim="800000"/>
            <a:headEnd/>
            <a:tailEnd/>
          </a:ln>
        </p:spPr>
        <p:txBody>
          <a:bodyPr wrap="none">
            <a:spAutoFit/>
          </a:bodyPr>
          <a:lstStyle/>
          <a:p>
            <a:pPr algn="ctr">
              <a:lnSpc>
                <a:spcPct val="85000"/>
              </a:lnSpc>
            </a:pPr>
            <a:r>
              <a:rPr lang="en-US" sz="1500" b="1">
                <a:latin typeface="Arial Narrow" pitchFamily="34" charset="0"/>
                <a:sym typeface="Symbol" pitchFamily="18" charset="2"/>
              </a:rPr>
              <a:t></a:t>
            </a:r>
            <a:r>
              <a:rPr lang="en-US" sz="1500" b="1">
                <a:latin typeface="Arial Narrow" pitchFamily="34" charset="0"/>
              </a:rPr>
              <a:t>Growth</a:t>
            </a:r>
            <a:br>
              <a:rPr lang="en-US" sz="1500" b="1">
                <a:latin typeface="Arial Narrow" pitchFamily="34" charset="0"/>
              </a:rPr>
            </a:br>
            <a:r>
              <a:rPr lang="en-US" sz="1500" b="1">
                <a:latin typeface="Arial Narrow" pitchFamily="34" charset="0"/>
              </a:rPr>
              <a:t>hormone</a:t>
            </a:r>
            <a:endParaRPr lang="en-GB" sz="1500" b="1">
              <a:latin typeface="Arial Narrow" pitchFamily="34" charset="0"/>
            </a:endParaRPr>
          </a:p>
        </p:txBody>
      </p:sp>
      <p:sp>
        <p:nvSpPr>
          <p:cNvPr id="76831" name="Text Box 37"/>
          <p:cNvSpPr txBox="1">
            <a:spLocks noChangeArrowheads="1"/>
          </p:cNvSpPr>
          <p:nvPr/>
        </p:nvSpPr>
        <p:spPr bwMode="auto">
          <a:xfrm>
            <a:off x="3994150" y="4454525"/>
            <a:ext cx="887413" cy="320675"/>
          </a:xfrm>
          <a:prstGeom prst="rect">
            <a:avLst/>
          </a:prstGeom>
          <a:noFill/>
          <a:ln w="9525">
            <a:noFill/>
            <a:miter lim="800000"/>
            <a:headEnd/>
            <a:tailEnd/>
          </a:ln>
        </p:spPr>
        <p:txBody>
          <a:bodyPr wrap="none">
            <a:spAutoFit/>
          </a:bodyPr>
          <a:lstStyle/>
          <a:p>
            <a:pPr algn="ctr"/>
            <a:r>
              <a:rPr lang="en-US" sz="1500" b="1">
                <a:latin typeface="Arial Narrow" pitchFamily="34" charset="0"/>
                <a:sym typeface="Symbol" pitchFamily="18" charset="2"/>
              </a:rPr>
              <a:t></a:t>
            </a:r>
            <a:r>
              <a:rPr lang="en-US" sz="1500" b="1">
                <a:latin typeface="Arial Narrow" pitchFamily="34" charset="0"/>
              </a:rPr>
              <a:t>Cortisol</a:t>
            </a:r>
            <a:endParaRPr lang="en-GB" sz="1500" b="1">
              <a:latin typeface="Arial Narrow" pitchFamily="34" charset="0"/>
            </a:endParaRPr>
          </a:p>
        </p:txBody>
      </p:sp>
      <p:sp>
        <p:nvSpPr>
          <p:cNvPr id="76832" name="Text Box 38"/>
          <p:cNvSpPr txBox="1">
            <a:spLocks noChangeArrowheads="1"/>
          </p:cNvSpPr>
          <p:nvPr/>
        </p:nvSpPr>
        <p:spPr bwMode="auto">
          <a:xfrm>
            <a:off x="4071938" y="3971925"/>
            <a:ext cx="731837" cy="320675"/>
          </a:xfrm>
          <a:prstGeom prst="rect">
            <a:avLst/>
          </a:prstGeom>
          <a:noFill/>
          <a:ln w="9525">
            <a:noFill/>
            <a:miter lim="800000"/>
            <a:headEnd/>
            <a:tailEnd/>
          </a:ln>
        </p:spPr>
        <p:txBody>
          <a:bodyPr wrap="none">
            <a:spAutoFit/>
          </a:bodyPr>
          <a:lstStyle/>
          <a:p>
            <a:pPr algn="ctr"/>
            <a:r>
              <a:rPr lang="en-US" sz="1500" b="1">
                <a:latin typeface="Arial Narrow" pitchFamily="34" charset="0"/>
                <a:sym typeface="Symbol" pitchFamily="18" charset="2"/>
              </a:rPr>
              <a:t></a:t>
            </a:r>
            <a:r>
              <a:rPr lang="en-US" sz="1500" b="1">
                <a:latin typeface="Arial Narrow" pitchFamily="34" charset="0"/>
              </a:rPr>
              <a:t>ACTH</a:t>
            </a:r>
            <a:endParaRPr lang="en-GB" sz="1500" b="1">
              <a:latin typeface="Arial Narrow" pitchFamily="34" charset="0"/>
            </a:endParaRPr>
          </a:p>
        </p:txBody>
      </p:sp>
      <p:sp>
        <p:nvSpPr>
          <p:cNvPr id="76833" name="Text Box 39"/>
          <p:cNvSpPr txBox="1">
            <a:spLocks noChangeArrowheads="1"/>
          </p:cNvSpPr>
          <p:nvPr/>
        </p:nvSpPr>
        <p:spPr bwMode="auto">
          <a:xfrm>
            <a:off x="1763713" y="1250950"/>
            <a:ext cx="1330325" cy="320675"/>
          </a:xfrm>
          <a:prstGeom prst="rect">
            <a:avLst/>
          </a:prstGeom>
          <a:noFill/>
          <a:ln w="9525">
            <a:noFill/>
            <a:miter lim="800000"/>
            <a:headEnd/>
            <a:tailEnd/>
          </a:ln>
        </p:spPr>
        <p:txBody>
          <a:bodyPr wrap="none">
            <a:spAutoFit/>
          </a:bodyPr>
          <a:lstStyle/>
          <a:p>
            <a:pPr algn="ctr"/>
            <a:r>
              <a:rPr lang="en-US" sz="1500" b="1">
                <a:latin typeface="Arial Narrow" pitchFamily="34" charset="0"/>
                <a:sym typeface="Symbol" pitchFamily="18" charset="2"/>
              </a:rPr>
              <a:t>Hypoglycaemia</a:t>
            </a:r>
            <a:endParaRPr lang="en-GB" sz="1500" b="1">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685800" y="1447800"/>
            <a:ext cx="7848600" cy="2678113"/>
          </a:xfrm>
          <a:prstGeom prst="rect">
            <a:avLst/>
          </a:prstGeom>
          <a:noFill/>
          <a:ln w="9525">
            <a:noFill/>
            <a:miter lim="800000"/>
            <a:headEnd/>
            <a:tailEnd/>
          </a:ln>
        </p:spPr>
        <p:txBody>
          <a:bodyPr>
            <a:spAutoFit/>
          </a:bodyPr>
          <a:lstStyle/>
          <a:p>
            <a:pPr algn="just"/>
            <a:r>
              <a:rPr lang="en-US" sz="2800">
                <a:solidFill>
                  <a:schemeClr val="bg1"/>
                </a:solidFill>
              </a:rPr>
              <a:t>The signs and symptoms of hypoglycemia can be divided into two categories :</a:t>
            </a:r>
          </a:p>
          <a:p>
            <a:pPr algn="just"/>
            <a:endParaRPr lang="en-US" sz="2800">
              <a:solidFill>
                <a:schemeClr val="bg1"/>
              </a:solidFill>
            </a:endParaRPr>
          </a:p>
          <a:p>
            <a:pPr lvl="1" algn="just">
              <a:buFont typeface="Arial" pitchFamily="34" charset="0"/>
              <a:buChar char="•"/>
            </a:pPr>
            <a:r>
              <a:rPr lang="en-US" sz="2800">
                <a:solidFill>
                  <a:schemeClr val="bg1"/>
                </a:solidFill>
              </a:rPr>
              <a:t>  Autonomic</a:t>
            </a:r>
          </a:p>
          <a:p>
            <a:pPr lvl="1" algn="just"/>
            <a:endParaRPr lang="en-US" sz="2800">
              <a:solidFill>
                <a:schemeClr val="bg1"/>
              </a:solidFill>
            </a:endParaRPr>
          </a:p>
          <a:p>
            <a:pPr lvl="1" algn="just">
              <a:buFont typeface="Arial" pitchFamily="34" charset="0"/>
              <a:buChar char="•"/>
            </a:pPr>
            <a:r>
              <a:rPr lang="en-US" sz="2800">
                <a:solidFill>
                  <a:schemeClr val="bg1"/>
                </a:solidFill>
              </a:rPr>
              <a:t>  Neuroglycopenic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02" name="Content Placeholder 6"/>
          <p:cNvSpPr>
            <a:spLocks noGrp="1"/>
          </p:cNvSpPr>
          <p:nvPr>
            <p:ph idx="1"/>
          </p:nvPr>
        </p:nvSpPr>
        <p:spPr>
          <a:xfrm>
            <a:off x="769938" y="1085850"/>
            <a:ext cx="7688262" cy="2292350"/>
          </a:xfrm>
        </p:spPr>
        <p:txBody>
          <a:bodyPr wrap="none">
            <a:spAutoFit/>
          </a:bodyPr>
          <a:lstStyle/>
          <a:p>
            <a:pPr eaLnBrk="1" hangingPunct="1">
              <a:buFont typeface="Wingdings 2" pitchFamily="18" charset="2"/>
              <a:buNone/>
            </a:pPr>
            <a:r>
              <a:rPr lang="en-US" sz="2800" smtClean="0">
                <a:solidFill>
                  <a:srgbClr val="FFFF00"/>
                </a:solidFill>
                <a:latin typeface="Arial" pitchFamily="34" charset="0"/>
                <a:cs typeface="Arial" pitchFamily="34" charset="0"/>
              </a:rPr>
              <a:t>Hyperglycemic Crisis</a:t>
            </a:r>
          </a:p>
          <a:p>
            <a:pPr eaLnBrk="1" hangingPunct="1">
              <a:buFont typeface="Wingdings 2" pitchFamily="18" charset="2"/>
              <a:buNone/>
            </a:pPr>
            <a:r>
              <a:rPr lang="en-US" sz="2800" smtClean="0">
                <a:solidFill>
                  <a:schemeClr val="bg1"/>
                </a:solidFill>
                <a:latin typeface="Arial" pitchFamily="34" charset="0"/>
                <a:cs typeface="Arial" pitchFamily="34" charset="0"/>
              </a:rPr>
              <a:t>		Diabetic Ketoacidosis (DKA)</a:t>
            </a:r>
          </a:p>
          <a:p>
            <a:pPr eaLnBrk="1" hangingPunct="1">
              <a:buFont typeface="Wingdings 2" pitchFamily="18" charset="2"/>
              <a:buNone/>
            </a:pPr>
            <a:r>
              <a:rPr lang="en-US" sz="2800" smtClean="0">
                <a:solidFill>
                  <a:schemeClr val="bg1"/>
                </a:solidFill>
                <a:latin typeface="Arial" pitchFamily="34" charset="0"/>
                <a:cs typeface="Arial" pitchFamily="34" charset="0"/>
              </a:rPr>
              <a:t>		Hyperosmolar hyperglycemic state (HHS)</a:t>
            </a:r>
          </a:p>
          <a:p>
            <a:pPr eaLnBrk="1" hangingPunct="1">
              <a:buFont typeface="Wingdings 2" pitchFamily="18" charset="2"/>
              <a:buNone/>
            </a:pPr>
            <a:endParaRPr lang="en-US" sz="2800" smtClean="0">
              <a:solidFill>
                <a:schemeClr val="bg1"/>
              </a:solidFill>
              <a:latin typeface="Arial" pitchFamily="34" charset="0"/>
              <a:cs typeface="Arial" pitchFamily="34" charset="0"/>
            </a:endParaRPr>
          </a:p>
          <a:p>
            <a:pPr eaLnBrk="1" hangingPunct="1">
              <a:buFont typeface="Wingdings 2" pitchFamily="18" charset="2"/>
              <a:buNone/>
            </a:pPr>
            <a:r>
              <a:rPr lang="en-US" sz="2800" smtClean="0">
                <a:solidFill>
                  <a:srgbClr val="FFFF00"/>
                </a:solidFill>
                <a:latin typeface="Arial" pitchFamily="34" charset="0"/>
                <a:cs typeface="Arial" pitchFamily="34" charset="0"/>
              </a:rPr>
              <a:t>Hypoglycemia </a:t>
            </a:r>
          </a:p>
        </p:txBody>
      </p:sp>
      <p:pic>
        <p:nvPicPr>
          <p:cNvPr id="51203" name="Picture 2" descr="sepsis5.jpg"/>
          <p:cNvPicPr>
            <a:picLocks noChangeAspect="1"/>
          </p:cNvPicPr>
          <p:nvPr/>
        </p:nvPicPr>
        <p:blipFill>
          <a:blip r:embed="rId2"/>
          <a:srcRect b="15189"/>
          <a:stretch>
            <a:fillRect/>
          </a:stretch>
        </p:blipFill>
        <p:spPr bwMode="auto">
          <a:xfrm>
            <a:off x="4800600" y="3048000"/>
            <a:ext cx="3276600" cy="277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609600" y="228600"/>
            <a:ext cx="7772400" cy="6740525"/>
          </a:xfrm>
          <a:prstGeom prst="rect">
            <a:avLst/>
          </a:prstGeom>
          <a:noFill/>
          <a:ln w="9525">
            <a:noFill/>
            <a:miter lim="800000"/>
            <a:headEnd/>
            <a:tailEnd/>
          </a:ln>
        </p:spPr>
        <p:txBody>
          <a:bodyPr>
            <a:spAutoFit/>
          </a:bodyPr>
          <a:lstStyle/>
          <a:p>
            <a:pPr algn="just"/>
            <a:endParaRPr lang="en-US" sz="2400">
              <a:solidFill>
                <a:schemeClr val="bg1"/>
              </a:solidFill>
            </a:endParaRPr>
          </a:p>
          <a:p>
            <a:pPr algn="just"/>
            <a:r>
              <a:rPr lang="en-US" sz="2400" b="1">
                <a:solidFill>
                  <a:schemeClr val="accent1"/>
                </a:solidFill>
              </a:rPr>
              <a:t>AUTONOMIC</a:t>
            </a:r>
          </a:p>
          <a:p>
            <a:pPr algn="just"/>
            <a:endParaRPr lang="en-US" sz="2400" b="1">
              <a:solidFill>
                <a:schemeClr val="accent1"/>
              </a:solidFill>
            </a:endParaRPr>
          </a:p>
          <a:p>
            <a:pPr algn="just"/>
            <a:r>
              <a:rPr lang="en-US" sz="2400">
                <a:solidFill>
                  <a:schemeClr val="bg1"/>
                </a:solidFill>
              </a:rPr>
              <a:t>When the blood glucose levels drop significantly, the body releases epinephrine </a:t>
            </a:r>
            <a:r>
              <a:rPr lang="en-US" sz="2400">
                <a:solidFill>
                  <a:schemeClr val="bg1"/>
                </a:solidFill>
                <a:sym typeface="Wingdings" pitchFamily="2" charset="2"/>
              </a:rPr>
              <a:t> t</a:t>
            </a:r>
            <a:r>
              <a:rPr lang="en-US" sz="2400">
                <a:solidFill>
                  <a:schemeClr val="bg1"/>
                </a:solidFill>
              </a:rPr>
              <a:t>his triggers certain processes like releasing the glucose stored in the liver (glycogen) in an attempt to stabilize the blood glucose levels.  </a:t>
            </a:r>
          </a:p>
          <a:p>
            <a:pPr algn="just"/>
            <a:r>
              <a:rPr lang="en-US" sz="2400">
                <a:solidFill>
                  <a:schemeClr val="bg1"/>
                </a:solidFill>
              </a:rPr>
              <a:t>Epinephrine also affects the nervous system and results in these characteristic signs and symptoms :</a:t>
            </a:r>
          </a:p>
          <a:p>
            <a:pPr algn="just"/>
            <a:r>
              <a:rPr lang="en-US" sz="2400">
                <a:solidFill>
                  <a:schemeClr val="bg1"/>
                </a:solidFill>
              </a:rPr>
              <a:t>	Anxiety</a:t>
            </a:r>
          </a:p>
          <a:p>
            <a:pPr algn="just"/>
            <a:r>
              <a:rPr lang="en-US" sz="2400">
                <a:solidFill>
                  <a:schemeClr val="bg1"/>
                </a:solidFill>
              </a:rPr>
              <a:t>	Dizziness</a:t>
            </a:r>
          </a:p>
          <a:p>
            <a:pPr algn="just"/>
            <a:r>
              <a:rPr lang="en-US" sz="2400">
                <a:solidFill>
                  <a:schemeClr val="bg1"/>
                </a:solidFill>
              </a:rPr>
              <a:t>	Hunger</a:t>
            </a:r>
          </a:p>
          <a:p>
            <a:pPr algn="just"/>
            <a:r>
              <a:rPr lang="en-US" sz="2400">
                <a:solidFill>
                  <a:schemeClr val="bg1"/>
                </a:solidFill>
              </a:rPr>
              <a:t>	Palpitations</a:t>
            </a:r>
          </a:p>
          <a:p>
            <a:pPr algn="just"/>
            <a:r>
              <a:rPr lang="en-US" sz="2400">
                <a:solidFill>
                  <a:schemeClr val="bg1"/>
                </a:solidFill>
              </a:rPr>
              <a:t>	Sweating</a:t>
            </a:r>
          </a:p>
          <a:p>
            <a:pPr algn="just"/>
            <a:r>
              <a:rPr lang="en-US" sz="2400">
                <a:solidFill>
                  <a:schemeClr val="bg1"/>
                </a:solidFill>
              </a:rPr>
              <a:t>	Trembling</a:t>
            </a:r>
          </a:p>
          <a:p>
            <a:pPr algn="just"/>
            <a:endParaRPr lang="en-US" sz="2400">
              <a:solidFill>
                <a:schemeClr val="bg1"/>
              </a:solidFill>
            </a:endParaRPr>
          </a:p>
          <a:p>
            <a:pPr algn="just"/>
            <a:endParaRPr lang="en-US" sz="240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609600" y="1143000"/>
            <a:ext cx="8153400" cy="4524375"/>
          </a:xfrm>
          <a:prstGeom prst="rect">
            <a:avLst/>
          </a:prstGeom>
          <a:noFill/>
          <a:ln w="9525">
            <a:noFill/>
            <a:miter lim="800000"/>
            <a:headEnd/>
            <a:tailEnd/>
          </a:ln>
        </p:spPr>
        <p:txBody>
          <a:bodyPr>
            <a:spAutoFit/>
          </a:bodyPr>
          <a:lstStyle/>
          <a:p>
            <a:pPr algn="just"/>
            <a:r>
              <a:rPr lang="en-US" sz="2400" b="1">
                <a:solidFill>
                  <a:schemeClr val="accent1"/>
                </a:solidFill>
              </a:rPr>
              <a:t>NEUROGLYCOPENIC</a:t>
            </a:r>
          </a:p>
          <a:p>
            <a:pPr algn="just"/>
            <a:endParaRPr lang="en-US" sz="2400" b="1">
              <a:solidFill>
                <a:schemeClr val="accent1"/>
              </a:solidFill>
            </a:endParaRPr>
          </a:p>
          <a:p>
            <a:pPr algn="just"/>
            <a:r>
              <a:rPr lang="en-US" sz="2400">
                <a:solidFill>
                  <a:schemeClr val="bg1"/>
                </a:solidFill>
              </a:rPr>
              <a:t>As the blood glucose levels continue to drop without any intervention, the glucose supply to the brain is severely impaired and may result in the symptoms listed below.</a:t>
            </a:r>
          </a:p>
          <a:p>
            <a:pPr algn="just"/>
            <a:r>
              <a:rPr lang="en-US" sz="2400">
                <a:solidFill>
                  <a:schemeClr val="bg1"/>
                </a:solidFill>
              </a:rPr>
              <a:t>	Blurred vision</a:t>
            </a:r>
          </a:p>
          <a:p>
            <a:pPr algn="just"/>
            <a:r>
              <a:rPr lang="en-US" sz="2400">
                <a:solidFill>
                  <a:schemeClr val="bg1"/>
                </a:solidFill>
              </a:rPr>
              <a:t>	Confusion</a:t>
            </a:r>
          </a:p>
          <a:p>
            <a:pPr algn="just"/>
            <a:r>
              <a:rPr lang="en-US" sz="2400">
                <a:solidFill>
                  <a:schemeClr val="bg1"/>
                </a:solidFill>
              </a:rPr>
              <a:t>	Difficulty concentrating</a:t>
            </a:r>
          </a:p>
          <a:p>
            <a:pPr algn="just"/>
            <a:r>
              <a:rPr lang="en-US" sz="2400">
                <a:solidFill>
                  <a:schemeClr val="bg1"/>
                </a:solidFill>
              </a:rPr>
              <a:t>	Drowsiness</a:t>
            </a:r>
          </a:p>
          <a:p>
            <a:pPr algn="just"/>
            <a:r>
              <a:rPr lang="en-US" sz="2400">
                <a:solidFill>
                  <a:schemeClr val="bg1"/>
                </a:solidFill>
              </a:rPr>
              <a:t>	Irritability, anger</a:t>
            </a:r>
          </a:p>
          <a:p>
            <a:pPr algn="just"/>
            <a:r>
              <a:rPr lang="en-US" sz="2400">
                <a:solidFill>
                  <a:schemeClr val="bg1"/>
                </a:solidFill>
              </a:rPr>
              <a:t>	Poor coordination</a:t>
            </a:r>
          </a:p>
          <a:p>
            <a:pPr algn="just"/>
            <a:r>
              <a:rPr lang="en-US" sz="2400">
                <a:solidFill>
                  <a:schemeClr val="bg1"/>
                </a:solidFill>
              </a:rPr>
              <a:t>	Speech difficulty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457200" y="152400"/>
            <a:ext cx="9144000" cy="1143000"/>
          </a:xfrm>
        </p:spPr>
        <p:txBody>
          <a:bodyPr/>
          <a:lstStyle/>
          <a:p>
            <a:pPr eaLnBrk="1" fontAlgn="auto" hangingPunct="1">
              <a:spcAft>
                <a:spcPts val="0"/>
              </a:spcAft>
              <a:defRPr/>
            </a:pPr>
            <a:r>
              <a:rPr lang="en-US" sz="2800" dirty="0" smtClean="0">
                <a:solidFill>
                  <a:srgbClr val="FF6600"/>
                </a:solidFill>
                <a:effectLst>
                  <a:outerShdw blurRad="38100" dist="38100" dir="2700000" algn="tl">
                    <a:srgbClr val="000000">
                      <a:alpha val="43137"/>
                    </a:srgbClr>
                  </a:outerShdw>
                </a:effectLst>
                <a:latin typeface="Arial" pitchFamily="34" charset="0"/>
                <a:cs typeface="Arial" pitchFamily="34" charset="0"/>
              </a:rPr>
              <a:t>Common Symptoms of Acute </a:t>
            </a:r>
            <a:r>
              <a:rPr lang="en-US" sz="2800" dirty="0" err="1" smtClean="0">
                <a:solidFill>
                  <a:srgbClr val="FF6600"/>
                </a:solidFill>
                <a:effectLst>
                  <a:outerShdw blurRad="38100" dist="38100" dir="2700000" algn="tl">
                    <a:srgbClr val="000000">
                      <a:alpha val="43137"/>
                    </a:srgbClr>
                  </a:outerShdw>
                </a:effectLst>
                <a:latin typeface="Arial" pitchFamily="34" charset="0"/>
                <a:cs typeface="Arial" pitchFamily="34" charset="0"/>
              </a:rPr>
              <a:t>Hypoglycaemia</a:t>
            </a:r>
            <a:r>
              <a:rPr lang="en-US" sz="2800" dirty="0" smtClean="0">
                <a:solidFill>
                  <a:srgbClr val="FF6600"/>
                </a:solidFill>
                <a:effectLst>
                  <a:outerShdw blurRad="38100" dist="38100" dir="2700000" algn="tl">
                    <a:srgbClr val="000000">
                      <a:alpha val="43137"/>
                    </a:srgbClr>
                  </a:outerShdw>
                </a:effectLst>
                <a:latin typeface="Arial" pitchFamily="34" charset="0"/>
                <a:cs typeface="Arial" pitchFamily="34" charset="0"/>
              </a:rPr>
              <a:t/>
            </a:r>
            <a:br>
              <a:rPr lang="en-US" sz="2800" dirty="0" smtClean="0">
                <a:solidFill>
                  <a:srgbClr val="FF6600"/>
                </a:solidFill>
                <a:effectLst>
                  <a:outerShdw blurRad="38100" dist="38100" dir="2700000" algn="tl">
                    <a:srgbClr val="000000">
                      <a:alpha val="43137"/>
                    </a:srgbClr>
                  </a:outerShdw>
                </a:effectLst>
                <a:latin typeface="Arial" pitchFamily="34" charset="0"/>
                <a:cs typeface="Arial" pitchFamily="34" charset="0"/>
              </a:rPr>
            </a:br>
            <a:r>
              <a:rPr lang="en-US" sz="2800" dirty="0" smtClean="0">
                <a:solidFill>
                  <a:srgbClr val="FF6600"/>
                </a:solidFill>
                <a:effectLst>
                  <a:outerShdw blurRad="38100" dist="38100" dir="2700000" algn="tl">
                    <a:srgbClr val="000000">
                      <a:alpha val="43137"/>
                    </a:srgbClr>
                  </a:outerShdw>
                </a:effectLst>
                <a:latin typeface="Arial" pitchFamily="34" charset="0"/>
                <a:cs typeface="Arial" pitchFamily="34" charset="0"/>
              </a:rPr>
              <a:t> in Diabetes</a:t>
            </a:r>
          </a:p>
        </p:txBody>
      </p:sp>
      <p:graphicFrame>
        <p:nvGraphicFramePr>
          <p:cNvPr id="9287" name="Group 71"/>
          <p:cNvGraphicFramePr>
            <a:graphicFrameLocks noGrp="1"/>
          </p:cNvGraphicFramePr>
          <p:nvPr>
            <p:ph type="tbl" idx="1"/>
          </p:nvPr>
        </p:nvGraphicFramePr>
        <p:xfrm>
          <a:off x="457200" y="1905000"/>
          <a:ext cx="8229600" cy="3886200"/>
        </p:xfrm>
        <a:graphic>
          <a:graphicData uri="http://schemas.openxmlformats.org/drawingml/2006/table">
            <a:tbl>
              <a:tblPr/>
              <a:tblGrid>
                <a:gridCol w="2438400"/>
                <a:gridCol w="3505200"/>
                <a:gridCol w="2286000"/>
              </a:tblGrid>
              <a:tr h="557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BFB1D"/>
                          </a:solidFill>
                          <a:effectLst/>
                          <a:latin typeface="Arial" charset="0"/>
                          <a:cs typeface="Arial" charset="0"/>
                        </a:rPr>
                        <a:t>Autonomic</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FBFB1D"/>
                          </a:solidFill>
                          <a:effectLst/>
                          <a:latin typeface="Arial" charset="0"/>
                          <a:cs typeface="Arial" charset="0"/>
                        </a:rPr>
                        <a:t>Neuroglycopenic</a:t>
                      </a:r>
                      <a:endParaRPr kumimoji="0" lang="en-US" sz="2800" b="0" i="0" u="none" strike="noStrike" cap="none" normalizeH="0" baseline="0" dirty="0" smtClean="0">
                        <a:ln>
                          <a:noFill/>
                        </a:ln>
                        <a:solidFill>
                          <a:srgbClr val="FBFB1D"/>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BFB1D"/>
                          </a:solidFill>
                          <a:effectLst/>
                          <a:latin typeface="Arial" charset="0"/>
                          <a:cs typeface="Arial" charset="0"/>
                        </a:rPr>
                        <a:t>Malaise</a:t>
                      </a:r>
                    </a:p>
                  </a:txBody>
                  <a:tcPr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r>
              <a:tr h="3328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Sweating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Pounding heart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Tremor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Hunger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Confusion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Arial" charset="0"/>
                          <a:cs typeface="Arial" charset="0"/>
                        </a:rPr>
                        <a:t>Drawsiness</a:t>
                      </a:r>
                      <a:endParaRPr kumimoji="0" lang="en-US" sz="2400" b="0" i="0" u="none" strike="noStrike" cap="none" normalizeH="0" baseline="0" dirty="0" smtClean="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Speech difficulty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Arial" charset="0"/>
                          <a:cs typeface="Arial" charset="0"/>
                        </a:rPr>
                        <a:t>Incoordination</a:t>
                      </a:r>
                      <a:endParaRPr kumimoji="0" lang="en-US" sz="2400" b="0" i="0" u="none" strike="noStrike" cap="none" normalizeH="0" baseline="0" dirty="0" smtClean="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Atypical </a:t>
                      </a:r>
                      <a:r>
                        <a:rPr kumimoji="0" lang="en-US" sz="2400" b="0" i="0" u="none" strike="noStrike" cap="none" normalizeH="0" baseline="0" dirty="0" err="1" smtClean="0">
                          <a:ln>
                            <a:noFill/>
                          </a:ln>
                          <a:solidFill>
                            <a:schemeClr val="bg1"/>
                          </a:solidFill>
                          <a:effectLst/>
                          <a:latin typeface="Arial" charset="0"/>
                          <a:cs typeface="Arial" charset="0"/>
                        </a:rPr>
                        <a:t>behaviour</a:t>
                      </a:r>
                      <a:endParaRPr kumimoji="0" lang="en-US" sz="2400" b="0" i="0" u="none" strike="noStrike" cap="none" normalizeH="0" baseline="0" dirty="0" smtClean="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Visual disturbance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Arial" charset="0"/>
                          <a:cs typeface="Arial" charset="0"/>
                        </a:rPr>
                        <a:t>Circumoral</a:t>
                      </a:r>
                      <a:r>
                        <a:rPr kumimoji="0" lang="en-US" sz="2400" b="0" i="0" u="none" strike="noStrike" cap="none" normalizeH="0" baseline="0" dirty="0" smtClean="0">
                          <a:ln>
                            <a:noFill/>
                          </a:ln>
                          <a:solidFill>
                            <a:schemeClr val="bg1"/>
                          </a:solidFill>
                          <a:effectLst/>
                          <a:latin typeface="Arial" charset="0"/>
                          <a:cs typeface="Arial" charset="0"/>
                        </a:rPr>
                        <a:t> </a:t>
                      </a:r>
                      <a:r>
                        <a:rPr kumimoji="0" lang="en-US" sz="2400" b="0" i="0" u="none" strike="noStrike" cap="none" normalizeH="0" baseline="0" dirty="0" err="1" smtClean="0">
                          <a:ln>
                            <a:noFill/>
                          </a:ln>
                          <a:solidFill>
                            <a:schemeClr val="bg1"/>
                          </a:solidFill>
                          <a:effectLst/>
                          <a:latin typeface="Arial" charset="0"/>
                          <a:cs typeface="Arial" charset="0"/>
                        </a:rPr>
                        <a:t>paraesthesia</a:t>
                      </a:r>
                      <a:endParaRPr kumimoji="0" lang="en-US" sz="2400" b="0"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Nausea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Headache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r>
            </a:tbl>
          </a:graphicData>
        </a:graphic>
      </p:graphicFrame>
      <p:sp>
        <p:nvSpPr>
          <p:cNvPr id="80914" name="Text Box 33"/>
          <p:cNvSpPr txBox="1">
            <a:spLocks noChangeArrowheads="1"/>
          </p:cNvSpPr>
          <p:nvPr/>
        </p:nvSpPr>
        <p:spPr bwMode="auto">
          <a:xfrm>
            <a:off x="3276600" y="6034088"/>
            <a:ext cx="5486400" cy="366712"/>
          </a:xfrm>
          <a:prstGeom prst="rect">
            <a:avLst/>
          </a:prstGeom>
          <a:noFill/>
          <a:ln w="9525">
            <a:noFill/>
            <a:miter lim="800000"/>
            <a:headEnd/>
            <a:tailEnd/>
          </a:ln>
        </p:spPr>
        <p:txBody>
          <a:bodyPr>
            <a:spAutoFit/>
          </a:bodyPr>
          <a:lstStyle/>
          <a:p>
            <a:pPr algn="r">
              <a:spcBef>
                <a:spcPct val="50000"/>
              </a:spcBef>
            </a:pPr>
            <a:r>
              <a:rPr lang="en-US"/>
              <a:t>Heller SR. Textbook of Diabetes 1, 2003, p.33.1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4676775" y="4335463"/>
            <a:ext cx="3597275" cy="1782762"/>
          </a:xfrm>
          <a:prstGeom prst="rect">
            <a:avLst/>
          </a:prstGeom>
          <a:solidFill>
            <a:schemeClr val="accent1"/>
          </a:solidFill>
          <a:ln w="4763">
            <a:noFill/>
            <a:miter lim="800000"/>
            <a:headEnd/>
            <a:tailEnd/>
          </a:ln>
        </p:spPr>
        <p:txBody>
          <a:bodyPr/>
          <a:lstStyle/>
          <a:p>
            <a:endParaRPr lang="en-US"/>
          </a:p>
        </p:txBody>
      </p:sp>
      <p:sp>
        <p:nvSpPr>
          <p:cNvPr id="81923" name="Rectangle 3"/>
          <p:cNvSpPr>
            <a:spLocks noChangeArrowheads="1"/>
          </p:cNvSpPr>
          <p:nvPr/>
        </p:nvSpPr>
        <p:spPr bwMode="auto">
          <a:xfrm>
            <a:off x="381000" y="457200"/>
            <a:ext cx="2895600" cy="1905000"/>
          </a:xfrm>
          <a:prstGeom prst="rect">
            <a:avLst/>
          </a:prstGeom>
          <a:noFill/>
          <a:ln w="9525">
            <a:noFill/>
            <a:miter lim="800000"/>
            <a:headEnd/>
            <a:tailEnd/>
          </a:ln>
        </p:spPr>
        <p:txBody>
          <a:bodyPr anchor="ctr"/>
          <a:lstStyle/>
          <a:p>
            <a:r>
              <a:rPr lang="en-US" sz="3000" b="1"/>
              <a:t>Relationships between the duration of diabetes</a:t>
            </a:r>
            <a:endParaRPr lang="en-GB" sz="3000" b="1"/>
          </a:p>
        </p:txBody>
      </p:sp>
      <p:sp>
        <p:nvSpPr>
          <p:cNvPr id="81924" name="Freeform 4"/>
          <p:cNvSpPr>
            <a:spLocks/>
          </p:cNvSpPr>
          <p:nvPr/>
        </p:nvSpPr>
        <p:spPr bwMode="auto">
          <a:xfrm>
            <a:off x="4795838" y="4806950"/>
            <a:ext cx="3354387" cy="1117600"/>
          </a:xfrm>
          <a:custGeom>
            <a:avLst/>
            <a:gdLst>
              <a:gd name="T0" fmla="*/ 0 w 2113"/>
              <a:gd name="T1" fmla="*/ 2147483647 h 704"/>
              <a:gd name="T2" fmla="*/ 0 w 2113"/>
              <a:gd name="T3" fmla="*/ 2147483647 h 704"/>
              <a:gd name="T4" fmla="*/ 2147483647 w 2113"/>
              <a:gd name="T5" fmla="*/ 2147483647 h 704"/>
              <a:gd name="T6" fmla="*/ 2147483647 w 2113"/>
              <a:gd name="T7" fmla="*/ 2147483647 h 704"/>
              <a:gd name="T8" fmla="*/ 2147483647 w 2113"/>
              <a:gd name="T9" fmla="*/ 2147483647 h 704"/>
              <a:gd name="T10" fmla="*/ 2147483647 w 2113"/>
              <a:gd name="T11" fmla="*/ 2147483647 h 704"/>
              <a:gd name="T12" fmla="*/ 2147483647 w 2113"/>
              <a:gd name="T13" fmla="*/ 2147483647 h 704"/>
              <a:gd name="T14" fmla="*/ 2147483647 w 2113"/>
              <a:gd name="T15" fmla="*/ 2147483647 h 704"/>
              <a:gd name="T16" fmla="*/ 2147483647 w 2113"/>
              <a:gd name="T17" fmla="*/ 2147483647 h 704"/>
              <a:gd name="T18" fmla="*/ 2147483647 w 2113"/>
              <a:gd name="T19" fmla="*/ 2147483647 h 704"/>
              <a:gd name="T20" fmla="*/ 2147483647 w 2113"/>
              <a:gd name="T21" fmla="*/ 2147483647 h 704"/>
              <a:gd name="T22" fmla="*/ 2147483647 w 2113"/>
              <a:gd name="T23" fmla="*/ 2147483647 h 704"/>
              <a:gd name="T24" fmla="*/ 2147483647 w 2113"/>
              <a:gd name="T25" fmla="*/ 2147483647 h 704"/>
              <a:gd name="T26" fmla="*/ 2147483647 w 2113"/>
              <a:gd name="T27" fmla="*/ 2147483647 h 704"/>
              <a:gd name="T28" fmla="*/ 2147483647 w 2113"/>
              <a:gd name="T29" fmla="*/ 2147483647 h 704"/>
              <a:gd name="T30" fmla="*/ 2147483647 w 2113"/>
              <a:gd name="T31" fmla="*/ 2147483647 h 704"/>
              <a:gd name="T32" fmla="*/ 2147483647 w 2113"/>
              <a:gd name="T33" fmla="*/ 2147483647 h 704"/>
              <a:gd name="T34" fmla="*/ 2147483647 w 2113"/>
              <a:gd name="T35" fmla="*/ 2147483647 h 704"/>
              <a:gd name="T36" fmla="*/ 2147483647 w 2113"/>
              <a:gd name="T37" fmla="*/ 2147483647 h 704"/>
              <a:gd name="T38" fmla="*/ 2147483647 w 2113"/>
              <a:gd name="T39" fmla="*/ 2147483647 h 704"/>
              <a:gd name="T40" fmla="*/ 2147483647 w 2113"/>
              <a:gd name="T41" fmla="*/ 2147483647 h 704"/>
              <a:gd name="T42" fmla="*/ 2147483647 w 2113"/>
              <a:gd name="T43" fmla="*/ 2147483647 h 704"/>
              <a:gd name="T44" fmla="*/ 2147483647 w 2113"/>
              <a:gd name="T45" fmla="*/ 2147483647 h 704"/>
              <a:gd name="T46" fmla="*/ 2147483647 w 2113"/>
              <a:gd name="T47" fmla="*/ 2147483647 h 704"/>
              <a:gd name="T48" fmla="*/ 2147483647 w 2113"/>
              <a:gd name="T49" fmla="*/ 2147483647 h 704"/>
              <a:gd name="T50" fmla="*/ 2147483647 w 2113"/>
              <a:gd name="T51" fmla="*/ 2147483647 h 704"/>
              <a:gd name="T52" fmla="*/ 2147483647 w 2113"/>
              <a:gd name="T53" fmla="*/ 2147483647 h 704"/>
              <a:gd name="T54" fmla="*/ 2147483647 w 2113"/>
              <a:gd name="T55" fmla="*/ 2147483647 h 704"/>
              <a:gd name="T56" fmla="*/ 2147483647 w 2113"/>
              <a:gd name="T57" fmla="*/ 2147483647 h 704"/>
              <a:gd name="T58" fmla="*/ 2147483647 w 2113"/>
              <a:gd name="T59" fmla="*/ 2147483647 h 704"/>
              <a:gd name="T60" fmla="*/ 2147483647 w 2113"/>
              <a:gd name="T61" fmla="*/ 2147483647 h 704"/>
              <a:gd name="T62" fmla="*/ 2147483647 w 2113"/>
              <a:gd name="T63" fmla="*/ 2147483647 h 7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13"/>
              <a:gd name="T97" fmla="*/ 0 h 704"/>
              <a:gd name="T98" fmla="*/ 2113 w 2113"/>
              <a:gd name="T99" fmla="*/ 704 h 7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13" h="704">
                <a:moveTo>
                  <a:pt x="0" y="579"/>
                </a:moveTo>
                <a:lnTo>
                  <a:pt x="0" y="610"/>
                </a:lnTo>
                <a:lnTo>
                  <a:pt x="0" y="642"/>
                </a:lnTo>
                <a:lnTo>
                  <a:pt x="0" y="673"/>
                </a:lnTo>
                <a:lnTo>
                  <a:pt x="0" y="704"/>
                </a:lnTo>
                <a:lnTo>
                  <a:pt x="62" y="692"/>
                </a:lnTo>
                <a:lnTo>
                  <a:pt x="125" y="679"/>
                </a:lnTo>
                <a:lnTo>
                  <a:pt x="188" y="667"/>
                </a:lnTo>
                <a:lnTo>
                  <a:pt x="253" y="654"/>
                </a:lnTo>
                <a:lnTo>
                  <a:pt x="282" y="654"/>
                </a:lnTo>
                <a:lnTo>
                  <a:pt x="313" y="657"/>
                </a:lnTo>
                <a:lnTo>
                  <a:pt x="344" y="657"/>
                </a:lnTo>
                <a:lnTo>
                  <a:pt x="375" y="657"/>
                </a:lnTo>
                <a:lnTo>
                  <a:pt x="460" y="645"/>
                </a:lnTo>
                <a:lnTo>
                  <a:pt x="544" y="629"/>
                </a:lnTo>
                <a:lnTo>
                  <a:pt x="632" y="614"/>
                </a:lnTo>
                <a:lnTo>
                  <a:pt x="717" y="595"/>
                </a:lnTo>
                <a:lnTo>
                  <a:pt x="801" y="582"/>
                </a:lnTo>
                <a:lnTo>
                  <a:pt x="889" y="567"/>
                </a:lnTo>
                <a:lnTo>
                  <a:pt x="973" y="554"/>
                </a:lnTo>
                <a:lnTo>
                  <a:pt x="1058" y="542"/>
                </a:lnTo>
                <a:lnTo>
                  <a:pt x="1189" y="539"/>
                </a:lnTo>
                <a:lnTo>
                  <a:pt x="1321" y="542"/>
                </a:lnTo>
                <a:lnTo>
                  <a:pt x="1455" y="548"/>
                </a:lnTo>
                <a:lnTo>
                  <a:pt x="1587" y="557"/>
                </a:lnTo>
                <a:lnTo>
                  <a:pt x="1718" y="567"/>
                </a:lnTo>
                <a:lnTo>
                  <a:pt x="1850" y="576"/>
                </a:lnTo>
                <a:lnTo>
                  <a:pt x="1981" y="585"/>
                </a:lnTo>
                <a:lnTo>
                  <a:pt x="2113" y="595"/>
                </a:lnTo>
                <a:lnTo>
                  <a:pt x="2113" y="520"/>
                </a:lnTo>
                <a:lnTo>
                  <a:pt x="2113" y="445"/>
                </a:lnTo>
                <a:lnTo>
                  <a:pt x="2113" y="370"/>
                </a:lnTo>
                <a:lnTo>
                  <a:pt x="2113" y="298"/>
                </a:lnTo>
                <a:lnTo>
                  <a:pt x="2113" y="223"/>
                </a:lnTo>
                <a:lnTo>
                  <a:pt x="2113" y="148"/>
                </a:lnTo>
                <a:lnTo>
                  <a:pt x="2113" y="72"/>
                </a:lnTo>
                <a:lnTo>
                  <a:pt x="2113" y="0"/>
                </a:lnTo>
                <a:lnTo>
                  <a:pt x="2044" y="13"/>
                </a:lnTo>
                <a:lnTo>
                  <a:pt x="1975" y="26"/>
                </a:lnTo>
                <a:lnTo>
                  <a:pt x="1906" y="41"/>
                </a:lnTo>
                <a:lnTo>
                  <a:pt x="1837" y="54"/>
                </a:lnTo>
                <a:lnTo>
                  <a:pt x="1768" y="66"/>
                </a:lnTo>
                <a:lnTo>
                  <a:pt x="1699" y="79"/>
                </a:lnTo>
                <a:lnTo>
                  <a:pt x="1631" y="94"/>
                </a:lnTo>
                <a:lnTo>
                  <a:pt x="1562" y="107"/>
                </a:lnTo>
                <a:lnTo>
                  <a:pt x="1465" y="141"/>
                </a:lnTo>
                <a:lnTo>
                  <a:pt x="1368" y="179"/>
                </a:lnTo>
                <a:lnTo>
                  <a:pt x="1271" y="216"/>
                </a:lnTo>
                <a:lnTo>
                  <a:pt x="1174" y="251"/>
                </a:lnTo>
                <a:lnTo>
                  <a:pt x="1077" y="288"/>
                </a:lnTo>
                <a:lnTo>
                  <a:pt x="980" y="323"/>
                </a:lnTo>
                <a:lnTo>
                  <a:pt x="882" y="360"/>
                </a:lnTo>
                <a:lnTo>
                  <a:pt x="785" y="395"/>
                </a:lnTo>
                <a:lnTo>
                  <a:pt x="729" y="401"/>
                </a:lnTo>
                <a:lnTo>
                  <a:pt x="676" y="404"/>
                </a:lnTo>
                <a:lnTo>
                  <a:pt x="623" y="410"/>
                </a:lnTo>
                <a:lnTo>
                  <a:pt x="566" y="413"/>
                </a:lnTo>
                <a:lnTo>
                  <a:pt x="497" y="435"/>
                </a:lnTo>
                <a:lnTo>
                  <a:pt x="425" y="454"/>
                </a:lnTo>
                <a:lnTo>
                  <a:pt x="353" y="476"/>
                </a:lnTo>
                <a:lnTo>
                  <a:pt x="285" y="495"/>
                </a:lnTo>
                <a:lnTo>
                  <a:pt x="213" y="517"/>
                </a:lnTo>
                <a:lnTo>
                  <a:pt x="141" y="539"/>
                </a:lnTo>
                <a:lnTo>
                  <a:pt x="72" y="557"/>
                </a:lnTo>
                <a:lnTo>
                  <a:pt x="0" y="579"/>
                </a:lnTo>
                <a:close/>
              </a:path>
            </a:pathLst>
          </a:custGeom>
          <a:solidFill>
            <a:schemeClr val="hlink"/>
          </a:solidFill>
          <a:ln w="4763">
            <a:noFill/>
            <a:round/>
            <a:headEnd/>
            <a:tailEnd/>
          </a:ln>
        </p:spPr>
        <p:txBody>
          <a:bodyPr/>
          <a:lstStyle/>
          <a:p>
            <a:endParaRPr lang="en-US"/>
          </a:p>
        </p:txBody>
      </p:sp>
      <p:sp>
        <p:nvSpPr>
          <p:cNvPr id="81925" name="Freeform 5"/>
          <p:cNvSpPr>
            <a:spLocks/>
          </p:cNvSpPr>
          <p:nvPr/>
        </p:nvSpPr>
        <p:spPr bwMode="auto">
          <a:xfrm>
            <a:off x="4775200" y="5260975"/>
            <a:ext cx="3398838" cy="550863"/>
          </a:xfrm>
          <a:custGeom>
            <a:avLst/>
            <a:gdLst>
              <a:gd name="T0" fmla="*/ 0 w 2141"/>
              <a:gd name="T1" fmla="*/ 2147483647 h 347"/>
              <a:gd name="T2" fmla="*/ 2147483647 w 2141"/>
              <a:gd name="T3" fmla="*/ 2147483647 h 347"/>
              <a:gd name="T4" fmla="*/ 2147483647 w 2141"/>
              <a:gd name="T5" fmla="*/ 0 h 347"/>
              <a:gd name="T6" fmla="*/ 0 60000 65536"/>
              <a:gd name="T7" fmla="*/ 0 60000 65536"/>
              <a:gd name="T8" fmla="*/ 0 60000 65536"/>
              <a:gd name="T9" fmla="*/ 0 w 2141"/>
              <a:gd name="T10" fmla="*/ 0 h 347"/>
              <a:gd name="T11" fmla="*/ 2141 w 2141"/>
              <a:gd name="T12" fmla="*/ 347 h 347"/>
            </a:gdLst>
            <a:ahLst/>
            <a:cxnLst>
              <a:cxn ang="T6">
                <a:pos x="T0" y="T1"/>
              </a:cxn>
              <a:cxn ang="T7">
                <a:pos x="T2" y="T3"/>
              </a:cxn>
              <a:cxn ang="T8">
                <a:pos x="T4" y="T5"/>
              </a:cxn>
            </a:cxnLst>
            <a:rect l="T9" t="T10" r="T11" b="T12"/>
            <a:pathLst>
              <a:path w="2141" h="347">
                <a:moveTo>
                  <a:pt x="0" y="347"/>
                </a:moveTo>
                <a:lnTo>
                  <a:pt x="1550" y="47"/>
                </a:lnTo>
                <a:lnTo>
                  <a:pt x="2141" y="0"/>
                </a:lnTo>
              </a:path>
            </a:pathLst>
          </a:custGeom>
          <a:noFill/>
          <a:ln w="57150">
            <a:solidFill>
              <a:srgbClr val="FF3300"/>
            </a:solidFill>
            <a:round/>
            <a:headEnd/>
            <a:tailEnd/>
          </a:ln>
        </p:spPr>
        <p:txBody>
          <a:bodyPr/>
          <a:lstStyle/>
          <a:p>
            <a:endParaRPr lang="en-US"/>
          </a:p>
        </p:txBody>
      </p:sp>
      <p:sp>
        <p:nvSpPr>
          <p:cNvPr id="81926" name="Rectangle 6"/>
          <p:cNvSpPr>
            <a:spLocks noChangeArrowheads="1"/>
          </p:cNvSpPr>
          <p:nvPr/>
        </p:nvSpPr>
        <p:spPr bwMode="auto">
          <a:xfrm>
            <a:off x="4676775" y="2379663"/>
            <a:ext cx="3597275" cy="1693862"/>
          </a:xfrm>
          <a:prstGeom prst="rect">
            <a:avLst/>
          </a:prstGeom>
          <a:solidFill>
            <a:schemeClr val="accent1"/>
          </a:solidFill>
          <a:ln w="4763">
            <a:noFill/>
            <a:miter lim="800000"/>
            <a:headEnd/>
            <a:tailEnd/>
          </a:ln>
        </p:spPr>
        <p:txBody>
          <a:bodyPr/>
          <a:lstStyle/>
          <a:p>
            <a:endParaRPr lang="en-US"/>
          </a:p>
        </p:txBody>
      </p:sp>
      <p:grpSp>
        <p:nvGrpSpPr>
          <p:cNvPr id="81927" name="Group 7"/>
          <p:cNvGrpSpPr>
            <a:grpSpLocks/>
          </p:cNvGrpSpPr>
          <p:nvPr/>
        </p:nvGrpSpPr>
        <p:grpSpPr bwMode="auto">
          <a:xfrm>
            <a:off x="4606925" y="2379663"/>
            <a:ext cx="76200" cy="1695450"/>
            <a:chOff x="2902" y="1435"/>
            <a:chExt cx="48" cy="1068"/>
          </a:xfrm>
        </p:grpSpPr>
        <p:sp>
          <p:nvSpPr>
            <p:cNvPr id="81967" name="Line 8"/>
            <p:cNvSpPr>
              <a:spLocks noChangeShapeType="1"/>
            </p:cNvSpPr>
            <p:nvPr/>
          </p:nvSpPr>
          <p:spPr bwMode="auto">
            <a:xfrm>
              <a:off x="2949" y="1435"/>
              <a:ext cx="1" cy="1067"/>
            </a:xfrm>
            <a:prstGeom prst="line">
              <a:avLst/>
            </a:prstGeom>
            <a:noFill/>
            <a:ln w="28575">
              <a:solidFill>
                <a:srgbClr val="FBFB1D"/>
              </a:solidFill>
              <a:round/>
              <a:headEnd/>
              <a:tailEnd/>
            </a:ln>
          </p:spPr>
          <p:txBody>
            <a:bodyPr/>
            <a:lstStyle/>
            <a:p>
              <a:endParaRPr lang="en-US"/>
            </a:p>
          </p:txBody>
        </p:sp>
        <p:grpSp>
          <p:nvGrpSpPr>
            <p:cNvPr id="81968" name="Group 9"/>
            <p:cNvGrpSpPr>
              <a:grpSpLocks/>
            </p:cNvGrpSpPr>
            <p:nvPr/>
          </p:nvGrpSpPr>
          <p:grpSpPr bwMode="auto">
            <a:xfrm>
              <a:off x="2902" y="1435"/>
              <a:ext cx="47" cy="1068"/>
              <a:chOff x="2902" y="1435"/>
              <a:chExt cx="47" cy="1068"/>
            </a:xfrm>
          </p:grpSpPr>
          <p:sp>
            <p:nvSpPr>
              <p:cNvPr id="81969" name="Line 10"/>
              <p:cNvSpPr>
                <a:spLocks noChangeShapeType="1"/>
              </p:cNvSpPr>
              <p:nvPr/>
            </p:nvSpPr>
            <p:spPr bwMode="auto">
              <a:xfrm>
                <a:off x="2902" y="1435"/>
                <a:ext cx="47" cy="1"/>
              </a:xfrm>
              <a:prstGeom prst="line">
                <a:avLst/>
              </a:prstGeom>
              <a:noFill/>
              <a:ln w="28575">
                <a:solidFill>
                  <a:srgbClr val="FBFB1D"/>
                </a:solidFill>
                <a:round/>
                <a:headEnd/>
                <a:tailEnd/>
              </a:ln>
            </p:spPr>
            <p:txBody>
              <a:bodyPr/>
              <a:lstStyle/>
              <a:p>
                <a:endParaRPr lang="en-US"/>
              </a:p>
            </p:txBody>
          </p:sp>
          <p:sp>
            <p:nvSpPr>
              <p:cNvPr id="81970" name="Line 11"/>
              <p:cNvSpPr>
                <a:spLocks noChangeShapeType="1"/>
              </p:cNvSpPr>
              <p:nvPr/>
            </p:nvSpPr>
            <p:spPr bwMode="auto">
              <a:xfrm>
                <a:off x="2902" y="1970"/>
                <a:ext cx="47" cy="1"/>
              </a:xfrm>
              <a:prstGeom prst="line">
                <a:avLst/>
              </a:prstGeom>
              <a:noFill/>
              <a:ln w="28575">
                <a:solidFill>
                  <a:srgbClr val="FBFB1D"/>
                </a:solidFill>
                <a:round/>
                <a:headEnd/>
                <a:tailEnd/>
              </a:ln>
            </p:spPr>
            <p:txBody>
              <a:bodyPr/>
              <a:lstStyle/>
              <a:p>
                <a:endParaRPr lang="en-US"/>
              </a:p>
            </p:txBody>
          </p:sp>
          <p:sp>
            <p:nvSpPr>
              <p:cNvPr id="81971" name="Line 12"/>
              <p:cNvSpPr>
                <a:spLocks noChangeShapeType="1"/>
              </p:cNvSpPr>
              <p:nvPr/>
            </p:nvSpPr>
            <p:spPr bwMode="auto">
              <a:xfrm>
                <a:off x="2902" y="2502"/>
                <a:ext cx="47" cy="1"/>
              </a:xfrm>
              <a:prstGeom prst="line">
                <a:avLst/>
              </a:prstGeom>
              <a:noFill/>
              <a:ln w="28575">
                <a:solidFill>
                  <a:srgbClr val="FBFB1D"/>
                </a:solidFill>
                <a:round/>
                <a:headEnd/>
                <a:tailEnd/>
              </a:ln>
            </p:spPr>
            <p:txBody>
              <a:bodyPr/>
              <a:lstStyle/>
              <a:p>
                <a:endParaRPr lang="en-US"/>
              </a:p>
            </p:txBody>
          </p:sp>
        </p:grpSp>
      </p:grpSp>
      <p:sp>
        <p:nvSpPr>
          <p:cNvPr id="81928" name="Freeform 13"/>
          <p:cNvSpPr>
            <a:spLocks/>
          </p:cNvSpPr>
          <p:nvPr/>
        </p:nvSpPr>
        <p:spPr bwMode="auto">
          <a:xfrm>
            <a:off x="4775200" y="2762250"/>
            <a:ext cx="3375025" cy="1250950"/>
          </a:xfrm>
          <a:custGeom>
            <a:avLst/>
            <a:gdLst>
              <a:gd name="T0" fmla="*/ 2147483647 w 2126"/>
              <a:gd name="T1" fmla="*/ 2147483647 h 788"/>
              <a:gd name="T2" fmla="*/ 2147483647 w 2126"/>
              <a:gd name="T3" fmla="*/ 2147483647 h 788"/>
              <a:gd name="T4" fmla="*/ 2147483647 w 2126"/>
              <a:gd name="T5" fmla="*/ 2147483647 h 788"/>
              <a:gd name="T6" fmla="*/ 2147483647 w 2126"/>
              <a:gd name="T7" fmla="*/ 2147483647 h 788"/>
              <a:gd name="T8" fmla="*/ 2147483647 w 2126"/>
              <a:gd name="T9" fmla="*/ 2147483647 h 788"/>
              <a:gd name="T10" fmla="*/ 2147483647 w 2126"/>
              <a:gd name="T11" fmla="*/ 0 h 788"/>
              <a:gd name="T12" fmla="*/ 0 w 2126"/>
              <a:gd name="T13" fmla="*/ 2147483647 h 788"/>
              <a:gd name="T14" fmla="*/ 2147483647 w 2126"/>
              <a:gd name="T15" fmla="*/ 2147483647 h 788"/>
              <a:gd name="T16" fmla="*/ 2147483647 w 2126"/>
              <a:gd name="T17" fmla="*/ 2147483647 h 788"/>
              <a:gd name="T18" fmla="*/ 2147483647 w 2126"/>
              <a:gd name="T19" fmla="*/ 2147483647 h 788"/>
              <a:gd name="T20" fmla="*/ 2147483647 w 2126"/>
              <a:gd name="T21" fmla="*/ 2147483647 h 7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26"/>
              <a:gd name="T34" fmla="*/ 0 h 788"/>
              <a:gd name="T35" fmla="*/ 2126 w 2126"/>
              <a:gd name="T36" fmla="*/ 788 h 7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26" h="788">
                <a:moveTo>
                  <a:pt x="2126" y="788"/>
                </a:moveTo>
                <a:lnTo>
                  <a:pt x="2126" y="241"/>
                </a:lnTo>
                <a:lnTo>
                  <a:pt x="1590" y="353"/>
                </a:lnTo>
                <a:lnTo>
                  <a:pt x="1030" y="125"/>
                </a:lnTo>
                <a:lnTo>
                  <a:pt x="457" y="119"/>
                </a:lnTo>
                <a:lnTo>
                  <a:pt x="3" y="0"/>
                </a:lnTo>
                <a:lnTo>
                  <a:pt x="0" y="134"/>
                </a:lnTo>
                <a:lnTo>
                  <a:pt x="442" y="319"/>
                </a:lnTo>
                <a:lnTo>
                  <a:pt x="1033" y="353"/>
                </a:lnTo>
                <a:lnTo>
                  <a:pt x="1600" y="732"/>
                </a:lnTo>
                <a:lnTo>
                  <a:pt x="2126" y="788"/>
                </a:lnTo>
                <a:close/>
              </a:path>
            </a:pathLst>
          </a:custGeom>
          <a:solidFill>
            <a:schemeClr val="hlink"/>
          </a:solidFill>
          <a:ln w="4763">
            <a:noFill/>
            <a:round/>
            <a:headEnd/>
            <a:tailEnd/>
          </a:ln>
        </p:spPr>
        <p:txBody>
          <a:bodyPr/>
          <a:lstStyle/>
          <a:p>
            <a:endParaRPr lang="en-US"/>
          </a:p>
        </p:txBody>
      </p:sp>
      <p:sp>
        <p:nvSpPr>
          <p:cNvPr id="81929" name="Freeform 14"/>
          <p:cNvSpPr>
            <a:spLocks/>
          </p:cNvSpPr>
          <p:nvPr/>
        </p:nvSpPr>
        <p:spPr bwMode="auto">
          <a:xfrm>
            <a:off x="4770438" y="2897188"/>
            <a:ext cx="3394075" cy="784225"/>
          </a:xfrm>
          <a:custGeom>
            <a:avLst/>
            <a:gdLst>
              <a:gd name="T0" fmla="*/ 0 w 2138"/>
              <a:gd name="T1" fmla="*/ 0 h 494"/>
              <a:gd name="T2" fmla="*/ 2147483647 w 2138"/>
              <a:gd name="T3" fmla="*/ 2147483647 h 494"/>
              <a:gd name="T4" fmla="*/ 2147483647 w 2138"/>
              <a:gd name="T5" fmla="*/ 2147483647 h 494"/>
              <a:gd name="T6" fmla="*/ 2147483647 w 2138"/>
              <a:gd name="T7" fmla="*/ 2147483647 h 494"/>
              <a:gd name="T8" fmla="*/ 2147483647 w 2138"/>
              <a:gd name="T9" fmla="*/ 2147483647 h 494"/>
              <a:gd name="T10" fmla="*/ 0 60000 65536"/>
              <a:gd name="T11" fmla="*/ 0 60000 65536"/>
              <a:gd name="T12" fmla="*/ 0 60000 65536"/>
              <a:gd name="T13" fmla="*/ 0 60000 65536"/>
              <a:gd name="T14" fmla="*/ 0 60000 65536"/>
              <a:gd name="T15" fmla="*/ 0 w 2138"/>
              <a:gd name="T16" fmla="*/ 0 h 494"/>
              <a:gd name="T17" fmla="*/ 2138 w 2138"/>
              <a:gd name="T18" fmla="*/ 494 h 494"/>
            </a:gdLst>
            <a:ahLst/>
            <a:cxnLst>
              <a:cxn ang="T10">
                <a:pos x="T0" y="T1"/>
              </a:cxn>
              <a:cxn ang="T11">
                <a:pos x="T2" y="T3"/>
              </a:cxn>
              <a:cxn ang="T12">
                <a:pos x="T4" y="T5"/>
              </a:cxn>
              <a:cxn ang="T13">
                <a:pos x="T6" y="T7"/>
              </a:cxn>
              <a:cxn ang="T14">
                <a:pos x="T8" y="T9"/>
              </a:cxn>
            </a:cxnLst>
            <a:rect l="T15" t="T16" r="T17" b="T18"/>
            <a:pathLst>
              <a:path w="2138" h="494">
                <a:moveTo>
                  <a:pt x="0" y="0"/>
                </a:moveTo>
                <a:lnTo>
                  <a:pt x="454" y="128"/>
                </a:lnTo>
                <a:lnTo>
                  <a:pt x="1039" y="163"/>
                </a:lnTo>
                <a:lnTo>
                  <a:pt x="1596" y="494"/>
                </a:lnTo>
                <a:lnTo>
                  <a:pt x="2138" y="491"/>
                </a:lnTo>
              </a:path>
            </a:pathLst>
          </a:custGeom>
          <a:noFill/>
          <a:ln w="57150">
            <a:solidFill>
              <a:srgbClr val="FF3300"/>
            </a:solidFill>
            <a:round/>
            <a:headEnd/>
            <a:tailEnd/>
          </a:ln>
        </p:spPr>
        <p:txBody>
          <a:bodyPr/>
          <a:lstStyle/>
          <a:p>
            <a:endParaRPr lang="en-US"/>
          </a:p>
        </p:txBody>
      </p:sp>
      <p:sp>
        <p:nvSpPr>
          <p:cNvPr id="81930" name="Rectangle 15"/>
          <p:cNvSpPr>
            <a:spLocks noChangeArrowheads="1"/>
          </p:cNvSpPr>
          <p:nvPr/>
        </p:nvSpPr>
        <p:spPr bwMode="auto">
          <a:xfrm>
            <a:off x="4676775" y="333375"/>
            <a:ext cx="3597275" cy="1787525"/>
          </a:xfrm>
          <a:prstGeom prst="rect">
            <a:avLst/>
          </a:prstGeom>
          <a:solidFill>
            <a:schemeClr val="accent1"/>
          </a:solidFill>
          <a:ln w="4763">
            <a:noFill/>
            <a:miter lim="800000"/>
            <a:headEnd/>
            <a:tailEnd/>
          </a:ln>
        </p:spPr>
        <p:txBody>
          <a:bodyPr/>
          <a:lstStyle/>
          <a:p>
            <a:endParaRPr lang="en-US"/>
          </a:p>
        </p:txBody>
      </p:sp>
      <p:grpSp>
        <p:nvGrpSpPr>
          <p:cNvPr id="81931" name="Group 16"/>
          <p:cNvGrpSpPr>
            <a:grpSpLocks/>
          </p:cNvGrpSpPr>
          <p:nvPr/>
        </p:nvGrpSpPr>
        <p:grpSpPr bwMode="auto">
          <a:xfrm>
            <a:off x="4606925" y="422275"/>
            <a:ext cx="76200" cy="1700213"/>
            <a:chOff x="2902" y="202"/>
            <a:chExt cx="48" cy="1071"/>
          </a:xfrm>
        </p:grpSpPr>
        <p:sp>
          <p:nvSpPr>
            <p:cNvPr id="81962" name="Line 17"/>
            <p:cNvSpPr>
              <a:spLocks noChangeShapeType="1"/>
            </p:cNvSpPr>
            <p:nvPr/>
          </p:nvSpPr>
          <p:spPr bwMode="auto">
            <a:xfrm>
              <a:off x="2949" y="202"/>
              <a:ext cx="1" cy="1070"/>
            </a:xfrm>
            <a:prstGeom prst="line">
              <a:avLst/>
            </a:prstGeom>
            <a:noFill/>
            <a:ln w="28575">
              <a:solidFill>
                <a:srgbClr val="FBFB1D"/>
              </a:solidFill>
              <a:round/>
              <a:headEnd/>
              <a:tailEnd/>
            </a:ln>
          </p:spPr>
          <p:txBody>
            <a:bodyPr/>
            <a:lstStyle/>
            <a:p>
              <a:endParaRPr lang="en-US"/>
            </a:p>
          </p:txBody>
        </p:sp>
        <p:grpSp>
          <p:nvGrpSpPr>
            <p:cNvPr id="81963" name="Group 18"/>
            <p:cNvGrpSpPr>
              <a:grpSpLocks/>
            </p:cNvGrpSpPr>
            <p:nvPr/>
          </p:nvGrpSpPr>
          <p:grpSpPr bwMode="auto">
            <a:xfrm>
              <a:off x="2902" y="202"/>
              <a:ext cx="47" cy="1071"/>
              <a:chOff x="2902" y="202"/>
              <a:chExt cx="47" cy="1071"/>
            </a:xfrm>
          </p:grpSpPr>
          <p:sp>
            <p:nvSpPr>
              <p:cNvPr id="81964" name="Line 19"/>
              <p:cNvSpPr>
                <a:spLocks noChangeShapeType="1"/>
              </p:cNvSpPr>
              <p:nvPr/>
            </p:nvSpPr>
            <p:spPr bwMode="auto">
              <a:xfrm>
                <a:off x="2902" y="202"/>
                <a:ext cx="47" cy="1"/>
              </a:xfrm>
              <a:prstGeom prst="line">
                <a:avLst/>
              </a:prstGeom>
              <a:noFill/>
              <a:ln w="28575">
                <a:solidFill>
                  <a:srgbClr val="FBFB1D"/>
                </a:solidFill>
                <a:round/>
                <a:headEnd/>
                <a:tailEnd/>
              </a:ln>
            </p:spPr>
            <p:txBody>
              <a:bodyPr/>
              <a:lstStyle/>
              <a:p>
                <a:endParaRPr lang="en-US"/>
              </a:p>
            </p:txBody>
          </p:sp>
          <p:sp>
            <p:nvSpPr>
              <p:cNvPr id="81965" name="Line 20"/>
              <p:cNvSpPr>
                <a:spLocks noChangeShapeType="1"/>
              </p:cNvSpPr>
              <p:nvPr/>
            </p:nvSpPr>
            <p:spPr bwMode="auto">
              <a:xfrm>
                <a:off x="2902" y="737"/>
                <a:ext cx="47" cy="1"/>
              </a:xfrm>
              <a:prstGeom prst="line">
                <a:avLst/>
              </a:prstGeom>
              <a:noFill/>
              <a:ln w="28575">
                <a:solidFill>
                  <a:srgbClr val="FBFB1D"/>
                </a:solidFill>
                <a:round/>
                <a:headEnd/>
                <a:tailEnd/>
              </a:ln>
            </p:spPr>
            <p:txBody>
              <a:bodyPr/>
              <a:lstStyle/>
              <a:p>
                <a:endParaRPr lang="en-US"/>
              </a:p>
            </p:txBody>
          </p:sp>
          <p:sp>
            <p:nvSpPr>
              <p:cNvPr id="81966" name="Line 21"/>
              <p:cNvSpPr>
                <a:spLocks noChangeShapeType="1"/>
              </p:cNvSpPr>
              <p:nvPr/>
            </p:nvSpPr>
            <p:spPr bwMode="auto">
              <a:xfrm>
                <a:off x="2902" y="1272"/>
                <a:ext cx="47" cy="1"/>
              </a:xfrm>
              <a:prstGeom prst="line">
                <a:avLst/>
              </a:prstGeom>
              <a:noFill/>
              <a:ln w="28575">
                <a:solidFill>
                  <a:srgbClr val="FBFB1D"/>
                </a:solidFill>
                <a:round/>
                <a:headEnd/>
                <a:tailEnd/>
              </a:ln>
            </p:spPr>
            <p:txBody>
              <a:bodyPr/>
              <a:lstStyle/>
              <a:p>
                <a:endParaRPr lang="en-US"/>
              </a:p>
            </p:txBody>
          </p:sp>
        </p:grpSp>
      </p:grpSp>
      <p:sp>
        <p:nvSpPr>
          <p:cNvPr id="81932" name="Freeform 22"/>
          <p:cNvSpPr>
            <a:spLocks/>
          </p:cNvSpPr>
          <p:nvPr/>
        </p:nvSpPr>
        <p:spPr bwMode="auto">
          <a:xfrm>
            <a:off x="4775200" y="923925"/>
            <a:ext cx="3363913" cy="979488"/>
          </a:xfrm>
          <a:custGeom>
            <a:avLst/>
            <a:gdLst>
              <a:gd name="T0" fmla="*/ 2147483647 w 2119"/>
              <a:gd name="T1" fmla="*/ 2147483647 h 617"/>
              <a:gd name="T2" fmla="*/ 2147483647 w 2119"/>
              <a:gd name="T3" fmla="*/ 0 h 617"/>
              <a:gd name="T4" fmla="*/ 2147483647 w 2119"/>
              <a:gd name="T5" fmla="*/ 2147483647 h 617"/>
              <a:gd name="T6" fmla="*/ 2147483647 w 2119"/>
              <a:gd name="T7" fmla="*/ 2147483647 h 617"/>
              <a:gd name="T8" fmla="*/ 2147483647 w 2119"/>
              <a:gd name="T9" fmla="*/ 2147483647 h 617"/>
              <a:gd name="T10" fmla="*/ 0 w 2119"/>
              <a:gd name="T11" fmla="*/ 2147483647 h 617"/>
              <a:gd name="T12" fmla="*/ 0 w 2119"/>
              <a:gd name="T13" fmla="*/ 2147483647 h 617"/>
              <a:gd name="T14" fmla="*/ 2147483647 w 2119"/>
              <a:gd name="T15" fmla="*/ 2147483647 h 617"/>
              <a:gd name="T16" fmla="*/ 2147483647 w 2119"/>
              <a:gd name="T17" fmla="*/ 2147483647 h 6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9"/>
              <a:gd name="T28" fmla="*/ 0 h 617"/>
              <a:gd name="T29" fmla="*/ 2119 w 2119"/>
              <a:gd name="T30" fmla="*/ 617 h 6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9" h="617">
                <a:moveTo>
                  <a:pt x="2119" y="588"/>
                </a:moveTo>
                <a:lnTo>
                  <a:pt x="2119" y="0"/>
                </a:lnTo>
                <a:lnTo>
                  <a:pt x="1506" y="19"/>
                </a:lnTo>
                <a:lnTo>
                  <a:pt x="852" y="169"/>
                </a:lnTo>
                <a:lnTo>
                  <a:pt x="451" y="338"/>
                </a:lnTo>
                <a:lnTo>
                  <a:pt x="0" y="479"/>
                </a:lnTo>
                <a:lnTo>
                  <a:pt x="0" y="617"/>
                </a:lnTo>
                <a:lnTo>
                  <a:pt x="989" y="385"/>
                </a:lnTo>
                <a:lnTo>
                  <a:pt x="2119" y="588"/>
                </a:lnTo>
                <a:close/>
              </a:path>
            </a:pathLst>
          </a:custGeom>
          <a:solidFill>
            <a:schemeClr val="hlink"/>
          </a:solidFill>
          <a:ln w="4763">
            <a:noFill/>
            <a:round/>
            <a:headEnd/>
            <a:tailEnd/>
          </a:ln>
        </p:spPr>
        <p:txBody>
          <a:bodyPr/>
          <a:lstStyle/>
          <a:p>
            <a:endParaRPr lang="en-US"/>
          </a:p>
        </p:txBody>
      </p:sp>
      <p:sp>
        <p:nvSpPr>
          <p:cNvPr id="81933" name="Freeform 23"/>
          <p:cNvSpPr>
            <a:spLocks/>
          </p:cNvSpPr>
          <p:nvPr/>
        </p:nvSpPr>
        <p:spPr bwMode="auto">
          <a:xfrm>
            <a:off x="4760913" y="1314450"/>
            <a:ext cx="3408362" cy="457200"/>
          </a:xfrm>
          <a:custGeom>
            <a:avLst/>
            <a:gdLst>
              <a:gd name="T0" fmla="*/ 0 w 2147"/>
              <a:gd name="T1" fmla="*/ 2147483647 h 288"/>
              <a:gd name="T2" fmla="*/ 2147483647 w 2147"/>
              <a:gd name="T3" fmla="*/ 2147483647 h 288"/>
              <a:gd name="T4" fmla="*/ 2147483647 w 2147"/>
              <a:gd name="T5" fmla="*/ 0 h 288"/>
              <a:gd name="T6" fmla="*/ 2147483647 w 2147"/>
              <a:gd name="T7" fmla="*/ 2147483647 h 288"/>
              <a:gd name="T8" fmla="*/ 2147483647 w 2147"/>
              <a:gd name="T9" fmla="*/ 2147483647 h 288"/>
              <a:gd name="T10" fmla="*/ 0 60000 65536"/>
              <a:gd name="T11" fmla="*/ 0 60000 65536"/>
              <a:gd name="T12" fmla="*/ 0 60000 65536"/>
              <a:gd name="T13" fmla="*/ 0 60000 65536"/>
              <a:gd name="T14" fmla="*/ 0 60000 65536"/>
              <a:gd name="T15" fmla="*/ 0 w 2147"/>
              <a:gd name="T16" fmla="*/ 0 h 288"/>
              <a:gd name="T17" fmla="*/ 2147 w 2147"/>
              <a:gd name="T18" fmla="*/ 288 h 288"/>
            </a:gdLst>
            <a:ahLst/>
            <a:cxnLst>
              <a:cxn ang="T10">
                <a:pos x="T0" y="T1"/>
              </a:cxn>
              <a:cxn ang="T11">
                <a:pos x="T2" y="T3"/>
              </a:cxn>
              <a:cxn ang="T12">
                <a:pos x="T4" y="T5"/>
              </a:cxn>
              <a:cxn ang="T13">
                <a:pos x="T6" y="T7"/>
              </a:cxn>
              <a:cxn ang="T14">
                <a:pos x="T8" y="T9"/>
              </a:cxn>
            </a:cxnLst>
            <a:rect l="T15" t="T16" r="T17" b="T18"/>
            <a:pathLst>
              <a:path w="2147" h="288">
                <a:moveTo>
                  <a:pt x="0" y="288"/>
                </a:moveTo>
                <a:lnTo>
                  <a:pt x="482" y="181"/>
                </a:lnTo>
                <a:lnTo>
                  <a:pt x="967" y="0"/>
                </a:lnTo>
                <a:lnTo>
                  <a:pt x="1521" y="19"/>
                </a:lnTo>
                <a:lnTo>
                  <a:pt x="2147" y="119"/>
                </a:lnTo>
              </a:path>
            </a:pathLst>
          </a:custGeom>
          <a:noFill/>
          <a:ln w="57150">
            <a:solidFill>
              <a:srgbClr val="FF3300"/>
            </a:solidFill>
            <a:round/>
            <a:headEnd/>
            <a:tailEnd/>
          </a:ln>
        </p:spPr>
        <p:txBody>
          <a:bodyPr/>
          <a:lstStyle/>
          <a:p>
            <a:endParaRPr lang="en-US"/>
          </a:p>
        </p:txBody>
      </p:sp>
      <p:sp>
        <p:nvSpPr>
          <p:cNvPr id="81934" name="Text Box 24"/>
          <p:cNvSpPr txBox="1">
            <a:spLocks noChangeArrowheads="1"/>
          </p:cNvSpPr>
          <p:nvPr/>
        </p:nvSpPr>
        <p:spPr bwMode="auto">
          <a:xfrm>
            <a:off x="4597400" y="6197600"/>
            <a:ext cx="395288" cy="273050"/>
          </a:xfrm>
          <a:prstGeom prst="rect">
            <a:avLst/>
          </a:prstGeom>
          <a:noFill/>
          <a:ln w="9525">
            <a:noFill/>
            <a:miter lim="800000"/>
            <a:headEnd/>
            <a:tailEnd/>
          </a:ln>
        </p:spPr>
        <p:txBody>
          <a:bodyPr wrap="none">
            <a:spAutoFit/>
          </a:bodyPr>
          <a:lstStyle/>
          <a:p>
            <a:pPr algn="ctr">
              <a:lnSpc>
                <a:spcPct val="85000"/>
              </a:lnSpc>
            </a:pPr>
            <a:r>
              <a:rPr lang="en-US" sz="1400" b="1">
                <a:latin typeface="Arial Narrow" pitchFamily="34" charset="0"/>
                <a:sym typeface="Symbol" pitchFamily="18" charset="2"/>
              </a:rPr>
              <a:t>0-9</a:t>
            </a:r>
            <a:endParaRPr lang="en-GB" sz="1400" b="1">
              <a:latin typeface="Arial Narrow" pitchFamily="34" charset="0"/>
            </a:endParaRPr>
          </a:p>
        </p:txBody>
      </p:sp>
      <p:sp>
        <p:nvSpPr>
          <p:cNvPr id="81935" name="Text Box 25"/>
          <p:cNvSpPr txBox="1">
            <a:spLocks noChangeArrowheads="1"/>
          </p:cNvSpPr>
          <p:nvPr/>
        </p:nvSpPr>
        <p:spPr bwMode="auto">
          <a:xfrm>
            <a:off x="5359400" y="6197600"/>
            <a:ext cx="557213" cy="273050"/>
          </a:xfrm>
          <a:prstGeom prst="rect">
            <a:avLst/>
          </a:prstGeom>
          <a:noFill/>
          <a:ln w="9525">
            <a:noFill/>
            <a:miter lim="800000"/>
            <a:headEnd/>
            <a:tailEnd/>
          </a:ln>
        </p:spPr>
        <p:txBody>
          <a:bodyPr wrap="none">
            <a:spAutoFit/>
          </a:bodyPr>
          <a:lstStyle/>
          <a:p>
            <a:pPr algn="ctr">
              <a:lnSpc>
                <a:spcPct val="85000"/>
              </a:lnSpc>
            </a:pPr>
            <a:r>
              <a:rPr lang="en-US" sz="1400" b="1">
                <a:latin typeface="Arial Narrow" pitchFamily="34" charset="0"/>
                <a:sym typeface="Symbol" pitchFamily="18" charset="2"/>
              </a:rPr>
              <a:t>10-19</a:t>
            </a:r>
            <a:endParaRPr lang="en-GB" sz="1400" b="1">
              <a:latin typeface="Arial Narrow" pitchFamily="34" charset="0"/>
            </a:endParaRPr>
          </a:p>
        </p:txBody>
      </p:sp>
      <p:sp>
        <p:nvSpPr>
          <p:cNvPr id="81936" name="Text Box 26"/>
          <p:cNvSpPr txBox="1">
            <a:spLocks noChangeArrowheads="1"/>
          </p:cNvSpPr>
          <p:nvPr/>
        </p:nvSpPr>
        <p:spPr bwMode="auto">
          <a:xfrm>
            <a:off x="6208713" y="6197600"/>
            <a:ext cx="557212" cy="273050"/>
          </a:xfrm>
          <a:prstGeom prst="rect">
            <a:avLst/>
          </a:prstGeom>
          <a:noFill/>
          <a:ln w="9525">
            <a:noFill/>
            <a:miter lim="800000"/>
            <a:headEnd/>
            <a:tailEnd/>
          </a:ln>
        </p:spPr>
        <p:txBody>
          <a:bodyPr wrap="none">
            <a:spAutoFit/>
          </a:bodyPr>
          <a:lstStyle/>
          <a:p>
            <a:pPr algn="ctr">
              <a:lnSpc>
                <a:spcPct val="85000"/>
              </a:lnSpc>
            </a:pPr>
            <a:r>
              <a:rPr lang="en-US" sz="1400" b="1">
                <a:latin typeface="Arial Narrow" pitchFamily="34" charset="0"/>
                <a:sym typeface="Symbol" pitchFamily="18" charset="2"/>
              </a:rPr>
              <a:t>20-29</a:t>
            </a:r>
            <a:endParaRPr lang="en-GB" sz="1400" b="1">
              <a:latin typeface="Arial Narrow" pitchFamily="34" charset="0"/>
            </a:endParaRPr>
          </a:p>
        </p:txBody>
      </p:sp>
      <p:sp>
        <p:nvSpPr>
          <p:cNvPr id="81937" name="Text Box 27"/>
          <p:cNvSpPr txBox="1">
            <a:spLocks noChangeArrowheads="1"/>
          </p:cNvSpPr>
          <p:nvPr/>
        </p:nvSpPr>
        <p:spPr bwMode="auto">
          <a:xfrm>
            <a:off x="7051675" y="6197600"/>
            <a:ext cx="557213" cy="273050"/>
          </a:xfrm>
          <a:prstGeom prst="rect">
            <a:avLst/>
          </a:prstGeom>
          <a:noFill/>
          <a:ln w="9525">
            <a:noFill/>
            <a:miter lim="800000"/>
            <a:headEnd/>
            <a:tailEnd/>
          </a:ln>
        </p:spPr>
        <p:txBody>
          <a:bodyPr wrap="none">
            <a:spAutoFit/>
          </a:bodyPr>
          <a:lstStyle/>
          <a:p>
            <a:pPr algn="ctr">
              <a:lnSpc>
                <a:spcPct val="85000"/>
              </a:lnSpc>
            </a:pPr>
            <a:r>
              <a:rPr lang="en-US" sz="1400" b="1">
                <a:latin typeface="Arial Narrow" pitchFamily="34" charset="0"/>
                <a:sym typeface="Symbol" pitchFamily="18" charset="2"/>
              </a:rPr>
              <a:t>30-39</a:t>
            </a:r>
            <a:endParaRPr lang="en-GB" sz="1400" b="1">
              <a:latin typeface="Arial Narrow" pitchFamily="34" charset="0"/>
            </a:endParaRPr>
          </a:p>
        </p:txBody>
      </p:sp>
      <p:sp>
        <p:nvSpPr>
          <p:cNvPr id="81938" name="Text Box 28"/>
          <p:cNvSpPr txBox="1">
            <a:spLocks noChangeArrowheads="1"/>
          </p:cNvSpPr>
          <p:nvPr/>
        </p:nvSpPr>
        <p:spPr bwMode="auto">
          <a:xfrm>
            <a:off x="7923213" y="6197600"/>
            <a:ext cx="473075" cy="273050"/>
          </a:xfrm>
          <a:prstGeom prst="rect">
            <a:avLst/>
          </a:prstGeom>
          <a:noFill/>
          <a:ln w="9525">
            <a:noFill/>
            <a:miter lim="800000"/>
            <a:headEnd/>
            <a:tailEnd/>
          </a:ln>
        </p:spPr>
        <p:txBody>
          <a:bodyPr wrap="none">
            <a:spAutoFit/>
          </a:bodyPr>
          <a:lstStyle/>
          <a:p>
            <a:pPr algn="ctr">
              <a:lnSpc>
                <a:spcPct val="85000"/>
              </a:lnSpc>
            </a:pPr>
            <a:r>
              <a:rPr lang="en-US" sz="1400" b="1" u="sng">
                <a:latin typeface="Arial Narrow" pitchFamily="34" charset="0"/>
                <a:sym typeface="Symbol" pitchFamily="18" charset="2"/>
              </a:rPr>
              <a:t>&gt;</a:t>
            </a:r>
            <a:r>
              <a:rPr lang="en-US" sz="1400" b="1">
                <a:latin typeface="Arial Narrow" pitchFamily="34" charset="0"/>
                <a:sym typeface="Symbol" pitchFamily="18" charset="2"/>
              </a:rPr>
              <a:t> 40</a:t>
            </a:r>
            <a:endParaRPr lang="en-GB" sz="1400" b="1" u="sng">
              <a:latin typeface="Arial Narrow" pitchFamily="34" charset="0"/>
            </a:endParaRPr>
          </a:p>
        </p:txBody>
      </p:sp>
      <p:sp>
        <p:nvSpPr>
          <p:cNvPr id="81939" name="Text Box 29"/>
          <p:cNvSpPr txBox="1">
            <a:spLocks noChangeArrowheads="1"/>
          </p:cNvSpPr>
          <p:nvPr/>
        </p:nvSpPr>
        <p:spPr bwMode="auto">
          <a:xfrm>
            <a:off x="4205288" y="4191000"/>
            <a:ext cx="430212" cy="1998663"/>
          </a:xfrm>
          <a:prstGeom prst="rect">
            <a:avLst/>
          </a:prstGeom>
          <a:noFill/>
          <a:ln w="9525">
            <a:noFill/>
            <a:miter lim="800000"/>
            <a:headEnd/>
            <a:tailEnd/>
          </a:ln>
        </p:spPr>
        <p:txBody>
          <a:bodyPr wrap="none">
            <a:spAutoFit/>
          </a:bodyPr>
          <a:lstStyle/>
          <a:p>
            <a:pPr algn="r">
              <a:lnSpc>
                <a:spcPct val="85000"/>
              </a:lnSpc>
              <a:spcBef>
                <a:spcPct val="315000"/>
              </a:spcBef>
            </a:pPr>
            <a:r>
              <a:rPr lang="en-US" sz="1400" b="1">
                <a:latin typeface="Arial Narrow" pitchFamily="34" charset="0"/>
                <a:sym typeface="Symbol" pitchFamily="18" charset="2"/>
              </a:rPr>
              <a:t>100</a:t>
            </a:r>
          </a:p>
          <a:p>
            <a:pPr algn="r">
              <a:lnSpc>
                <a:spcPct val="85000"/>
              </a:lnSpc>
              <a:spcBef>
                <a:spcPct val="315000"/>
              </a:spcBef>
            </a:pPr>
            <a:r>
              <a:rPr lang="en-US" sz="1400" b="1">
                <a:latin typeface="Arial Narrow" pitchFamily="34" charset="0"/>
                <a:sym typeface="Symbol" pitchFamily="18" charset="2"/>
              </a:rPr>
              <a:t>50</a:t>
            </a:r>
          </a:p>
          <a:p>
            <a:pPr algn="r">
              <a:lnSpc>
                <a:spcPct val="85000"/>
              </a:lnSpc>
              <a:spcBef>
                <a:spcPct val="315000"/>
              </a:spcBef>
            </a:pPr>
            <a:r>
              <a:rPr lang="en-US" sz="1400" b="1">
                <a:latin typeface="Arial Narrow" pitchFamily="34" charset="0"/>
                <a:sym typeface="Symbol" pitchFamily="18" charset="2"/>
              </a:rPr>
              <a:t>0</a:t>
            </a:r>
            <a:endParaRPr lang="en-GB" sz="1400" b="1">
              <a:latin typeface="Arial Narrow" pitchFamily="34" charset="0"/>
            </a:endParaRPr>
          </a:p>
        </p:txBody>
      </p:sp>
      <p:sp>
        <p:nvSpPr>
          <p:cNvPr id="81940" name="Text Box 30"/>
          <p:cNvSpPr txBox="1">
            <a:spLocks noChangeArrowheads="1"/>
          </p:cNvSpPr>
          <p:nvPr/>
        </p:nvSpPr>
        <p:spPr bwMode="auto">
          <a:xfrm>
            <a:off x="5416550" y="6534150"/>
            <a:ext cx="2117725" cy="273050"/>
          </a:xfrm>
          <a:prstGeom prst="rect">
            <a:avLst/>
          </a:prstGeom>
          <a:noFill/>
          <a:ln w="9525">
            <a:noFill/>
            <a:miter lim="800000"/>
            <a:headEnd/>
            <a:tailEnd/>
          </a:ln>
        </p:spPr>
        <p:txBody>
          <a:bodyPr wrap="none">
            <a:spAutoFit/>
          </a:bodyPr>
          <a:lstStyle/>
          <a:p>
            <a:pPr algn="ctr">
              <a:lnSpc>
                <a:spcPct val="85000"/>
              </a:lnSpc>
            </a:pPr>
            <a:r>
              <a:rPr lang="en-US" sz="1400" b="1">
                <a:solidFill>
                  <a:schemeClr val="bg1"/>
                </a:solidFill>
                <a:latin typeface="Arial Narrow" pitchFamily="34" charset="0"/>
                <a:sym typeface="Symbol" pitchFamily="18" charset="2"/>
              </a:rPr>
              <a:t>Duration of diabetes (years)</a:t>
            </a:r>
            <a:endParaRPr lang="en-GB" sz="1400" b="1">
              <a:solidFill>
                <a:schemeClr val="bg1"/>
              </a:solidFill>
              <a:latin typeface="Arial Narrow" pitchFamily="34" charset="0"/>
            </a:endParaRPr>
          </a:p>
        </p:txBody>
      </p:sp>
      <p:sp>
        <p:nvSpPr>
          <p:cNvPr id="81941" name="Text Box 31"/>
          <p:cNvSpPr txBox="1">
            <a:spLocks noChangeArrowheads="1"/>
          </p:cNvSpPr>
          <p:nvPr/>
        </p:nvSpPr>
        <p:spPr bwMode="auto">
          <a:xfrm>
            <a:off x="3937000" y="6197600"/>
            <a:ext cx="363538" cy="273050"/>
          </a:xfrm>
          <a:prstGeom prst="rect">
            <a:avLst/>
          </a:prstGeom>
          <a:noFill/>
          <a:ln w="9525">
            <a:noFill/>
            <a:miter lim="800000"/>
            <a:headEnd/>
            <a:tailEnd/>
          </a:ln>
        </p:spPr>
        <p:txBody>
          <a:bodyPr wrap="none">
            <a:spAutoFit/>
          </a:bodyPr>
          <a:lstStyle/>
          <a:p>
            <a:pPr algn="ctr">
              <a:lnSpc>
                <a:spcPct val="85000"/>
              </a:lnSpc>
            </a:pPr>
            <a:r>
              <a:rPr lang="en-US" sz="1400" b="1">
                <a:latin typeface="Arial Narrow" pitchFamily="34" charset="0"/>
                <a:sym typeface="Symbol" pitchFamily="18" charset="2"/>
              </a:rPr>
              <a:t>(c)</a:t>
            </a:r>
            <a:endParaRPr lang="en-GB" sz="1400" b="1">
              <a:latin typeface="Arial Narrow" pitchFamily="34" charset="0"/>
            </a:endParaRPr>
          </a:p>
        </p:txBody>
      </p:sp>
      <p:sp>
        <p:nvSpPr>
          <p:cNvPr id="81942" name="Text Box 32"/>
          <p:cNvSpPr txBox="1">
            <a:spLocks noChangeArrowheads="1"/>
          </p:cNvSpPr>
          <p:nvPr/>
        </p:nvSpPr>
        <p:spPr bwMode="auto">
          <a:xfrm>
            <a:off x="5137150" y="4413250"/>
            <a:ext cx="2927350" cy="282575"/>
          </a:xfrm>
          <a:prstGeom prst="rect">
            <a:avLst/>
          </a:prstGeom>
          <a:solidFill>
            <a:schemeClr val="bg1"/>
          </a:solidFill>
          <a:ln w="9525">
            <a:solidFill>
              <a:schemeClr val="hlink"/>
            </a:solidFill>
            <a:miter lim="800000"/>
            <a:headEnd/>
            <a:tailEnd/>
          </a:ln>
        </p:spPr>
        <p:txBody>
          <a:bodyPr wrap="none">
            <a:spAutoFit/>
          </a:bodyPr>
          <a:lstStyle/>
          <a:p>
            <a:pPr algn="ctr">
              <a:lnSpc>
                <a:spcPct val="85000"/>
              </a:lnSpc>
            </a:pPr>
            <a:r>
              <a:rPr lang="en-US" sz="1400" b="1">
                <a:latin typeface="Arial Narrow" pitchFamily="34" charset="0"/>
                <a:sym typeface="Symbol" pitchFamily="18" charset="2"/>
              </a:rPr>
              <a:t>Severe hypoglycaemia without warning</a:t>
            </a:r>
            <a:endParaRPr lang="en-GB" sz="1400" b="1">
              <a:latin typeface="Arial Narrow" pitchFamily="34" charset="0"/>
            </a:endParaRPr>
          </a:p>
        </p:txBody>
      </p:sp>
      <p:sp>
        <p:nvSpPr>
          <p:cNvPr id="81943" name="Line 33"/>
          <p:cNvSpPr>
            <a:spLocks noChangeShapeType="1"/>
          </p:cNvSpPr>
          <p:nvPr/>
        </p:nvSpPr>
        <p:spPr bwMode="auto">
          <a:xfrm>
            <a:off x="4681538" y="4335463"/>
            <a:ext cx="1587" cy="1693862"/>
          </a:xfrm>
          <a:prstGeom prst="line">
            <a:avLst/>
          </a:prstGeom>
          <a:noFill/>
          <a:ln w="28575">
            <a:solidFill>
              <a:srgbClr val="FBFB1D"/>
            </a:solidFill>
            <a:round/>
            <a:headEnd/>
            <a:tailEnd/>
          </a:ln>
        </p:spPr>
        <p:txBody>
          <a:bodyPr/>
          <a:lstStyle/>
          <a:p>
            <a:endParaRPr lang="en-US"/>
          </a:p>
        </p:txBody>
      </p:sp>
      <p:grpSp>
        <p:nvGrpSpPr>
          <p:cNvPr id="81944" name="Group 34"/>
          <p:cNvGrpSpPr>
            <a:grpSpLocks/>
          </p:cNvGrpSpPr>
          <p:nvPr/>
        </p:nvGrpSpPr>
        <p:grpSpPr bwMode="auto">
          <a:xfrm>
            <a:off x="4606925" y="4335463"/>
            <a:ext cx="3568700" cy="1852612"/>
            <a:chOff x="2902" y="2667"/>
            <a:chExt cx="2248" cy="1167"/>
          </a:xfrm>
        </p:grpSpPr>
        <p:grpSp>
          <p:nvGrpSpPr>
            <p:cNvPr id="81952" name="Group 35"/>
            <p:cNvGrpSpPr>
              <a:grpSpLocks/>
            </p:cNvGrpSpPr>
            <p:nvPr/>
          </p:nvGrpSpPr>
          <p:grpSpPr bwMode="auto">
            <a:xfrm>
              <a:off x="2902" y="2667"/>
              <a:ext cx="2248" cy="1167"/>
              <a:chOff x="2902" y="2667"/>
              <a:chExt cx="2248" cy="1167"/>
            </a:xfrm>
          </p:grpSpPr>
          <p:sp>
            <p:nvSpPr>
              <p:cNvPr id="81954" name="Line 36"/>
              <p:cNvSpPr>
                <a:spLocks noChangeShapeType="1"/>
              </p:cNvSpPr>
              <p:nvPr/>
            </p:nvSpPr>
            <p:spPr bwMode="auto">
              <a:xfrm>
                <a:off x="2902" y="2667"/>
                <a:ext cx="47" cy="1"/>
              </a:xfrm>
              <a:prstGeom prst="line">
                <a:avLst/>
              </a:prstGeom>
              <a:noFill/>
              <a:ln w="28575">
                <a:solidFill>
                  <a:srgbClr val="FBFB1D"/>
                </a:solidFill>
                <a:round/>
                <a:headEnd/>
                <a:tailEnd/>
              </a:ln>
            </p:spPr>
            <p:txBody>
              <a:bodyPr/>
              <a:lstStyle/>
              <a:p>
                <a:endParaRPr lang="en-US"/>
              </a:p>
            </p:txBody>
          </p:sp>
          <p:sp>
            <p:nvSpPr>
              <p:cNvPr id="81955" name="Line 37"/>
              <p:cNvSpPr>
                <a:spLocks noChangeShapeType="1"/>
              </p:cNvSpPr>
              <p:nvPr/>
            </p:nvSpPr>
            <p:spPr bwMode="auto">
              <a:xfrm>
                <a:off x="2902" y="3202"/>
                <a:ext cx="47" cy="1"/>
              </a:xfrm>
              <a:prstGeom prst="line">
                <a:avLst/>
              </a:prstGeom>
              <a:noFill/>
              <a:ln w="28575">
                <a:solidFill>
                  <a:srgbClr val="FBFB1D"/>
                </a:solidFill>
                <a:round/>
                <a:headEnd/>
                <a:tailEnd/>
              </a:ln>
            </p:spPr>
            <p:txBody>
              <a:bodyPr/>
              <a:lstStyle/>
              <a:p>
                <a:endParaRPr lang="en-US"/>
              </a:p>
            </p:txBody>
          </p:sp>
          <p:sp>
            <p:nvSpPr>
              <p:cNvPr id="81956" name="Line 38"/>
              <p:cNvSpPr>
                <a:spLocks noChangeShapeType="1"/>
              </p:cNvSpPr>
              <p:nvPr/>
            </p:nvSpPr>
            <p:spPr bwMode="auto">
              <a:xfrm>
                <a:off x="2902" y="3734"/>
                <a:ext cx="47" cy="1"/>
              </a:xfrm>
              <a:prstGeom prst="line">
                <a:avLst/>
              </a:prstGeom>
              <a:noFill/>
              <a:ln w="28575">
                <a:solidFill>
                  <a:srgbClr val="FBFB1D"/>
                </a:solidFill>
                <a:round/>
                <a:headEnd/>
                <a:tailEnd/>
              </a:ln>
            </p:spPr>
            <p:txBody>
              <a:bodyPr/>
              <a:lstStyle/>
              <a:p>
                <a:endParaRPr lang="en-US"/>
              </a:p>
            </p:txBody>
          </p:sp>
          <p:sp>
            <p:nvSpPr>
              <p:cNvPr id="81957" name="Line 39"/>
              <p:cNvSpPr>
                <a:spLocks noChangeShapeType="1"/>
              </p:cNvSpPr>
              <p:nvPr/>
            </p:nvSpPr>
            <p:spPr bwMode="auto">
              <a:xfrm flipV="1">
                <a:off x="3021" y="3790"/>
                <a:ext cx="1" cy="44"/>
              </a:xfrm>
              <a:prstGeom prst="line">
                <a:avLst/>
              </a:prstGeom>
              <a:noFill/>
              <a:ln w="28575">
                <a:solidFill>
                  <a:srgbClr val="FBFB1D"/>
                </a:solidFill>
                <a:round/>
                <a:headEnd/>
                <a:tailEnd/>
              </a:ln>
            </p:spPr>
            <p:txBody>
              <a:bodyPr/>
              <a:lstStyle/>
              <a:p>
                <a:endParaRPr lang="en-US"/>
              </a:p>
            </p:txBody>
          </p:sp>
          <p:sp>
            <p:nvSpPr>
              <p:cNvPr id="81958" name="Freeform 40"/>
              <p:cNvSpPr>
                <a:spLocks/>
              </p:cNvSpPr>
              <p:nvPr/>
            </p:nvSpPr>
            <p:spPr bwMode="auto">
              <a:xfrm>
                <a:off x="3553" y="3790"/>
                <a:ext cx="1" cy="44"/>
              </a:xfrm>
              <a:custGeom>
                <a:avLst/>
                <a:gdLst>
                  <a:gd name="T0" fmla="*/ 0 w 1"/>
                  <a:gd name="T1" fmla="*/ 44 h 44"/>
                  <a:gd name="T2" fmla="*/ 0 w 1"/>
                  <a:gd name="T3" fmla="*/ 22 h 44"/>
                  <a:gd name="T4" fmla="*/ 0 w 1"/>
                  <a:gd name="T5" fmla="*/ 0 h 44"/>
                  <a:gd name="T6" fmla="*/ 0 60000 65536"/>
                  <a:gd name="T7" fmla="*/ 0 60000 65536"/>
                  <a:gd name="T8" fmla="*/ 0 60000 65536"/>
                  <a:gd name="T9" fmla="*/ 0 w 1"/>
                  <a:gd name="T10" fmla="*/ 0 h 44"/>
                  <a:gd name="T11" fmla="*/ 1 w 1"/>
                  <a:gd name="T12" fmla="*/ 44 h 44"/>
                </a:gdLst>
                <a:ahLst/>
                <a:cxnLst>
                  <a:cxn ang="T6">
                    <a:pos x="T0" y="T1"/>
                  </a:cxn>
                  <a:cxn ang="T7">
                    <a:pos x="T2" y="T3"/>
                  </a:cxn>
                  <a:cxn ang="T8">
                    <a:pos x="T4" y="T5"/>
                  </a:cxn>
                </a:cxnLst>
                <a:rect l="T9" t="T10" r="T11" b="T12"/>
                <a:pathLst>
                  <a:path w="1" h="44">
                    <a:moveTo>
                      <a:pt x="0" y="44"/>
                    </a:moveTo>
                    <a:lnTo>
                      <a:pt x="0" y="22"/>
                    </a:lnTo>
                    <a:lnTo>
                      <a:pt x="0" y="0"/>
                    </a:lnTo>
                  </a:path>
                </a:pathLst>
              </a:custGeom>
              <a:noFill/>
              <a:ln w="28575">
                <a:solidFill>
                  <a:srgbClr val="FBFB1D"/>
                </a:solidFill>
                <a:round/>
                <a:headEnd/>
                <a:tailEnd/>
              </a:ln>
            </p:spPr>
            <p:txBody>
              <a:bodyPr/>
              <a:lstStyle/>
              <a:p>
                <a:endParaRPr lang="en-US"/>
              </a:p>
            </p:txBody>
          </p:sp>
          <p:sp>
            <p:nvSpPr>
              <p:cNvPr id="81959" name="Freeform 41"/>
              <p:cNvSpPr>
                <a:spLocks/>
              </p:cNvSpPr>
              <p:nvPr/>
            </p:nvSpPr>
            <p:spPr bwMode="auto">
              <a:xfrm>
                <a:off x="4085" y="3790"/>
                <a:ext cx="1" cy="44"/>
              </a:xfrm>
              <a:custGeom>
                <a:avLst/>
                <a:gdLst>
                  <a:gd name="T0" fmla="*/ 0 w 1"/>
                  <a:gd name="T1" fmla="*/ 44 h 44"/>
                  <a:gd name="T2" fmla="*/ 0 w 1"/>
                  <a:gd name="T3" fmla="*/ 22 h 44"/>
                  <a:gd name="T4" fmla="*/ 0 w 1"/>
                  <a:gd name="T5" fmla="*/ 0 h 44"/>
                  <a:gd name="T6" fmla="*/ 0 60000 65536"/>
                  <a:gd name="T7" fmla="*/ 0 60000 65536"/>
                  <a:gd name="T8" fmla="*/ 0 60000 65536"/>
                  <a:gd name="T9" fmla="*/ 0 w 1"/>
                  <a:gd name="T10" fmla="*/ 0 h 44"/>
                  <a:gd name="T11" fmla="*/ 1 w 1"/>
                  <a:gd name="T12" fmla="*/ 44 h 44"/>
                </a:gdLst>
                <a:ahLst/>
                <a:cxnLst>
                  <a:cxn ang="T6">
                    <a:pos x="T0" y="T1"/>
                  </a:cxn>
                  <a:cxn ang="T7">
                    <a:pos x="T2" y="T3"/>
                  </a:cxn>
                  <a:cxn ang="T8">
                    <a:pos x="T4" y="T5"/>
                  </a:cxn>
                </a:cxnLst>
                <a:rect l="T9" t="T10" r="T11" b="T12"/>
                <a:pathLst>
                  <a:path w="1" h="44">
                    <a:moveTo>
                      <a:pt x="0" y="44"/>
                    </a:moveTo>
                    <a:lnTo>
                      <a:pt x="0" y="22"/>
                    </a:lnTo>
                    <a:lnTo>
                      <a:pt x="0" y="0"/>
                    </a:lnTo>
                  </a:path>
                </a:pathLst>
              </a:custGeom>
              <a:noFill/>
              <a:ln w="28575">
                <a:solidFill>
                  <a:srgbClr val="FBFB1D"/>
                </a:solidFill>
                <a:round/>
                <a:headEnd/>
                <a:tailEnd/>
              </a:ln>
            </p:spPr>
            <p:txBody>
              <a:bodyPr/>
              <a:lstStyle/>
              <a:p>
                <a:endParaRPr lang="en-US"/>
              </a:p>
            </p:txBody>
          </p:sp>
          <p:sp>
            <p:nvSpPr>
              <p:cNvPr id="81960" name="Freeform 42"/>
              <p:cNvSpPr>
                <a:spLocks/>
              </p:cNvSpPr>
              <p:nvPr/>
            </p:nvSpPr>
            <p:spPr bwMode="auto">
              <a:xfrm>
                <a:off x="4617" y="3790"/>
                <a:ext cx="1" cy="44"/>
              </a:xfrm>
              <a:custGeom>
                <a:avLst/>
                <a:gdLst>
                  <a:gd name="T0" fmla="*/ 0 w 1"/>
                  <a:gd name="T1" fmla="*/ 44 h 44"/>
                  <a:gd name="T2" fmla="*/ 0 w 1"/>
                  <a:gd name="T3" fmla="*/ 22 h 44"/>
                  <a:gd name="T4" fmla="*/ 0 w 1"/>
                  <a:gd name="T5" fmla="*/ 0 h 44"/>
                  <a:gd name="T6" fmla="*/ 0 60000 65536"/>
                  <a:gd name="T7" fmla="*/ 0 60000 65536"/>
                  <a:gd name="T8" fmla="*/ 0 60000 65536"/>
                  <a:gd name="T9" fmla="*/ 0 w 1"/>
                  <a:gd name="T10" fmla="*/ 0 h 44"/>
                  <a:gd name="T11" fmla="*/ 1 w 1"/>
                  <a:gd name="T12" fmla="*/ 44 h 44"/>
                </a:gdLst>
                <a:ahLst/>
                <a:cxnLst>
                  <a:cxn ang="T6">
                    <a:pos x="T0" y="T1"/>
                  </a:cxn>
                  <a:cxn ang="T7">
                    <a:pos x="T2" y="T3"/>
                  </a:cxn>
                  <a:cxn ang="T8">
                    <a:pos x="T4" y="T5"/>
                  </a:cxn>
                </a:cxnLst>
                <a:rect l="T9" t="T10" r="T11" b="T12"/>
                <a:pathLst>
                  <a:path w="1" h="44">
                    <a:moveTo>
                      <a:pt x="0" y="44"/>
                    </a:moveTo>
                    <a:lnTo>
                      <a:pt x="0" y="22"/>
                    </a:lnTo>
                    <a:lnTo>
                      <a:pt x="0" y="0"/>
                    </a:lnTo>
                  </a:path>
                </a:pathLst>
              </a:custGeom>
              <a:noFill/>
              <a:ln w="28575">
                <a:solidFill>
                  <a:srgbClr val="FBFB1D"/>
                </a:solidFill>
                <a:round/>
                <a:headEnd/>
                <a:tailEnd/>
              </a:ln>
            </p:spPr>
            <p:txBody>
              <a:bodyPr/>
              <a:lstStyle/>
              <a:p>
                <a:endParaRPr lang="en-US"/>
              </a:p>
            </p:txBody>
          </p:sp>
          <p:sp>
            <p:nvSpPr>
              <p:cNvPr id="81961" name="Line 43"/>
              <p:cNvSpPr>
                <a:spLocks noChangeShapeType="1"/>
              </p:cNvSpPr>
              <p:nvPr/>
            </p:nvSpPr>
            <p:spPr bwMode="auto">
              <a:xfrm flipV="1">
                <a:off x="5149" y="3790"/>
                <a:ext cx="1" cy="44"/>
              </a:xfrm>
              <a:prstGeom prst="line">
                <a:avLst/>
              </a:prstGeom>
              <a:noFill/>
              <a:ln w="28575">
                <a:solidFill>
                  <a:srgbClr val="FBFB1D"/>
                </a:solidFill>
                <a:round/>
                <a:headEnd/>
                <a:tailEnd/>
              </a:ln>
            </p:spPr>
            <p:txBody>
              <a:bodyPr/>
              <a:lstStyle/>
              <a:p>
                <a:endParaRPr lang="en-US"/>
              </a:p>
            </p:txBody>
          </p:sp>
        </p:grpSp>
        <p:sp>
          <p:nvSpPr>
            <p:cNvPr id="81953" name="Line 44"/>
            <p:cNvSpPr>
              <a:spLocks noChangeShapeType="1"/>
            </p:cNvSpPr>
            <p:nvPr/>
          </p:nvSpPr>
          <p:spPr bwMode="auto">
            <a:xfrm>
              <a:off x="3021" y="3790"/>
              <a:ext cx="2128" cy="1"/>
            </a:xfrm>
            <a:prstGeom prst="line">
              <a:avLst/>
            </a:prstGeom>
            <a:noFill/>
            <a:ln w="28575">
              <a:solidFill>
                <a:srgbClr val="FBFB1D"/>
              </a:solidFill>
              <a:round/>
              <a:headEnd/>
              <a:tailEnd/>
            </a:ln>
          </p:spPr>
          <p:txBody>
            <a:bodyPr/>
            <a:lstStyle/>
            <a:p>
              <a:endParaRPr lang="en-US"/>
            </a:p>
          </p:txBody>
        </p:sp>
      </p:grpSp>
      <p:sp>
        <p:nvSpPr>
          <p:cNvPr id="81945" name="Text Box 45"/>
          <p:cNvSpPr txBox="1">
            <a:spLocks noChangeArrowheads="1"/>
          </p:cNvSpPr>
          <p:nvPr/>
        </p:nvSpPr>
        <p:spPr bwMode="auto">
          <a:xfrm>
            <a:off x="4205288" y="2235200"/>
            <a:ext cx="430212" cy="1998663"/>
          </a:xfrm>
          <a:prstGeom prst="rect">
            <a:avLst/>
          </a:prstGeom>
          <a:noFill/>
          <a:ln w="9525">
            <a:noFill/>
            <a:miter lim="800000"/>
            <a:headEnd/>
            <a:tailEnd/>
          </a:ln>
        </p:spPr>
        <p:txBody>
          <a:bodyPr wrap="none">
            <a:spAutoFit/>
          </a:bodyPr>
          <a:lstStyle/>
          <a:p>
            <a:pPr algn="r">
              <a:lnSpc>
                <a:spcPct val="85000"/>
              </a:lnSpc>
              <a:spcBef>
                <a:spcPct val="315000"/>
              </a:spcBef>
            </a:pPr>
            <a:r>
              <a:rPr lang="en-US" sz="1400" b="1">
                <a:latin typeface="Arial Narrow" pitchFamily="34" charset="0"/>
                <a:sym typeface="Symbol" pitchFamily="18" charset="2"/>
              </a:rPr>
              <a:t>100</a:t>
            </a:r>
          </a:p>
          <a:p>
            <a:pPr algn="r">
              <a:lnSpc>
                <a:spcPct val="85000"/>
              </a:lnSpc>
              <a:spcBef>
                <a:spcPct val="315000"/>
              </a:spcBef>
            </a:pPr>
            <a:r>
              <a:rPr lang="en-US" sz="1400" b="1">
                <a:latin typeface="Arial Narrow" pitchFamily="34" charset="0"/>
                <a:sym typeface="Symbol" pitchFamily="18" charset="2"/>
              </a:rPr>
              <a:t>50</a:t>
            </a:r>
          </a:p>
          <a:p>
            <a:pPr algn="r">
              <a:lnSpc>
                <a:spcPct val="85000"/>
              </a:lnSpc>
              <a:spcBef>
                <a:spcPct val="315000"/>
              </a:spcBef>
            </a:pPr>
            <a:r>
              <a:rPr lang="en-US" sz="1400" b="1">
                <a:latin typeface="Arial Narrow" pitchFamily="34" charset="0"/>
                <a:sym typeface="Symbol" pitchFamily="18" charset="2"/>
              </a:rPr>
              <a:t>0</a:t>
            </a:r>
            <a:endParaRPr lang="en-GB" sz="1400" b="1">
              <a:latin typeface="Arial Narrow" pitchFamily="34" charset="0"/>
            </a:endParaRPr>
          </a:p>
        </p:txBody>
      </p:sp>
      <p:sp>
        <p:nvSpPr>
          <p:cNvPr id="81946" name="Text Box 46"/>
          <p:cNvSpPr txBox="1">
            <a:spLocks noChangeArrowheads="1"/>
          </p:cNvSpPr>
          <p:nvPr/>
        </p:nvSpPr>
        <p:spPr bwMode="auto">
          <a:xfrm>
            <a:off x="3933825" y="3924300"/>
            <a:ext cx="371475" cy="273050"/>
          </a:xfrm>
          <a:prstGeom prst="rect">
            <a:avLst/>
          </a:prstGeom>
          <a:noFill/>
          <a:ln w="9525">
            <a:noFill/>
            <a:miter lim="800000"/>
            <a:headEnd/>
            <a:tailEnd/>
          </a:ln>
        </p:spPr>
        <p:txBody>
          <a:bodyPr wrap="none">
            <a:spAutoFit/>
          </a:bodyPr>
          <a:lstStyle/>
          <a:p>
            <a:pPr algn="ctr">
              <a:lnSpc>
                <a:spcPct val="85000"/>
              </a:lnSpc>
            </a:pPr>
            <a:r>
              <a:rPr lang="en-US" sz="1400" b="1">
                <a:latin typeface="Arial Narrow" pitchFamily="34" charset="0"/>
                <a:sym typeface="Symbol" pitchFamily="18" charset="2"/>
              </a:rPr>
              <a:t>(b)</a:t>
            </a:r>
            <a:endParaRPr lang="en-GB" sz="1400" b="1">
              <a:latin typeface="Arial Narrow" pitchFamily="34" charset="0"/>
            </a:endParaRPr>
          </a:p>
        </p:txBody>
      </p:sp>
      <p:sp>
        <p:nvSpPr>
          <p:cNvPr id="81947" name="Text Box 47"/>
          <p:cNvSpPr txBox="1">
            <a:spLocks noChangeArrowheads="1"/>
          </p:cNvSpPr>
          <p:nvPr/>
        </p:nvSpPr>
        <p:spPr bwMode="auto">
          <a:xfrm rot="-5400000">
            <a:off x="2905918" y="3085307"/>
            <a:ext cx="1624013" cy="273050"/>
          </a:xfrm>
          <a:prstGeom prst="rect">
            <a:avLst/>
          </a:prstGeom>
          <a:noFill/>
          <a:ln w="9525">
            <a:noFill/>
            <a:miter lim="800000"/>
            <a:headEnd/>
            <a:tailEnd/>
          </a:ln>
        </p:spPr>
        <p:txBody>
          <a:bodyPr wrap="none">
            <a:spAutoFit/>
          </a:bodyPr>
          <a:lstStyle/>
          <a:p>
            <a:pPr algn="ctr">
              <a:lnSpc>
                <a:spcPct val="85000"/>
              </a:lnSpc>
            </a:pPr>
            <a:r>
              <a:rPr lang="en-US" sz="1400" b="1">
                <a:latin typeface="Arial Narrow" pitchFamily="34" charset="0"/>
                <a:sym typeface="Symbol" pitchFamily="18" charset="2"/>
              </a:rPr>
              <a:t>Patients affected (%)</a:t>
            </a:r>
            <a:endParaRPr lang="en-GB" sz="1400" b="1">
              <a:latin typeface="Arial Narrow" pitchFamily="34" charset="0"/>
            </a:endParaRPr>
          </a:p>
        </p:txBody>
      </p:sp>
      <p:sp>
        <p:nvSpPr>
          <p:cNvPr id="81948" name="Text Box 48"/>
          <p:cNvSpPr txBox="1">
            <a:spLocks noChangeArrowheads="1"/>
          </p:cNvSpPr>
          <p:nvPr/>
        </p:nvSpPr>
        <p:spPr bwMode="auto">
          <a:xfrm>
            <a:off x="6243638" y="2463800"/>
            <a:ext cx="1825625" cy="282575"/>
          </a:xfrm>
          <a:prstGeom prst="rect">
            <a:avLst/>
          </a:prstGeom>
          <a:solidFill>
            <a:schemeClr val="bg1"/>
          </a:solidFill>
          <a:ln w="9525">
            <a:solidFill>
              <a:schemeClr val="hlink"/>
            </a:solidFill>
            <a:miter lim="800000"/>
            <a:headEnd/>
            <a:tailEnd/>
          </a:ln>
        </p:spPr>
        <p:txBody>
          <a:bodyPr wrap="none">
            <a:spAutoFit/>
          </a:bodyPr>
          <a:lstStyle/>
          <a:p>
            <a:pPr algn="ctr">
              <a:lnSpc>
                <a:spcPct val="85000"/>
              </a:lnSpc>
            </a:pPr>
            <a:r>
              <a:rPr lang="en-US" sz="1400" b="1">
                <a:latin typeface="Arial Narrow" pitchFamily="34" charset="0"/>
                <a:sym typeface="Symbol" pitchFamily="18" charset="2"/>
              </a:rPr>
              <a:t>Sweating and/or tremor</a:t>
            </a:r>
            <a:endParaRPr lang="en-GB" sz="1400" b="1">
              <a:latin typeface="Arial Narrow" pitchFamily="34" charset="0"/>
            </a:endParaRPr>
          </a:p>
        </p:txBody>
      </p:sp>
      <p:sp>
        <p:nvSpPr>
          <p:cNvPr id="81949" name="Text Box 49"/>
          <p:cNvSpPr txBox="1">
            <a:spLocks noChangeArrowheads="1"/>
          </p:cNvSpPr>
          <p:nvPr/>
        </p:nvSpPr>
        <p:spPr bwMode="auto">
          <a:xfrm>
            <a:off x="5456238" y="533400"/>
            <a:ext cx="2654300" cy="282575"/>
          </a:xfrm>
          <a:prstGeom prst="rect">
            <a:avLst/>
          </a:prstGeom>
          <a:solidFill>
            <a:schemeClr val="bg1"/>
          </a:solidFill>
          <a:ln w="9525">
            <a:solidFill>
              <a:schemeClr val="hlink"/>
            </a:solidFill>
            <a:miter lim="800000"/>
            <a:headEnd/>
            <a:tailEnd/>
          </a:ln>
        </p:spPr>
        <p:txBody>
          <a:bodyPr wrap="none">
            <a:spAutoFit/>
          </a:bodyPr>
          <a:lstStyle/>
          <a:p>
            <a:pPr algn="ctr">
              <a:lnSpc>
                <a:spcPct val="85000"/>
              </a:lnSpc>
            </a:pPr>
            <a:r>
              <a:rPr lang="en-US" sz="1400" b="1">
                <a:latin typeface="Arial Narrow" pitchFamily="34" charset="0"/>
                <a:sym typeface="Symbol" pitchFamily="18" charset="2"/>
              </a:rPr>
              <a:t>Altered symtoms of hypoglycaemia</a:t>
            </a:r>
            <a:endParaRPr lang="en-GB" sz="1400" b="1">
              <a:latin typeface="Arial Narrow" pitchFamily="34" charset="0"/>
            </a:endParaRPr>
          </a:p>
        </p:txBody>
      </p:sp>
      <p:sp>
        <p:nvSpPr>
          <p:cNvPr id="81950" name="Text Box 50"/>
          <p:cNvSpPr txBox="1">
            <a:spLocks noChangeArrowheads="1"/>
          </p:cNvSpPr>
          <p:nvPr/>
        </p:nvSpPr>
        <p:spPr bwMode="auto">
          <a:xfrm>
            <a:off x="4205288" y="304800"/>
            <a:ext cx="430212" cy="1998663"/>
          </a:xfrm>
          <a:prstGeom prst="rect">
            <a:avLst/>
          </a:prstGeom>
          <a:noFill/>
          <a:ln w="9525">
            <a:noFill/>
            <a:miter lim="800000"/>
            <a:headEnd/>
            <a:tailEnd/>
          </a:ln>
        </p:spPr>
        <p:txBody>
          <a:bodyPr wrap="none">
            <a:spAutoFit/>
          </a:bodyPr>
          <a:lstStyle/>
          <a:p>
            <a:pPr algn="r">
              <a:lnSpc>
                <a:spcPct val="85000"/>
              </a:lnSpc>
              <a:spcBef>
                <a:spcPct val="315000"/>
              </a:spcBef>
            </a:pPr>
            <a:r>
              <a:rPr lang="en-US" sz="1400" b="1">
                <a:latin typeface="Arial Narrow" pitchFamily="34" charset="0"/>
                <a:sym typeface="Symbol" pitchFamily="18" charset="2"/>
              </a:rPr>
              <a:t>100</a:t>
            </a:r>
          </a:p>
          <a:p>
            <a:pPr algn="r">
              <a:lnSpc>
                <a:spcPct val="85000"/>
              </a:lnSpc>
              <a:spcBef>
                <a:spcPct val="315000"/>
              </a:spcBef>
            </a:pPr>
            <a:r>
              <a:rPr lang="en-US" sz="1400" b="1">
                <a:latin typeface="Arial Narrow" pitchFamily="34" charset="0"/>
                <a:sym typeface="Symbol" pitchFamily="18" charset="2"/>
              </a:rPr>
              <a:t>50</a:t>
            </a:r>
          </a:p>
          <a:p>
            <a:pPr algn="r">
              <a:lnSpc>
                <a:spcPct val="85000"/>
              </a:lnSpc>
              <a:spcBef>
                <a:spcPct val="315000"/>
              </a:spcBef>
            </a:pPr>
            <a:r>
              <a:rPr lang="en-US" sz="1400" b="1">
                <a:latin typeface="Arial Narrow" pitchFamily="34" charset="0"/>
                <a:sym typeface="Symbol" pitchFamily="18" charset="2"/>
              </a:rPr>
              <a:t>0</a:t>
            </a:r>
            <a:endParaRPr lang="en-GB" sz="1400" b="1">
              <a:latin typeface="Arial Narrow" pitchFamily="34" charset="0"/>
            </a:endParaRPr>
          </a:p>
        </p:txBody>
      </p:sp>
      <p:sp>
        <p:nvSpPr>
          <p:cNvPr id="81951" name="Text Box 51"/>
          <p:cNvSpPr txBox="1">
            <a:spLocks noChangeArrowheads="1"/>
          </p:cNvSpPr>
          <p:nvPr/>
        </p:nvSpPr>
        <p:spPr bwMode="auto">
          <a:xfrm>
            <a:off x="3937000" y="1993900"/>
            <a:ext cx="363538" cy="273050"/>
          </a:xfrm>
          <a:prstGeom prst="rect">
            <a:avLst/>
          </a:prstGeom>
          <a:noFill/>
          <a:ln w="9525">
            <a:noFill/>
            <a:miter lim="800000"/>
            <a:headEnd/>
            <a:tailEnd/>
          </a:ln>
        </p:spPr>
        <p:txBody>
          <a:bodyPr wrap="none">
            <a:spAutoFit/>
          </a:bodyPr>
          <a:lstStyle/>
          <a:p>
            <a:pPr algn="ctr">
              <a:lnSpc>
                <a:spcPct val="85000"/>
              </a:lnSpc>
            </a:pPr>
            <a:r>
              <a:rPr lang="en-US" sz="1400" b="1">
                <a:latin typeface="Arial Narrow" pitchFamily="34" charset="0"/>
                <a:sym typeface="Symbol" pitchFamily="18" charset="2"/>
              </a:rPr>
              <a:t>(a)</a:t>
            </a:r>
            <a:endParaRPr lang="en-GB" sz="1400" b="1">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descr="hypo.JPG"/>
          <p:cNvPicPr>
            <a:picLocks noChangeAspect="1"/>
          </p:cNvPicPr>
          <p:nvPr/>
        </p:nvPicPr>
        <p:blipFill>
          <a:blip r:embed="rId2"/>
          <a:srcRect/>
          <a:stretch>
            <a:fillRect/>
          </a:stretch>
        </p:blipFill>
        <p:spPr bwMode="auto">
          <a:xfrm>
            <a:off x="0" y="0"/>
            <a:ext cx="9296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152400" y="228600"/>
            <a:ext cx="8915400" cy="838200"/>
          </a:xfrm>
        </p:spPr>
        <p:txBody>
          <a:bodyPr>
            <a:normAutofit fontScale="90000"/>
          </a:bodyPr>
          <a:lstStyle/>
          <a:p>
            <a:pPr eaLnBrk="1" fontAlgn="auto" hangingPunct="1">
              <a:spcAft>
                <a:spcPts val="0"/>
              </a:spcAft>
              <a:defRPr/>
            </a:pPr>
            <a:r>
              <a:rPr lang="en-US" sz="2800" dirty="0" smtClean="0">
                <a:solidFill>
                  <a:srgbClr val="FF6600"/>
                </a:solidFill>
                <a:effectLst>
                  <a:outerShdw blurRad="38100" dist="38100" dir="2700000" algn="tl">
                    <a:srgbClr val="000000">
                      <a:alpha val="43137"/>
                    </a:srgbClr>
                  </a:outerShdw>
                </a:effectLst>
                <a:latin typeface="Arial" pitchFamily="34" charset="0"/>
                <a:cs typeface="Arial" pitchFamily="34" charset="0"/>
              </a:rPr>
              <a:t>Factors that Precipitate or Predispose to </a:t>
            </a:r>
            <a:r>
              <a:rPr lang="en-US" sz="2800" dirty="0" err="1" smtClean="0">
                <a:solidFill>
                  <a:srgbClr val="FF6600"/>
                </a:solidFill>
                <a:effectLst>
                  <a:outerShdw blurRad="38100" dist="38100" dir="2700000" algn="tl">
                    <a:srgbClr val="000000">
                      <a:alpha val="43137"/>
                    </a:srgbClr>
                  </a:outerShdw>
                </a:effectLst>
                <a:latin typeface="Arial" pitchFamily="34" charset="0"/>
                <a:cs typeface="Arial" pitchFamily="34" charset="0"/>
              </a:rPr>
              <a:t>Hypoglycaemia</a:t>
            </a:r>
            <a:r>
              <a:rPr lang="en-US" sz="2800" dirty="0" smtClean="0">
                <a:solidFill>
                  <a:srgbClr val="FF6600"/>
                </a:solidFill>
                <a:effectLst>
                  <a:outerShdw blurRad="38100" dist="38100" dir="2700000" algn="tl">
                    <a:srgbClr val="000000">
                      <a:alpha val="43137"/>
                    </a:srgbClr>
                  </a:outerShdw>
                </a:effectLst>
                <a:latin typeface="Arial" pitchFamily="34" charset="0"/>
                <a:cs typeface="Arial" pitchFamily="34" charset="0"/>
              </a:rPr>
              <a:t> : Excessive insulin level</a:t>
            </a:r>
          </a:p>
        </p:txBody>
      </p:sp>
      <p:graphicFrame>
        <p:nvGraphicFramePr>
          <p:cNvPr id="13475" name="Group 163"/>
          <p:cNvGraphicFramePr>
            <a:graphicFrameLocks noGrp="1"/>
          </p:cNvGraphicFramePr>
          <p:nvPr>
            <p:ph type="tbl" idx="1"/>
          </p:nvPr>
        </p:nvGraphicFramePr>
        <p:xfrm>
          <a:off x="457200" y="1219200"/>
          <a:ext cx="8229600" cy="5180013"/>
        </p:xfrm>
        <a:graphic>
          <a:graphicData uri="http://schemas.openxmlformats.org/drawingml/2006/table">
            <a:tbl>
              <a:tblPr/>
              <a:tblGrid>
                <a:gridCol w="2057400"/>
                <a:gridCol w="6172200"/>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BFB1D"/>
                          </a:solidFill>
                          <a:effectLst/>
                          <a:latin typeface="Arial" charset="0"/>
                          <a:cs typeface="Arial" charset="0"/>
                        </a:rPr>
                        <a:t>Excessive dosage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cs typeface="Arial" charset="0"/>
                        </a:rPr>
                        <a:t>Error by patient, doctor or pharmacist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BFB1D"/>
                          </a:solidFill>
                          <a:effectLst/>
                          <a:latin typeface="Arial" charset="0"/>
                          <a:cs typeface="Arial" charset="0"/>
                        </a:rPr>
                        <a:t>Increased insulin bioavailability</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charset="0"/>
                          <a:cs typeface="Arial" charset="0"/>
                        </a:rPr>
                        <a:t>Accelerated </a:t>
                      </a:r>
                      <a:r>
                        <a:rPr kumimoji="0" lang="en-US" sz="2000" b="0" i="0" u="none" strike="noStrike" cap="none" normalizeH="0" baseline="0" dirty="0" err="1" smtClean="0">
                          <a:ln>
                            <a:noFill/>
                          </a:ln>
                          <a:solidFill>
                            <a:schemeClr val="accent1"/>
                          </a:solidFill>
                          <a:effectLst/>
                          <a:latin typeface="Arial" charset="0"/>
                          <a:cs typeface="Arial" charset="0"/>
                        </a:rPr>
                        <a:t>absorbtion</a:t>
                      </a:r>
                      <a:r>
                        <a:rPr kumimoji="0" lang="en-US" sz="2000" b="0" i="0" u="none" strike="noStrike" cap="none" normalizeH="0" baseline="0" dirty="0" smtClean="0">
                          <a:ln>
                            <a:noFill/>
                          </a:ln>
                          <a:solidFill>
                            <a:schemeClr val="accent1"/>
                          </a:solidFill>
                          <a:effectLst/>
                          <a:latin typeface="Arial" charset="0"/>
                          <a:cs typeface="Arial" charset="0"/>
                        </a:rPr>
                        <a:t> (exercise, injection into abdomen, change to human insulin)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charset="0"/>
                          <a:cs typeface="Arial" charset="0"/>
                        </a:rPr>
                        <a:t>Insulin antibodies, Renal failure, Honeymoon </a:t>
                      </a:r>
                      <a:r>
                        <a:rPr kumimoji="0" lang="en-US" sz="2000" b="0" i="0" u="none" strike="noStrike" cap="none" normalizeH="0" baseline="0" dirty="0" err="1" smtClean="0">
                          <a:ln>
                            <a:noFill/>
                          </a:ln>
                          <a:solidFill>
                            <a:schemeClr val="accent1"/>
                          </a:solidFill>
                          <a:effectLst/>
                          <a:latin typeface="Arial" charset="0"/>
                          <a:cs typeface="Arial" charset="0"/>
                        </a:rPr>
                        <a:t>periode</a:t>
                      </a:r>
                      <a:endParaRPr kumimoji="0" lang="en-US" sz="2000" b="0" i="0" u="none" strike="noStrike" cap="none" normalizeH="0" baseline="0" dirty="0" smtClean="0">
                        <a:ln>
                          <a:noFill/>
                        </a:ln>
                        <a:solidFill>
                          <a:schemeClr val="accent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r>
              <a:tr h="144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BFB1D"/>
                          </a:solidFill>
                          <a:effectLst/>
                          <a:latin typeface="Arial" charset="0"/>
                          <a:cs typeface="Arial" charset="0"/>
                        </a:rPr>
                        <a:t>Increased insulin sensitivity</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Counter-regulatory hormon deficiencies (Addison, Hypopituitarism)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Weight loss, physical exercise, postpartum, menstrual cycle variation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BFB1D"/>
                          </a:solidFill>
                          <a:effectLst/>
                          <a:latin typeface="Arial" charset="0"/>
                          <a:cs typeface="Arial" charset="0"/>
                        </a:rPr>
                        <a:t>Inadequate carbohydrate response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charset="0"/>
                          <a:cs typeface="Arial" charset="0"/>
                        </a:rPr>
                        <a:t>Missed, small or delayed meals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charset="0"/>
                          <a:cs typeface="Arial" charset="0"/>
                        </a:rPr>
                        <a:t>Anorexia nervosa, Vomiting (</a:t>
                      </a:r>
                      <a:r>
                        <a:rPr kumimoji="0" lang="en-US" sz="2000" b="0" i="0" u="none" strike="noStrike" cap="none" normalizeH="0" baseline="0" dirty="0" err="1" smtClean="0">
                          <a:ln>
                            <a:noFill/>
                          </a:ln>
                          <a:solidFill>
                            <a:schemeClr val="accent1"/>
                          </a:solidFill>
                          <a:effectLst/>
                          <a:latin typeface="Arial" charset="0"/>
                          <a:cs typeface="Arial" charset="0"/>
                        </a:rPr>
                        <a:t>gastroparesis</a:t>
                      </a:r>
                      <a:r>
                        <a:rPr kumimoji="0" lang="en-US" sz="2000" b="0" i="0" u="none" strike="noStrike" cap="none" normalizeH="0" baseline="0" dirty="0" smtClean="0">
                          <a:ln>
                            <a:noFill/>
                          </a:ln>
                          <a:solidFill>
                            <a:schemeClr val="accent1"/>
                          </a:solidFill>
                          <a:effectLst/>
                          <a:latin typeface="Arial" charset="0"/>
                          <a:cs typeface="Arial" charset="0"/>
                        </a:rPr>
                        <a:t>), breast feeding, failure to cover exercise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BFB1D"/>
                          </a:solidFill>
                          <a:effectLst/>
                          <a:latin typeface="Arial" charset="0"/>
                          <a:cs typeface="Arial" charset="0"/>
                        </a:rPr>
                        <a:t>Other factors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cs typeface="Arial" charset="0"/>
                        </a:rPr>
                        <a:t>Exercise, alcohol, drugs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r>
            </a:tbl>
          </a:graphicData>
        </a:graphic>
      </p:graphicFrame>
      <p:sp>
        <p:nvSpPr>
          <p:cNvPr id="83991" name="Rectangle 162"/>
          <p:cNvSpPr>
            <a:spLocks noChangeArrowheads="1"/>
          </p:cNvSpPr>
          <p:nvPr/>
        </p:nvSpPr>
        <p:spPr bwMode="auto">
          <a:xfrm>
            <a:off x="3733800" y="6415088"/>
            <a:ext cx="5035550" cy="366712"/>
          </a:xfrm>
          <a:prstGeom prst="rect">
            <a:avLst/>
          </a:prstGeom>
          <a:noFill/>
          <a:ln w="9525">
            <a:noFill/>
            <a:miter lim="800000"/>
            <a:headEnd/>
            <a:tailEnd/>
          </a:ln>
        </p:spPr>
        <p:txBody>
          <a:bodyPr wrap="none">
            <a:spAutoFit/>
          </a:bodyPr>
          <a:lstStyle/>
          <a:p>
            <a:pPr>
              <a:spcBef>
                <a:spcPct val="50000"/>
              </a:spcBef>
            </a:pPr>
            <a:r>
              <a:rPr lang="en-US">
                <a:solidFill>
                  <a:schemeClr val="bg1"/>
                </a:solidFill>
              </a:rPr>
              <a:t>Heller SR. Textbook of Diabetes 1, 2003, p.33.1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457200" y="350837"/>
            <a:ext cx="8229600" cy="715963"/>
          </a:xfrm>
        </p:spPr>
        <p:txBody>
          <a:bodyPr/>
          <a:lstStyle/>
          <a:p>
            <a:pPr eaLnBrk="1" fontAlgn="auto" hangingPunct="1">
              <a:spcAft>
                <a:spcPts val="0"/>
              </a:spcAft>
              <a:defRPr/>
            </a:pPr>
            <a:r>
              <a:rPr lang="en-US" sz="4000" dirty="0" smtClean="0">
                <a:solidFill>
                  <a:srgbClr val="FF6600"/>
                </a:solidFill>
                <a:effectLst>
                  <a:outerShdw blurRad="38100" dist="38100" dir="2700000" algn="tl">
                    <a:srgbClr val="000000">
                      <a:alpha val="43137"/>
                    </a:srgbClr>
                  </a:outerShdw>
                </a:effectLst>
                <a:latin typeface="Arial" pitchFamily="34" charset="0"/>
                <a:cs typeface="Arial" pitchFamily="34" charset="0"/>
              </a:rPr>
              <a:t>Treatment of </a:t>
            </a:r>
            <a:r>
              <a:rPr lang="en-US" sz="4000" dirty="0" err="1" smtClean="0">
                <a:solidFill>
                  <a:srgbClr val="FF6600"/>
                </a:solidFill>
                <a:effectLst>
                  <a:outerShdw blurRad="38100" dist="38100" dir="2700000" algn="tl">
                    <a:srgbClr val="000000">
                      <a:alpha val="43137"/>
                    </a:srgbClr>
                  </a:outerShdw>
                </a:effectLst>
                <a:latin typeface="Arial" pitchFamily="34" charset="0"/>
                <a:cs typeface="Arial" pitchFamily="34" charset="0"/>
              </a:rPr>
              <a:t>Hypoglycaemia</a:t>
            </a:r>
            <a:endParaRPr lang="en-US" sz="4000" dirty="0" smtClean="0">
              <a:solidFill>
                <a:srgbClr val="FF6600"/>
              </a:solidFill>
              <a:effectLst>
                <a:outerShdw blurRad="38100" dist="38100" dir="2700000" algn="tl">
                  <a:srgbClr val="000000">
                    <a:alpha val="43137"/>
                  </a:srgbClr>
                </a:outerShdw>
              </a:effectLst>
              <a:latin typeface="Arial" pitchFamily="34" charset="0"/>
              <a:cs typeface="Arial" pitchFamily="34" charset="0"/>
            </a:endParaRPr>
          </a:p>
        </p:txBody>
      </p:sp>
      <p:sp>
        <p:nvSpPr>
          <p:cNvPr id="84995" name="Text Box 5"/>
          <p:cNvSpPr txBox="1">
            <a:spLocks noChangeArrowheads="1"/>
          </p:cNvSpPr>
          <p:nvPr/>
        </p:nvSpPr>
        <p:spPr bwMode="auto">
          <a:xfrm>
            <a:off x="3276600" y="1619250"/>
            <a:ext cx="2590800" cy="831850"/>
          </a:xfrm>
          <a:prstGeom prst="rect">
            <a:avLst/>
          </a:prstGeom>
          <a:solidFill>
            <a:schemeClr val="tx1"/>
          </a:solidFill>
          <a:ln w="9525">
            <a:solidFill>
              <a:schemeClr val="tx1"/>
            </a:solidFill>
            <a:miter lim="800000"/>
            <a:headEnd/>
            <a:tailEnd/>
          </a:ln>
        </p:spPr>
        <p:txBody>
          <a:bodyPr>
            <a:spAutoFit/>
          </a:bodyPr>
          <a:lstStyle/>
          <a:p>
            <a:pPr algn="ctr">
              <a:spcBef>
                <a:spcPct val="50000"/>
              </a:spcBef>
            </a:pPr>
            <a:r>
              <a:rPr lang="en-US" sz="2400">
                <a:solidFill>
                  <a:srgbClr val="FBFB1D"/>
                </a:solidFill>
              </a:rPr>
              <a:t>Established diagnosis</a:t>
            </a:r>
          </a:p>
        </p:txBody>
      </p:sp>
      <p:sp>
        <p:nvSpPr>
          <p:cNvPr id="84996" name="Text Box 6"/>
          <p:cNvSpPr txBox="1">
            <a:spLocks noChangeArrowheads="1"/>
          </p:cNvSpPr>
          <p:nvPr/>
        </p:nvSpPr>
        <p:spPr bwMode="auto">
          <a:xfrm>
            <a:off x="228600" y="1924050"/>
            <a:ext cx="2514600" cy="376238"/>
          </a:xfrm>
          <a:prstGeom prst="rect">
            <a:avLst/>
          </a:prstGeom>
          <a:solidFill>
            <a:srgbClr val="000066"/>
          </a:solidFill>
          <a:ln w="9525">
            <a:solidFill>
              <a:schemeClr val="tx1"/>
            </a:solidFill>
            <a:miter lim="800000"/>
            <a:headEnd/>
            <a:tailEnd/>
          </a:ln>
        </p:spPr>
        <p:txBody>
          <a:bodyPr>
            <a:spAutoFit/>
          </a:bodyPr>
          <a:lstStyle/>
          <a:p>
            <a:pPr>
              <a:spcBef>
                <a:spcPct val="50000"/>
              </a:spcBef>
            </a:pPr>
            <a:r>
              <a:rPr lang="en-US">
                <a:solidFill>
                  <a:srgbClr val="FBFB1D"/>
                </a:solidFill>
              </a:rPr>
              <a:t>Capillary blood sample</a:t>
            </a:r>
          </a:p>
        </p:txBody>
      </p:sp>
      <p:sp>
        <p:nvSpPr>
          <p:cNvPr id="84997" name="Line 7"/>
          <p:cNvSpPr>
            <a:spLocks noChangeShapeType="1"/>
          </p:cNvSpPr>
          <p:nvPr/>
        </p:nvSpPr>
        <p:spPr bwMode="auto">
          <a:xfrm>
            <a:off x="2819400" y="2152650"/>
            <a:ext cx="381000" cy="0"/>
          </a:xfrm>
          <a:prstGeom prst="line">
            <a:avLst/>
          </a:prstGeom>
          <a:noFill/>
          <a:ln w="57150">
            <a:solidFill>
              <a:schemeClr val="tx1"/>
            </a:solidFill>
            <a:round/>
            <a:headEnd/>
            <a:tailEnd type="triangle" w="med" len="med"/>
          </a:ln>
        </p:spPr>
        <p:txBody>
          <a:bodyPr/>
          <a:lstStyle/>
          <a:p>
            <a:endParaRPr lang="en-US"/>
          </a:p>
        </p:txBody>
      </p:sp>
      <p:sp>
        <p:nvSpPr>
          <p:cNvPr id="84998" name="Text Box 9"/>
          <p:cNvSpPr txBox="1">
            <a:spLocks noChangeArrowheads="1"/>
          </p:cNvSpPr>
          <p:nvPr/>
        </p:nvSpPr>
        <p:spPr bwMode="auto">
          <a:xfrm>
            <a:off x="5486400" y="2914650"/>
            <a:ext cx="2667000" cy="650875"/>
          </a:xfrm>
          <a:prstGeom prst="rect">
            <a:avLst/>
          </a:prstGeom>
          <a:solidFill>
            <a:schemeClr val="tx1"/>
          </a:solidFill>
          <a:ln w="9525">
            <a:solidFill>
              <a:schemeClr val="tx1"/>
            </a:solidFill>
            <a:miter lim="800000"/>
            <a:headEnd/>
            <a:tailEnd/>
          </a:ln>
        </p:spPr>
        <p:txBody>
          <a:bodyPr>
            <a:spAutoFit/>
          </a:bodyPr>
          <a:lstStyle/>
          <a:p>
            <a:pPr algn="ctr">
              <a:spcBef>
                <a:spcPct val="50000"/>
              </a:spcBef>
            </a:pPr>
            <a:r>
              <a:rPr lang="en-US">
                <a:solidFill>
                  <a:srgbClr val="FBFB1D"/>
                </a:solidFill>
              </a:rPr>
              <a:t>Oral glucose (liquid)  120 cc</a:t>
            </a:r>
          </a:p>
        </p:txBody>
      </p:sp>
      <p:sp>
        <p:nvSpPr>
          <p:cNvPr id="84999" name="Text Box 10"/>
          <p:cNvSpPr txBox="1">
            <a:spLocks noChangeArrowheads="1"/>
          </p:cNvSpPr>
          <p:nvPr/>
        </p:nvSpPr>
        <p:spPr bwMode="auto">
          <a:xfrm>
            <a:off x="5486400" y="4210050"/>
            <a:ext cx="3048000" cy="646113"/>
          </a:xfrm>
          <a:prstGeom prst="rect">
            <a:avLst/>
          </a:prstGeom>
          <a:solidFill>
            <a:schemeClr val="tx1"/>
          </a:solidFill>
          <a:ln w="9525">
            <a:solidFill>
              <a:schemeClr val="tx1"/>
            </a:solidFill>
            <a:miter lim="800000"/>
            <a:headEnd/>
            <a:tailEnd/>
          </a:ln>
        </p:spPr>
        <p:txBody>
          <a:bodyPr>
            <a:spAutoFit/>
          </a:bodyPr>
          <a:lstStyle/>
          <a:p>
            <a:pPr algn="ctr"/>
            <a:r>
              <a:rPr lang="en-US">
                <a:solidFill>
                  <a:srgbClr val="FBFB1D"/>
                </a:solidFill>
              </a:rPr>
              <a:t>Intramuscular glucagon </a:t>
            </a:r>
          </a:p>
          <a:p>
            <a:pPr algn="ctr"/>
            <a:r>
              <a:rPr lang="en-US">
                <a:solidFill>
                  <a:srgbClr val="FBFB1D"/>
                </a:solidFill>
              </a:rPr>
              <a:t>0.5 – 1 mg  repeat after 10 ‘</a:t>
            </a:r>
          </a:p>
        </p:txBody>
      </p:sp>
      <p:sp>
        <p:nvSpPr>
          <p:cNvPr id="85000" name="Text Box 11"/>
          <p:cNvSpPr txBox="1">
            <a:spLocks noChangeArrowheads="1"/>
          </p:cNvSpPr>
          <p:nvPr/>
        </p:nvSpPr>
        <p:spPr bwMode="auto">
          <a:xfrm>
            <a:off x="5410200" y="5810250"/>
            <a:ext cx="3048000" cy="723900"/>
          </a:xfrm>
          <a:prstGeom prst="rect">
            <a:avLst/>
          </a:prstGeom>
          <a:solidFill>
            <a:schemeClr val="tx1"/>
          </a:solidFill>
          <a:ln w="9525">
            <a:solidFill>
              <a:schemeClr val="tx1"/>
            </a:solidFill>
            <a:miter lim="800000"/>
            <a:headEnd/>
            <a:tailEnd/>
          </a:ln>
        </p:spPr>
        <p:txBody>
          <a:bodyPr>
            <a:spAutoFit/>
          </a:bodyPr>
          <a:lstStyle/>
          <a:p>
            <a:pPr algn="ctr">
              <a:spcBef>
                <a:spcPts val="600"/>
              </a:spcBef>
            </a:pPr>
            <a:r>
              <a:rPr lang="en-US">
                <a:solidFill>
                  <a:srgbClr val="FBFB1D"/>
                </a:solidFill>
              </a:rPr>
              <a:t>Intravenous glucose   </a:t>
            </a:r>
          </a:p>
          <a:p>
            <a:pPr algn="ctr">
              <a:spcBef>
                <a:spcPts val="600"/>
              </a:spcBef>
            </a:pPr>
            <a:r>
              <a:rPr lang="en-US">
                <a:solidFill>
                  <a:srgbClr val="FBFB1D"/>
                </a:solidFill>
              </a:rPr>
              <a:t> 20 – 30 ml 50% dextrose</a:t>
            </a:r>
          </a:p>
        </p:txBody>
      </p:sp>
      <p:sp>
        <p:nvSpPr>
          <p:cNvPr id="85001" name="Line 14"/>
          <p:cNvSpPr>
            <a:spLocks noChangeShapeType="1"/>
          </p:cNvSpPr>
          <p:nvPr/>
        </p:nvSpPr>
        <p:spPr bwMode="auto">
          <a:xfrm>
            <a:off x="4495800" y="2457450"/>
            <a:ext cx="0" cy="3657600"/>
          </a:xfrm>
          <a:prstGeom prst="line">
            <a:avLst/>
          </a:prstGeom>
          <a:noFill/>
          <a:ln w="57150">
            <a:solidFill>
              <a:schemeClr val="tx1"/>
            </a:solidFill>
            <a:round/>
            <a:headEnd/>
            <a:tailEnd/>
          </a:ln>
        </p:spPr>
        <p:txBody>
          <a:bodyPr/>
          <a:lstStyle/>
          <a:p>
            <a:endParaRPr lang="en-US"/>
          </a:p>
        </p:txBody>
      </p:sp>
      <p:sp>
        <p:nvSpPr>
          <p:cNvPr id="85002" name="Line 15"/>
          <p:cNvSpPr>
            <a:spLocks noChangeShapeType="1"/>
          </p:cNvSpPr>
          <p:nvPr/>
        </p:nvSpPr>
        <p:spPr bwMode="auto">
          <a:xfrm>
            <a:off x="4495800" y="6115050"/>
            <a:ext cx="914400" cy="0"/>
          </a:xfrm>
          <a:prstGeom prst="line">
            <a:avLst/>
          </a:prstGeom>
          <a:noFill/>
          <a:ln w="57150">
            <a:solidFill>
              <a:schemeClr val="tx1"/>
            </a:solidFill>
            <a:round/>
            <a:headEnd/>
            <a:tailEnd type="triangle" w="med" len="med"/>
          </a:ln>
        </p:spPr>
        <p:txBody>
          <a:bodyPr/>
          <a:lstStyle/>
          <a:p>
            <a:endParaRPr lang="en-US"/>
          </a:p>
        </p:txBody>
      </p:sp>
      <p:sp>
        <p:nvSpPr>
          <p:cNvPr id="85003" name="Line 16"/>
          <p:cNvSpPr>
            <a:spLocks noChangeShapeType="1"/>
          </p:cNvSpPr>
          <p:nvPr/>
        </p:nvSpPr>
        <p:spPr bwMode="auto">
          <a:xfrm>
            <a:off x="4495800" y="4667250"/>
            <a:ext cx="990600" cy="0"/>
          </a:xfrm>
          <a:prstGeom prst="line">
            <a:avLst/>
          </a:prstGeom>
          <a:noFill/>
          <a:ln w="57150">
            <a:solidFill>
              <a:schemeClr val="tx1"/>
            </a:solidFill>
            <a:round/>
            <a:headEnd/>
            <a:tailEnd type="triangle" w="med" len="med"/>
          </a:ln>
        </p:spPr>
        <p:txBody>
          <a:bodyPr/>
          <a:lstStyle/>
          <a:p>
            <a:endParaRPr lang="en-US"/>
          </a:p>
        </p:txBody>
      </p:sp>
      <p:sp>
        <p:nvSpPr>
          <p:cNvPr id="85004" name="Line 17"/>
          <p:cNvSpPr>
            <a:spLocks noChangeShapeType="1"/>
          </p:cNvSpPr>
          <p:nvPr/>
        </p:nvSpPr>
        <p:spPr bwMode="auto">
          <a:xfrm>
            <a:off x="4495800" y="3219450"/>
            <a:ext cx="990600" cy="0"/>
          </a:xfrm>
          <a:prstGeom prst="line">
            <a:avLst/>
          </a:prstGeom>
          <a:noFill/>
          <a:ln w="57150">
            <a:solidFill>
              <a:schemeClr val="tx1"/>
            </a:solidFill>
            <a:round/>
            <a:headEnd/>
            <a:tailEnd type="triangle" w="med" len="med"/>
          </a:ln>
        </p:spPr>
        <p:txBody>
          <a:bodyPr/>
          <a:lstStyle/>
          <a:p>
            <a:endParaRPr lang="en-US"/>
          </a:p>
        </p:txBody>
      </p:sp>
      <p:sp>
        <p:nvSpPr>
          <p:cNvPr id="85005" name="Line 18"/>
          <p:cNvSpPr>
            <a:spLocks noChangeShapeType="1"/>
          </p:cNvSpPr>
          <p:nvPr/>
        </p:nvSpPr>
        <p:spPr bwMode="auto">
          <a:xfrm>
            <a:off x="1447800" y="2305050"/>
            <a:ext cx="0" cy="1676400"/>
          </a:xfrm>
          <a:prstGeom prst="line">
            <a:avLst/>
          </a:prstGeom>
          <a:noFill/>
          <a:ln w="57150">
            <a:solidFill>
              <a:schemeClr val="tx1"/>
            </a:solidFill>
            <a:round/>
            <a:headEnd/>
            <a:tailEnd type="triangle" w="med" len="med"/>
          </a:ln>
        </p:spPr>
        <p:txBody>
          <a:bodyPr/>
          <a:lstStyle/>
          <a:p>
            <a:endParaRPr lang="en-US"/>
          </a:p>
        </p:txBody>
      </p:sp>
      <p:sp>
        <p:nvSpPr>
          <p:cNvPr id="85006" name="Text Box 19"/>
          <p:cNvSpPr txBox="1">
            <a:spLocks noChangeArrowheads="1"/>
          </p:cNvSpPr>
          <p:nvPr/>
        </p:nvSpPr>
        <p:spPr bwMode="auto">
          <a:xfrm>
            <a:off x="381000" y="4057650"/>
            <a:ext cx="2057400" cy="376238"/>
          </a:xfrm>
          <a:prstGeom prst="rect">
            <a:avLst/>
          </a:prstGeom>
          <a:solidFill>
            <a:srgbClr val="000066"/>
          </a:solidFill>
          <a:ln w="9525">
            <a:solidFill>
              <a:schemeClr val="tx1"/>
            </a:solidFill>
            <a:miter lim="800000"/>
            <a:headEnd/>
            <a:tailEnd/>
          </a:ln>
        </p:spPr>
        <p:txBody>
          <a:bodyPr>
            <a:spAutoFit/>
          </a:bodyPr>
          <a:lstStyle/>
          <a:p>
            <a:pPr algn="ctr">
              <a:spcBef>
                <a:spcPct val="50000"/>
              </a:spcBef>
            </a:pPr>
            <a:r>
              <a:rPr lang="en-US">
                <a:solidFill>
                  <a:srgbClr val="FBFB1D"/>
                </a:solidFill>
              </a:rPr>
              <a:t>Evaluation</a:t>
            </a:r>
          </a:p>
        </p:txBody>
      </p:sp>
      <p:sp>
        <p:nvSpPr>
          <p:cNvPr id="85007" name="Text Box 20"/>
          <p:cNvSpPr txBox="1">
            <a:spLocks noChangeArrowheads="1"/>
          </p:cNvSpPr>
          <p:nvPr/>
        </p:nvSpPr>
        <p:spPr bwMode="auto">
          <a:xfrm>
            <a:off x="457200" y="5505450"/>
            <a:ext cx="1981200" cy="1200150"/>
          </a:xfrm>
          <a:prstGeom prst="rect">
            <a:avLst/>
          </a:prstGeom>
          <a:solidFill>
            <a:srgbClr val="000066"/>
          </a:solidFill>
          <a:ln w="9525">
            <a:solidFill>
              <a:schemeClr val="tx1"/>
            </a:solidFill>
            <a:miter lim="800000"/>
            <a:headEnd/>
            <a:tailEnd/>
          </a:ln>
        </p:spPr>
        <p:txBody>
          <a:bodyPr>
            <a:spAutoFit/>
          </a:bodyPr>
          <a:lstStyle/>
          <a:p>
            <a:pPr algn="ctr">
              <a:spcBef>
                <a:spcPct val="50000"/>
              </a:spcBef>
            </a:pPr>
            <a:r>
              <a:rPr lang="en-US">
                <a:solidFill>
                  <a:srgbClr val="FBFB1D"/>
                </a:solidFill>
              </a:rPr>
              <a:t>Maintainance 180 – 200 mg% 10% Dextrose Dextamethasone </a:t>
            </a:r>
          </a:p>
        </p:txBody>
      </p:sp>
      <p:sp>
        <p:nvSpPr>
          <p:cNvPr id="85008" name="Line 21"/>
          <p:cNvSpPr>
            <a:spLocks noChangeShapeType="1"/>
          </p:cNvSpPr>
          <p:nvPr/>
        </p:nvSpPr>
        <p:spPr bwMode="auto">
          <a:xfrm>
            <a:off x="1447800" y="4438650"/>
            <a:ext cx="0" cy="99060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6"/>
          <p:cNvSpPr txBox="1">
            <a:spLocks/>
          </p:cNvSpPr>
          <p:nvPr/>
        </p:nvSpPr>
        <p:spPr bwMode="auto">
          <a:xfrm>
            <a:off x="711200" y="762000"/>
            <a:ext cx="7670800" cy="5978525"/>
          </a:xfrm>
          <a:prstGeom prst="rect">
            <a:avLst/>
          </a:prstGeom>
          <a:noFill/>
          <a:ln w="9525">
            <a:noFill/>
            <a:miter lim="800000"/>
            <a:headEnd/>
            <a:tailEnd/>
          </a:ln>
        </p:spPr>
        <p:txBody>
          <a:bodyPr>
            <a:spAutoFit/>
          </a:bodyPr>
          <a:lstStyle/>
          <a:p>
            <a:pPr marL="411163" indent="-342900">
              <a:spcBef>
                <a:spcPts val="700"/>
              </a:spcBef>
              <a:buClr>
                <a:schemeClr val="tx2"/>
              </a:buClr>
              <a:buSzPct val="95000"/>
              <a:buFont typeface="Wingdings 2" pitchFamily="18" charset="2"/>
              <a:buNone/>
            </a:pPr>
            <a:r>
              <a:rPr lang="en-US" sz="3600" u="sng">
                <a:solidFill>
                  <a:srgbClr val="FFC000"/>
                </a:solidFill>
                <a:latin typeface="Britannic Bold" pitchFamily="34" charset="0"/>
              </a:rPr>
              <a:t>Komplikasi Kronik</a:t>
            </a:r>
          </a:p>
          <a:p>
            <a:pPr marL="411163" indent="-342900">
              <a:spcBef>
                <a:spcPts val="700"/>
              </a:spcBef>
              <a:buClr>
                <a:schemeClr val="tx2"/>
              </a:buClr>
              <a:buSzPct val="95000"/>
              <a:buFont typeface="Arial" pitchFamily="34" charset="0"/>
              <a:buChar char="•"/>
            </a:pPr>
            <a:r>
              <a:rPr lang="en-US" sz="3600">
                <a:solidFill>
                  <a:srgbClr val="FFFF00"/>
                </a:solidFill>
                <a:latin typeface="Calibri" pitchFamily="34" charset="0"/>
              </a:rPr>
              <a:t>Makroangiopati</a:t>
            </a:r>
          </a:p>
          <a:p>
            <a:pPr marL="411163" indent="-342900">
              <a:spcBef>
                <a:spcPts val="700"/>
              </a:spcBef>
              <a:buClr>
                <a:schemeClr val="tx2"/>
              </a:buClr>
              <a:buSzPct val="95000"/>
              <a:buFont typeface="Wingdings 2" pitchFamily="18" charset="2"/>
              <a:buNone/>
            </a:pPr>
            <a:r>
              <a:rPr lang="en-US" sz="3000">
                <a:solidFill>
                  <a:schemeClr val="bg1"/>
                </a:solidFill>
                <a:latin typeface="Calibri" pitchFamily="34" charset="0"/>
              </a:rPr>
              <a:t>		</a:t>
            </a:r>
            <a:r>
              <a:rPr lang="en-US" sz="3000">
                <a:latin typeface="Calibri" pitchFamily="34" charset="0"/>
              </a:rPr>
              <a:t>Pembuluh darah jantung</a:t>
            </a:r>
          </a:p>
          <a:p>
            <a:pPr marL="411163" indent="-342900">
              <a:spcBef>
                <a:spcPts val="700"/>
              </a:spcBef>
              <a:buClr>
                <a:schemeClr val="tx2"/>
              </a:buClr>
              <a:buSzPct val="95000"/>
              <a:buFont typeface="Wingdings 2" pitchFamily="18" charset="2"/>
              <a:buNone/>
            </a:pPr>
            <a:r>
              <a:rPr lang="en-US" sz="3000">
                <a:latin typeface="Calibri" pitchFamily="34" charset="0"/>
              </a:rPr>
              <a:t>		Pembuluh darah otak</a:t>
            </a:r>
          </a:p>
          <a:p>
            <a:pPr marL="411163" indent="-342900">
              <a:spcBef>
                <a:spcPts val="700"/>
              </a:spcBef>
              <a:buClr>
                <a:schemeClr val="tx2"/>
              </a:buClr>
              <a:buSzPct val="95000"/>
              <a:buFont typeface="Wingdings 2" pitchFamily="18" charset="2"/>
              <a:buNone/>
            </a:pPr>
            <a:r>
              <a:rPr lang="en-US" sz="3000">
                <a:latin typeface="Calibri" pitchFamily="34" charset="0"/>
              </a:rPr>
              <a:t>		Peripheral vascular disease</a:t>
            </a:r>
          </a:p>
          <a:p>
            <a:pPr marL="411163" indent="-342900">
              <a:spcBef>
                <a:spcPts val="700"/>
              </a:spcBef>
              <a:buClr>
                <a:schemeClr val="tx2"/>
              </a:buClr>
              <a:buSzPct val="95000"/>
              <a:buFont typeface="Arial" pitchFamily="34" charset="0"/>
              <a:buChar char="•"/>
            </a:pPr>
            <a:r>
              <a:rPr lang="en-US" sz="3600">
                <a:solidFill>
                  <a:srgbClr val="FFFF00"/>
                </a:solidFill>
                <a:latin typeface="Calibri" pitchFamily="34" charset="0"/>
              </a:rPr>
              <a:t>Mikroangiopati</a:t>
            </a:r>
          </a:p>
          <a:p>
            <a:pPr marL="411163" indent="-342900">
              <a:spcBef>
                <a:spcPts val="700"/>
              </a:spcBef>
              <a:buClr>
                <a:schemeClr val="tx2"/>
              </a:buClr>
              <a:buSzPct val="95000"/>
            </a:pPr>
            <a:r>
              <a:rPr lang="en-US" sz="3600">
                <a:solidFill>
                  <a:srgbClr val="FFFF00"/>
                </a:solidFill>
                <a:latin typeface="Calibri" pitchFamily="34" charset="0"/>
              </a:rPr>
              <a:t>		</a:t>
            </a:r>
            <a:r>
              <a:rPr lang="en-US" sz="3000">
                <a:latin typeface="Calibri" pitchFamily="34" charset="0"/>
              </a:rPr>
              <a:t>Retinopati diabetik</a:t>
            </a:r>
          </a:p>
          <a:p>
            <a:pPr marL="411163" indent="-342900">
              <a:spcBef>
                <a:spcPts val="700"/>
              </a:spcBef>
              <a:buClr>
                <a:schemeClr val="tx2"/>
              </a:buClr>
              <a:buSzPct val="95000"/>
            </a:pPr>
            <a:r>
              <a:rPr lang="en-US" sz="3000">
                <a:latin typeface="Calibri" pitchFamily="34" charset="0"/>
              </a:rPr>
              <a:t>		Nefropati diabetik</a:t>
            </a:r>
          </a:p>
          <a:p>
            <a:pPr marL="411163" indent="-342900">
              <a:spcBef>
                <a:spcPts val="700"/>
              </a:spcBef>
              <a:buClr>
                <a:schemeClr val="tx2"/>
              </a:buClr>
              <a:buSzPct val="95000"/>
              <a:buFont typeface="Arial" pitchFamily="34" charset="0"/>
              <a:buChar char="•"/>
            </a:pPr>
            <a:r>
              <a:rPr lang="en-US" sz="3600">
                <a:solidFill>
                  <a:srgbClr val="FFFF00"/>
                </a:solidFill>
                <a:latin typeface="Calibri" pitchFamily="34" charset="0"/>
              </a:rPr>
              <a:t>Neuropati (perifer)</a:t>
            </a:r>
          </a:p>
          <a:p>
            <a:pPr marL="411163" indent="-342900">
              <a:spcBef>
                <a:spcPts val="700"/>
              </a:spcBef>
              <a:buClr>
                <a:schemeClr val="tx2"/>
              </a:buClr>
              <a:buSzPct val="95000"/>
              <a:buFont typeface="Wingdings 2" pitchFamily="18" charset="2"/>
              <a:buNone/>
            </a:pPr>
            <a:endParaRPr lang="en-US" sz="3000">
              <a:solidFill>
                <a:schemeClr val="bg1"/>
              </a:solidFill>
              <a:latin typeface="Corbe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57200" y="1371600"/>
            <a:ext cx="8229600" cy="4525962"/>
          </a:xfrm>
        </p:spPr>
        <p:txBody>
          <a:bodyPr/>
          <a:lstStyle/>
          <a:p>
            <a:pPr algn="just" eaLnBrk="1" hangingPunct="1">
              <a:buFont typeface="Arial" pitchFamily="34" charset="0"/>
              <a:buNone/>
            </a:pPr>
            <a:r>
              <a:rPr lang="en-US" sz="2800" dirty="0" smtClean="0"/>
              <a:t>United Nations (2006) :</a:t>
            </a:r>
          </a:p>
          <a:p>
            <a:pPr algn="just" eaLnBrk="1" hangingPunct="1">
              <a:buFont typeface="Arial" pitchFamily="34" charset="0"/>
              <a:buNone/>
            </a:pPr>
            <a:r>
              <a:rPr lang="en-US" sz="2800" dirty="0" smtClean="0"/>
              <a:t>	</a:t>
            </a:r>
            <a:r>
              <a:rPr lang="en-US" sz="2800" b="1" i="1" dirty="0" smtClean="0"/>
              <a:t>Diabetes</a:t>
            </a:r>
            <a:r>
              <a:rPr lang="en-US" sz="2800" dirty="0" smtClean="0"/>
              <a:t> is a </a:t>
            </a:r>
            <a:r>
              <a:rPr lang="en-US" sz="2800" i="1" dirty="0" smtClean="0"/>
              <a:t>global pandemic </a:t>
            </a:r>
            <a:r>
              <a:rPr lang="en-US" sz="2800" dirty="0" smtClean="0"/>
              <a:t>posing a </a:t>
            </a:r>
            <a:r>
              <a:rPr lang="en-US" sz="2800" i="1" dirty="0" smtClean="0"/>
              <a:t>serious threat to global health</a:t>
            </a:r>
            <a:r>
              <a:rPr lang="en-US" sz="2800" dirty="0" smtClean="0"/>
              <a:t>, acknowledging it to be a </a:t>
            </a:r>
            <a:r>
              <a:rPr lang="en-US" sz="2800" i="1" dirty="0" smtClean="0"/>
              <a:t>chronic, debilitating</a:t>
            </a:r>
            <a:r>
              <a:rPr lang="en-US" sz="2800" dirty="0" smtClean="0"/>
              <a:t>, and </a:t>
            </a:r>
            <a:r>
              <a:rPr lang="en-US" sz="2800" i="1" dirty="0" smtClean="0"/>
              <a:t>costly </a:t>
            </a:r>
            <a:r>
              <a:rPr lang="en-US" sz="2800" dirty="0" smtClean="0"/>
              <a:t>disease associated with </a:t>
            </a:r>
            <a:r>
              <a:rPr lang="en-US" sz="2800" i="1" dirty="0" smtClean="0"/>
              <a:t>major complications.</a:t>
            </a:r>
          </a:p>
        </p:txBody>
      </p:sp>
      <p:sp>
        <p:nvSpPr>
          <p:cNvPr id="4" name="TextBox 3"/>
          <p:cNvSpPr txBox="1"/>
          <p:nvPr/>
        </p:nvSpPr>
        <p:spPr>
          <a:xfrm>
            <a:off x="533400" y="4419600"/>
            <a:ext cx="8077200" cy="954088"/>
          </a:xfrm>
          <a:prstGeom prst="rect">
            <a:avLst/>
          </a:prstGeom>
          <a:noFill/>
        </p:spPr>
        <p:txBody>
          <a:bodyPr>
            <a:spAutoFit/>
          </a:bodyPr>
          <a:lstStyle/>
          <a:p>
            <a:pPr fontAlgn="auto">
              <a:spcBef>
                <a:spcPts val="0"/>
              </a:spcBef>
              <a:spcAft>
                <a:spcPts val="0"/>
              </a:spcAft>
              <a:defRPr/>
            </a:pPr>
            <a:r>
              <a:rPr lang="en-US" sz="2800" dirty="0">
                <a:latin typeface="+mj-lt"/>
              </a:rPr>
              <a:t>The greater  benefits (clinical and economical)  </a:t>
            </a:r>
            <a:r>
              <a:rPr lang="en-US" sz="2800" dirty="0">
                <a:latin typeface="+mj-lt"/>
                <a:cs typeface="Arial"/>
              </a:rPr>
              <a:t>→ simultaneous control of </a:t>
            </a:r>
            <a:r>
              <a:rPr lang="en-US" sz="2800" dirty="0" err="1">
                <a:latin typeface="+mj-lt"/>
                <a:cs typeface="Arial"/>
              </a:rPr>
              <a:t>glycemia</a:t>
            </a:r>
            <a:r>
              <a:rPr lang="en-US" sz="2800" dirty="0">
                <a:latin typeface="+mj-lt"/>
                <a:cs typeface="Arial"/>
              </a:rPr>
              <a:t>, BP, and lipid levels</a:t>
            </a:r>
            <a:endParaRPr lang="en-US" sz="2800" dirty="0">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1189038"/>
            <a:ext cx="8229600" cy="5211762"/>
          </a:xfrm>
        </p:spPr>
        <p:txBody>
          <a:bodyPr/>
          <a:lstStyle/>
          <a:p>
            <a:pPr algn="just"/>
            <a:r>
              <a:rPr lang="en-US" sz="2800" smtClean="0">
                <a:latin typeface="Arial Narrow" pitchFamily="34" charset="0"/>
              </a:rPr>
              <a:t>The implementation of the standards of care for diabetes has been </a:t>
            </a:r>
            <a:r>
              <a:rPr lang="en-US" sz="2800" b="1" i="1" smtClean="0">
                <a:latin typeface="Arial Narrow" pitchFamily="34" charset="0"/>
              </a:rPr>
              <a:t>supoptimal</a:t>
            </a:r>
            <a:r>
              <a:rPr lang="en-US" sz="2800" smtClean="0">
                <a:latin typeface="Arial Narrow" pitchFamily="34" charset="0"/>
              </a:rPr>
              <a:t> in most clinical settings.</a:t>
            </a:r>
          </a:p>
          <a:p>
            <a:pPr algn="just">
              <a:buFont typeface="Arial" pitchFamily="34" charset="0"/>
              <a:buNone/>
            </a:pPr>
            <a:endParaRPr lang="en-US" sz="2800" smtClean="0">
              <a:latin typeface="Arial Narrow" pitchFamily="34" charset="0"/>
            </a:endParaRPr>
          </a:p>
          <a:p>
            <a:r>
              <a:rPr lang="en-US" sz="2800" smtClean="0">
                <a:latin typeface="Arial Narrow" pitchFamily="34" charset="0"/>
              </a:rPr>
              <a:t>A  recent report (Cheung et al, 2009) indicated that only 	</a:t>
            </a:r>
            <a:r>
              <a:rPr lang="en-US" sz="2800" b="1" smtClean="0">
                <a:latin typeface="Arial Narrow" pitchFamily="34" charset="0"/>
              </a:rPr>
              <a:t>57.1%</a:t>
            </a:r>
            <a:r>
              <a:rPr lang="en-US" sz="2800" smtClean="0">
                <a:latin typeface="Arial Narrow" pitchFamily="34" charset="0"/>
              </a:rPr>
              <a:t> of adults with diabetes achieved an </a:t>
            </a:r>
            <a:r>
              <a:rPr lang="en-US" sz="2800" b="1" smtClean="0">
                <a:latin typeface="Arial Narrow" pitchFamily="34" charset="0"/>
              </a:rPr>
              <a:t>A1C of  7%, </a:t>
            </a:r>
            <a:r>
              <a:rPr lang="en-US" sz="2800" smtClean="0">
                <a:latin typeface="Arial Narrow" pitchFamily="34" charset="0"/>
              </a:rPr>
              <a:t>	</a:t>
            </a:r>
            <a:r>
              <a:rPr lang="en-US" sz="2800" b="1" smtClean="0">
                <a:latin typeface="Arial Narrow" pitchFamily="34" charset="0"/>
              </a:rPr>
              <a:t>45.5%</a:t>
            </a:r>
            <a:r>
              <a:rPr lang="en-US" sz="2800" smtClean="0">
                <a:latin typeface="Arial Narrow" pitchFamily="34" charset="0"/>
              </a:rPr>
              <a:t> had a </a:t>
            </a:r>
            <a:r>
              <a:rPr lang="en-US" sz="2800" b="1" smtClean="0">
                <a:latin typeface="Arial Narrow" pitchFamily="34" charset="0"/>
              </a:rPr>
              <a:t>blood pressure 130/80 mmHg</a:t>
            </a:r>
            <a:r>
              <a:rPr lang="en-US" sz="2800" smtClean="0">
                <a:latin typeface="Arial Narrow" pitchFamily="34" charset="0"/>
              </a:rPr>
              <a:t>,	</a:t>
            </a:r>
            <a:r>
              <a:rPr lang="en-US" sz="2800" b="1" smtClean="0">
                <a:latin typeface="Arial Narrow" pitchFamily="34" charset="0"/>
              </a:rPr>
              <a:t>46.5%</a:t>
            </a:r>
            <a:r>
              <a:rPr lang="en-US" sz="2800" smtClean="0">
                <a:latin typeface="Arial Narrow" pitchFamily="34" charset="0"/>
              </a:rPr>
              <a:t> had a </a:t>
            </a:r>
            <a:r>
              <a:rPr lang="en-US" sz="2800" b="1" smtClean="0">
                <a:latin typeface="Arial Narrow" pitchFamily="34" charset="0"/>
              </a:rPr>
              <a:t>total cholesterol 200 mg/dl</a:t>
            </a:r>
            <a:r>
              <a:rPr lang="en-US" sz="2800" smtClean="0">
                <a:latin typeface="Arial Narrow" pitchFamily="34" charset="0"/>
              </a:rPr>
              <a:t>.</a:t>
            </a:r>
          </a:p>
          <a:p>
            <a:pPr algn="just">
              <a:buFont typeface="Arial" pitchFamily="34" charset="0"/>
              <a:buNone/>
            </a:pPr>
            <a:r>
              <a:rPr lang="en-US" sz="2800" smtClean="0">
                <a:latin typeface="Arial Narrow" pitchFamily="34" charset="0"/>
              </a:rPr>
              <a:t>	</a:t>
            </a:r>
            <a:r>
              <a:rPr lang="en-US" sz="2800" b="1" i="1" smtClean="0">
                <a:latin typeface="Arial Narrow" pitchFamily="34" charset="0"/>
              </a:rPr>
              <a:t>Only 12.2% of people with diabetes achieved all three      treatment goals.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252728"/>
          </a:xfrm>
        </p:spPr>
        <p:txBody>
          <a:bodyPr>
            <a:normAutofit fontScale="90000"/>
          </a:bodyPr>
          <a:lstStyle/>
          <a:p>
            <a:pPr algn="ctr">
              <a:defRPr/>
            </a:pPr>
            <a:r>
              <a:rPr lang="en-US" dirty="0" smtClean="0">
                <a:latin typeface="Arial" pitchFamily="34" charset="0"/>
                <a:cs typeface="Arial" pitchFamily="34" charset="0"/>
              </a:rPr>
              <a:t>KRISIS  </a:t>
            </a:r>
            <a:br>
              <a:rPr lang="en-US" dirty="0" smtClean="0">
                <a:latin typeface="Arial" pitchFamily="34" charset="0"/>
                <a:cs typeface="Arial" pitchFamily="34" charset="0"/>
              </a:rPr>
            </a:br>
            <a:r>
              <a:rPr lang="en-US" dirty="0" smtClean="0">
                <a:latin typeface="Arial" pitchFamily="34" charset="0"/>
                <a:cs typeface="Arial" pitchFamily="34" charset="0"/>
              </a:rPr>
              <a:t>HIPERGLIKEMIA</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3200"/>
            <a:ext cx="8229600" cy="1143000"/>
          </a:xfrm>
        </p:spPr>
        <p:txBody>
          <a:bodyPr/>
          <a:lstStyle/>
          <a:p>
            <a:r>
              <a:rPr lang="en-US" sz="2800" dirty="0" smtClean="0">
                <a:latin typeface="Britannic Bold" pitchFamily="34" charset="0"/>
              </a:rPr>
              <a:t>The American Diabetes Association’s</a:t>
            </a:r>
            <a:br>
              <a:rPr lang="en-US" sz="2800" dirty="0" smtClean="0">
                <a:latin typeface="Britannic Bold" pitchFamily="34" charset="0"/>
              </a:rPr>
            </a:br>
            <a:r>
              <a:rPr lang="en-US" sz="3600" dirty="0" smtClean="0">
                <a:latin typeface="Britannic Bold" pitchFamily="34" charset="0"/>
              </a:rPr>
              <a:t>Standards of Medical Care in Diabetes</a:t>
            </a:r>
            <a:br>
              <a:rPr lang="en-US" sz="3600" dirty="0" smtClean="0">
                <a:latin typeface="Britannic Bold" pitchFamily="34" charset="0"/>
              </a:rPr>
            </a:br>
            <a:endParaRPr lang="en-US" sz="3600" dirty="0" smtClean="0">
              <a:latin typeface="Britannic Bold"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8600"/>
            <a:ext cx="8686800" cy="715963"/>
          </a:xfrm>
        </p:spPr>
        <p:txBody>
          <a:bodyPr/>
          <a:lstStyle/>
          <a:p>
            <a:pPr algn="l" eaLnBrk="1" hangingPunct="1">
              <a:defRPr/>
            </a:pPr>
            <a:r>
              <a:rPr lang="en-US" sz="2400" b="1" dirty="0" smtClean="0">
                <a:effectLst>
                  <a:outerShdw blurRad="38100" dist="38100" dir="2700000" algn="tl">
                    <a:srgbClr val="000000">
                      <a:alpha val="43137"/>
                    </a:srgbClr>
                  </a:outerShdw>
                </a:effectLst>
                <a:latin typeface="Arial Narrow" pitchFamily="34" charset="0"/>
              </a:rPr>
              <a:t>Summary of </a:t>
            </a:r>
            <a:r>
              <a:rPr lang="en-US" sz="2400" b="1" dirty="0" err="1" smtClean="0">
                <a:effectLst>
                  <a:outerShdw blurRad="38100" dist="38100" dir="2700000" algn="tl">
                    <a:srgbClr val="000000">
                      <a:alpha val="43137"/>
                    </a:srgbClr>
                  </a:outerShdw>
                </a:effectLst>
                <a:latin typeface="Arial Narrow" pitchFamily="34" charset="0"/>
              </a:rPr>
              <a:t>glycemic</a:t>
            </a:r>
            <a:r>
              <a:rPr lang="en-US" sz="2400" b="1" dirty="0" smtClean="0">
                <a:effectLst>
                  <a:outerShdw blurRad="38100" dist="38100" dir="2700000" algn="tl">
                    <a:srgbClr val="000000">
                      <a:alpha val="43137"/>
                    </a:srgbClr>
                  </a:outerShdw>
                </a:effectLst>
                <a:latin typeface="Arial Narrow" pitchFamily="34" charset="0"/>
              </a:rPr>
              <a:t> recommendation for non-pregnant adults with diabetes 2010</a:t>
            </a:r>
          </a:p>
        </p:txBody>
      </p:sp>
      <p:graphicFrame>
        <p:nvGraphicFramePr>
          <p:cNvPr id="4" name="Table 3"/>
          <p:cNvGraphicFramePr>
            <a:graphicFrameLocks noGrp="1"/>
          </p:cNvGraphicFramePr>
          <p:nvPr/>
        </p:nvGraphicFramePr>
        <p:xfrm>
          <a:off x="533400" y="1082675"/>
          <a:ext cx="8001000" cy="4861560"/>
        </p:xfrm>
        <a:graphic>
          <a:graphicData uri="http://schemas.openxmlformats.org/drawingml/2006/table">
            <a:tbl>
              <a:tblPr firstRow="1" bandRow="1">
                <a:tableStyleId>{2D5ABB26-0587-4C30-8999-92F81FD0307C}</a:tableStyleId>
              </a:tblPr>
              <a:tblGrid>
                <a:gridCol w="6172200"/>
                <a:gridCol w="1828800"/>
              </a:tblGrid>
              <a:tr h="370840">
                <a:tc>
                  <a:txBody>
                    <a:bodyPr/>
                    <a:lstStyle/>
                    <a:p>
                      <a:r>
                        <a:rPr lang="en-US" dirty="0" smtClean="0"/>
                        <a:t>A1C</a:t>
                      </a:r>
                      <a:endParaRPr lang="en-US" dirty="0"/>
                    </a:p>
                  </a:txBody>
                  <a:tcPr/>
                </a:tc>
                <a:tc>
                  <a:txBody>
                    <a:bodyPr/>
                    <a:lstStyle/>
                    <a:p>
                      <a:r>
                        <a:rPr lang="en-US" dirty="0" smtClean="0"/>
                        <a:t>&lt; 7.0% *</a:t>
                      </a:r>
                      <a:endParaRPr lang="en-US" dirty="0"/>
                    </a:p>
                  </a:txBody>
                  <a:tcPr/>
                </a:tc>
              </a:tr>
              <a:tr h="370840">
                <a:tc>
                  <a:txBody>
                    <a:bodyPr/>
                    <a:lstStyle/>
                    <a:p>
                      <a:r>
                        <a:rPr lang="en-US" dirty="0" err="1" smtClean="0"/>
                        <a:t>Preprandial</a:t>
                      </a:r>
                      <a:r>
                        <a:rPr lang="en-US" dirty="0" smtClean="0"/>
                        <a:t> capillary plasma glucose</a:t>
                      </a:r>
                      <a:endParaRPr lang="en-US" dirty="0"/>
                    </a:p>
                  </a:txBody>
                  <a:tcPr/>
                </a:tc>
                <a:tc>
                  <a:txBody>
                    <a:bodyPr/>
                    <a:lstStyle/>
                    <a:p>
                      <a:r>
                        <a:rPr lang="en-US" dirty="0" smtClean="0"/>
                        <a:t>70-130 mg/dl</a:t>
                      </a:r>
                      <a:endParaRPr lang="en-US" dirty="0"/>
                    </a:p>
                  </a:txBody>
                  <a:tcPr/>
                </a:tc>
              </a:tr>
              <a:tr h="370840">
                <a:tc>
                  <a:txBody>
                    <a:bodyPr/>
                    <a:lstStyle/>
                    <a:p>
                      <a:r>
                        <a:rPr lang="en-US" dirty="0" smtClean="0"/>
                        <a:t>Peak postprandial capillary plasma glucose</a:t>
                      </a:r>
                      <a:endParaRPr lang="en-US" dirty="0"/>
                    </a:p>
                  </a:txBody>
                  <a:tcPr/>
                </a:tc>
                <a:tc>
                  <a:txBody>
                    <a:bodyPr/>
                    <a:lstStyle/>
                    <a:p>
                      <a:r>
                        <a:rPr lang="en-US" dirty="0" smtClean="0"/>
                        <a:t>&lt; 180 mg/dl</a:t>
                      </a:r>
                      <a:endParaRPr lang="en-US" dirty="0"/>
                    </a:p>
                  </a:txBody>
                  <a:tcPr/>
                </a:tc>
              </a:tr>
              <a:tr h="3078480">
                <a:tc>
                  <a:txBody>
                    <a:bodyPr/>
                    <a:lstStyle/>
                    <a:p>
                      <a:r>
                        <a:rPr lang="en-US" dirty="0" smtClean="0"/>
                        <a:t>Key</a:t>
                      </a:r>
                      <a:r>
                        <a:rPr lang="en-US" baseline="0" dirty="0" smtClean="0"/>
                        <a:t> concepts in setting </a:t>
                      </a:r>
                      <a:r>
                        <a:rPr lang="en-US" baseline="0" dirty="0" err="1" smtClean="0"/>
                        <a:t>glycemic</a:t>
                      </a:r>
                      <a:r>
                        <a:rPr lang="en-US" baseline="0" dirty="0" smtClean="0"/>
                        <a:t> goals :</a:t>
                      </a:r>
                    </a:p>
                    <a:p>
                      <a:pPr>
                        <a:buFont typeface="Arial" pitchFamily="34" charset="0"/>
                        <a:buChar char="•"/>
                      </a:pPr>
                      <a:r>
                        <a:rPr lang="en-US" baseline="0" dirty="0" smtClean="0"/>
                        <a:t>  A1C is the primary target for </a:t>
                      </a:r>
                      <a:r>
                        <a:rPr lang="en-US" baseline="0" dirty="0" err="1" smtClean="0"/>
                        <a:t>glycemic</a:t>
                      </a:r>
                      <a:r>
                        <a:rPr lang="en-US" baseline="0" dirty="0" smtClean="0"/>
                        <a:t> control</a:t>
                      </a:r>
                    </a:p>
                    <a:p>
                      <a:pPr>
                        <a:buFont typeface="Arial" pitchFamily="34" charset="0"/>
                        <a:buChar char="•"/>
                      </a:pPr>
                      <a:r>
                        <a:rPr lang="en-US" baseline="0" dirty="0" smtClean="0"/>
                        <a:t>  Goals should be individualized based on :</a:t>
                      </a:r>
                    </a:p>
                    <a:p>
                      <a:pPr>
                        <a:buFont typeface="Arial" pitchFamily="34" charset="0"/>
                        <a:buNone/>
                      </a:pPr>
                      <a:r>
                        <a:rPr lang="en-US" baseline="0" dirty="0" smtClean="0"/>
                        <a:t>    - duration of diabetes</a:t>
                      </a:r>
                    </a:p>
                    <a:p>
                      <a:pPr>
                        <a:buFont typeface="Arial" pitchFamily="34" charset="0"/>
                        <a:buNone/>
                      </a:pPr>
                      <a:r>
                        <a:rPr lang="en-US" baseline="0" dirty="0" smtClean="0"/>
                        <a:t>    - age/life expectancy</a:t>
                      </a:r>
                    </a:p>
                    <a:p>
                      <a:pPr>
                        <a:buFont typeface="Arial" pitchFamily="34" charset="0"/>
                        <a:buNone/>
                      </a:pPr>
                      <a:r>
                        <a:rPr lang="en-US" baseline="0" dirty="0" smtClean="0"/>
                        <a:t>    - </a:t>
                      </a:r>
                      <a:r>
                        <a:rPr lang="en-US" baseline="0" dirty="0" err="1" smtClean="0"/>
                        <a:t>comorbid</a:t>
                      </a:r>
                      <a:r>
                        <a:rPr lang="en-US" baseline="0" dirty="0" smtClean="0"/>
                        <a:t> condition</a:t>
                      </a:r>
                    </a:p>
                    <a:p>
                      <a:pPr>
                        <a:buFont typeface="Arial" pitchFamily="34" charset="0"/>
                        <a:buNone/>
                      </a:pPr>
                      <a:r>
                        <a:rPr lang="en-US" baseline="0" dirty="0" smtClean="0"/>
                        <a:t>    - known CVD or advanced </a:t>
                      </a:r>
                      <a:r>
                        <a:rPr lang="en-US" baseline="0" dirty="0" err="1" smtClean="0"/>
                        <a:t>microvascular</a:t>
                      </a:r>
                      <a:r>
                        <a:rPr lang="en-US" baseline="0" dirty="0" smtClean="0"/>
                        <a:t> complications</a:t>
                      </a:r>
                    </a:p>
                    <a:p>
                      <a:pPr>
                        <a:buFont typeface="Arial" pitchFamily="34" charset="0"/>
                        <a:buNone/>
                      </a:pPr>
                      <a:r>
                        <a:rPr lang="en-US" baseline="0" dirty="0" smtClean="0"/>
                        <a:t>    - hypoglycemia unawareness</a:t>
                      </a:r>
                    </a:p>
                    <a:p>
                      <a:pPr>
                        <a:buFont typeface="Arial" pitchFamily="34" charset="0"/>
                        <a:buNone/>
                      </a:pPr>
                      <a:r>
                        <a:rPr lang="en-US" baseline="0" dirty="0" smtClean="0"/>
                        <a:t>    - individual patient considerations</a:t>
                      </a:r>
                    </a:p>
                    <a:p>
                      <a:pPr>
                        <a:buFont typeface="Arial" pitchFamily="34" charset="0"/>
                        <a:buChar char="•"/>
                      </a:pPr>
                      <a:r>
                        <a:rPr lang="en-US" baseline="0" dirty="0" smtClean="0"/>
                        <a:t>   More or less stringent </a:t>
                      </a:r>
                      <a:r>
                        <a:rPr lang="en-US" baseline="0" dirty="0" err="1" smtClean="0"/>
                        <a:t>glycemic</a:t>
                      </a:r>
                      <a:r>
                        <a:rPr lang="en-US" baseline="0" dirty="0" smtClean="0"/>
                        <a:t> goals may be appropriate   </a:t>
                      </a:r>
                    </a:p>
                    <a:p>
                      <a:pPr>
                        <a:buFont typeface="Arial" pitchFamily="34" charset="0"/>
                        <a:buNone/>
                      </a:pPr>
                      <a:r>
                        <a:rPr lang="en-US" baseline="0" dirty="0" smtClean="0"/>
                        <a:t>     for individual patients</a:t>
                      </a:r>
                    </a:p>
                  </a:txBody>
                  <a:tcPr/>
                </a:tc>
                <a:tc>
                  <a:txBody>
                    <a:bodyPr/>
                    <a:lstStyle/>
                    <a:p>
                      <a:endParaRPr lang="en-US" dirty="0"/>
                    </a:p>
                  </a:txBody>
                  <a:tcPr/>
                </a:tc>
              </a:tr>
              <a:tr h="370840">
                <a:tc>
                  <a:txBody>
                    <a:bodyPr/>
                    <a:lstStyle/>
                    <a:p>
                      <a:pPr>
                        <a:buFont typeface="Arial" pitchFamily="34" charset="0"/>
                        <a:buNone/>
                      </a:pPr>
                      <a:r>
                        <a:rPr lang="en-US" dirty="0" smtClean="0"/>
                        <a:t>Postprandial glucose may be targeted if A1C goals are not met despite reaching </a:t>
                      </a:r>
                      <a:r>
                        <a:rPr lang="en-US" dirty="0" err="1" smtClean="0"/>
                        <a:t>preprandial</a:t>
                      </a:r>
                      <a:r>
                        <a:rPr lang="en-US" baseline="0" dirty="0" smtClean="0"/>
                        <a:t> glucose goals</a:t>
                      </a:r>
                      <a:endParaRPr lang="en-US" dirty="0"/>
                    </a:p>
                  </a:txBody>
                  <a:tcPr/>
                </a:tc>
                <a:tc>
                  <a:txBody>
                    <a:bodyPr/>
                    <a:lstStyle/>
                    <a:p>
                      <a:r>
                        <a:rPr lang="en-US" dirty="0" smtClean="0"/>
                        <a:t> </a:t>
                      </a:r>
                      <a:endParaRPr lang="en-US" dirty="0"/>
                    </a:p>
                  </a:txBody>
                  <a:tcPr/>
                </a:tc>
              </a:tr>
            </a:tbl>
          </a:graphicData>
        </a:graphic>
      </p:graphicFrame>
      <p:sp>
        <p:nvSpPr>
          <p:cNvPr id="5" name="TextBox 4"/>
          <p:cNvSpPr txBox="1"/>
          <p:nvPr/>
        </p:nvSpPr>
        <p:spPr>
          <a:xfrm>
            <a:off x="533400" y="6030913"/>
            <a:ext cx="7138988" cy="369887"/>
          </a:xfrm>
          <a:prstGeom prst="rect">
            <a:avLst/>
          </a:prstGeom>
          <a:noFill/>
        </p:spPr>
        <p:txBody>
          <a:bodyPr wrap="none">
            <a:spAutoFit/>
          </a:bodyPr>
          <a:lstStyle/>
          <a:p>
            <a:pPr>
              <a:defRPr/>
            </a:pPr>
            <a:r>
              <a:rPr lang="en-US" dirty="0">
                <a:latin typeface="+mj-lt"/>
              </a:rPr>
              <a:t>*Referenced to a </a:t>
            </a:r>
            <a:r>
              <a:rPr lang="en-US" dirty="0" err="1">
                <a:latin typeface="+mj-lt"/>
              </a:rPr>
              <a:t>nondiabetic</a:t>
            </a:r>
            <a:r>
              <a:rPr lang="en-US" dirty="0">
                <a:latin typeface="+mj-lt"/>
              </a:rPr>
              <a:t> range of 4.0-6.0% using a DCCT-based assay.</a:t>
            </a:r>
          </a:p>
        </p:txBody>
      </p:sp>
      <p:cxnSp>
        <p:nvCxnSpPr>
          <p:cNvPr id="8" name="Straight Connector 7"/>
          <p:cNvCxnSpPr/>
          <p:nvPr/>
        </p:nvCxnSpPr>
        <p:spPr>
          <a:xfrm>
            <a:off x="533400" y="1065213"/>
            <a:ext cx="784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 y="6018213"/>
            <a:ext cx="78486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p:cNvPicPr>
            <a:picLocks noChangeAspect="1" noChangeArrowheads="1"/>
          </p:cNvPicPr>
          <p:nvPr/>
        </p:nvPicPr>
        <p:blipFill>
          <a:blip r:embed="rId2"/>
          <a:srcRect/>
          <a:stretch>
            <a:fillRect/>
          </a:stretch>
        </p:blipFill>
        <p:spPr bwMode="auto">
          <a:xfrm>
            <a:off x="0" y="1161058"/>
            <a:ext cx="9174297" cy="5468342"/>
          </a:xfrm>
          <a:prstGeom prst="rect">
            <a:avLst/>
          </a:prstGeom>
          <a:noFill/>
          <a:ln w="9525">
            <a:noFill/>
            <a:miter lim="800000"/>
            <a:headEnd/>
            <a:tailEnd/>
          </a:ln>
          <a:effectLst/>
        </p:spPr>
      </p:pic>
      <p:sp>
        <p:nvSpPr>
          <p:cNvPr id="5" name="Title 1"/>
          <p:cNvSpPr>
            <a:spLocks noGrp="1"/>
          </p:cNvSpPr>
          <p:nvPr>
            <p:ph type="title"/>
          </p:nvPr>
        </p:nvSpPr>
        <p:spPr>
          <a:xfrm>
            <a:off x="457200" y="228600"/>
            <a:ext cx="8686800" cy="715963"/>
          </a:xfrm>
        </p:spPr>
        <p:txBody>
          <a:bodyPr/>
          <a:lstStyle/>
          <a:p>
            <a:pPr algn="l" eaLnBrk="1" hangingPunct="1">
              <a:defRPr/>
            </a:pPr>
            <a:r>
              <a:rPr lang="en-US" sz="2400" b="1" dirty="0" smtClean="0">
                <a:effectLst>
                  <a:outerShdw blurRad="38100" dist="38100" dir="2700000" algn="tl">
                    <a:srgbClr val="000000">
                      <a:alpha val="43137"/>
                    </a:srgbClr>
                  </a:outerShdw>
                </a:effectLst>
                <a:latin typeface="Arial Narrow" pitchFamily="34" charset="0"/>
              </a:rPr>
              <a:t>Summary of </a:t>
            </a:r>
            <a:r>
              <a:rPr lang="en-US" sz="2400" b="1" dirty="0" err="1" smtClean="0">
                <a:effectLst>
                  <a:outerShdw blurRad="38100" dist="38100" dir="2700000" algn="tl">
                    <a:srgbClr val="000000">
                      <a:alpha val="43137"/>
                    </a:srgbClr>
                  </a:outerShdw>
                </a:effectLst>
                <a:latin typeface="Arial Narrow" pitchFamily="34" charset="0"/>
              </a:rPr>
              <a:t>glycemic</a:t>
            </a:r>
            <a:r>
              <a:rPr lang="en-US" sz="2400" b="1" dirty="0" smtClean="0">
                <a:effectLst>
                  <a:outerShdw blurRad="38100" dist="38100" dir="2700000" algn="tl">
                    <a:srgbClr val="000000">
                      <a:alpha val="43137"/>
                    </a:srgbClr>
                  </a:outerShdw>
                </a:effectLst>
                <a:latin typeface="Arial Narrow" pitchFamily="34" charset="0"/>
              </a:rPr>
              <a:t> recommendation for non-pregnant adults with diabetes 2011</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752600"/>
            <a:ext cx="8229600" cy="1143000"/>
          </a:xfrm>
        </p:spPr>
        <p:txBody>
          <a:bodyPr/>
          <a:lstStyle/>
          <a:p>
            <a:r>
              <a:rPr lang="en-US" sz="2400" smtClean="0"/>
              <a:t>Blood Pressure Goal for Patients with Diabetes and Hypertension</a:t>
            </a:r>
          </a:p>
        </p:txBody>
      </p:sp>
      <p:graphicFrame>
        <p:nvGraphicFramePr>
          <p:cNvPr id="4" name="Content Placeholder 3"/>
          <p:cNvGraphicFramePr>
            <a:graphicFrameLocks noGrp="1"/>
          </p:cNvGraphicFramePr>
          <p:nvPr>
            <p:ph idx="1"/>
          </p:nvPr>
        </p:nvGraphicFramePr>
        <p:xfrm>
          <a:off x="685800" y="2743200"/>
          <a:ext cx="7772400" cy="2462681"/>
        </p:xfrm>
        <a:graphic>
          <a:graphicData uri="http://schemas.openxmlformats.org/drawingml/2006/table">
            <a:tbl>
              <a:tblPr firstRow="1" bandRow="1">
                <a:tableStyleId>{5C22544A-7EE6-4342-B048-85BDC9FD1C3A}</a:tableStyleId>
              </a:tblPr>
              <a:tblGrid>
                <a:gridCol w="7772400"/>
              </a:tblGrid>
              <a:tr h="844399">
                <a:tc>
                  <a:txBody>
                    <a:bodyPr/>
                    <a:lstStyle/>
                    <a:p>
                      <a:pPr algn="just"/>
                      <a:r>
                        <a:rPr lang="en-US" sz="2800" dirty="0" smtClean="0"/>
                        <a:t>Patients with diabetes should be treated to a blood pressure &lt; 130/80 mmHg.</a:t>
                      </a:r>
                      <a:endParaRPr lang="en-US" sz="2800" dirty="0"/>
                    </a:p>
                  </a:txBody>
                  <a:tcPr/>
                </a:tc>
              </a:tr>
              <a:tr h="1517801">
                <a:tc>
                  <a:txBody>
                    <a:bodyPr/>
                    <a:lstStyle/>
                    <a:p>
                      <a:pPr algn="just"/>
                      <a:r>
                        <a:rPr lang="en-US" sz="2800" b="1" dirty="0" smtClean="0"/>
                        <a:t>In pregnant patients with diabetes and chronic hypertension, blood pressure target goals are 110-129</a:t>
                      </a:r>
                      <a:r>
                        <a:rPr lang="en-US" sz="2800" b="1" baseline="0" dirty="0" smtClean="0"/>
                        <a:t> mmHg systolic and </a:t>
                      </a:r>
                      <a:r>
                        <a:rPr lang="en-US" sz="2800" b="1" dirty="0" smtClean="0"/>
                        <a:t>65-79 mmHg diastolic.</a:t>
                      </a:r>
                      <a:endParaRPr lang="en-US" sz="2800" b="1" dirty="0"/>
                    </a:p>
                  </a:txBody>
                  <a:tcPr/>
                </a:tc>
              </a:tr>
            </a:tbl>
          </a:graphicData>
        </a:graphic>
      </p:graphicFrame>
      <p:sp>
        <p:nvSpPr>
          <p:cNvPr id="5" name="TextBox 4"/>
          <p:cNvSpPr txBox="1"/>
          <p:nvPr/>
        </p:nvSpPr>
        <p:spPr>
          <a:xfrm>
            <a:off x="609600" y="5486400"/>
            <a:ext cx="8001000" cy="914400"/>
          </a:xfrm>
          <a:prstGeom prst="rect">
            <a:avLst/>
          </a:prstGeom>
          <a:noFill/>
        </p:spPr>
        <p:txBody>
          <a:bodyPr>
            <a:spAutoFit/>
          </a:bodyPr>
          <a:lstStyle/>
          <a:p>
            <a:pPr algn="just">
              <a:buFont typeface="Arial" pitchFamily="34" charset="0"/>
              <a:buChar char="•"/>
              <a:defRPr/>
            </a:pPr>
            <a:r>
              <a:rPr lang="en-US" dirty="0">
                <a:latin typeface="+mj-lt"/>
              </a:rPr>
              <a:t> Blood pressure should be measured at every routine diabetes visit</a:t>
            </a:r>
          </a:p>
          <a:p>
            <a:pPr algn="just">
              <a:buFont typeface="Arial" pitchFamily="34" charset="0"/>
              <a:buChar char="•"/>
              <a:defRPr/>
            </a:pPr>
            <a:r>
              <a:rPr lang="en-US" dirty="0">
                <a:latin typeface="+mj-lt"/>
              </a:rPr>
              <a:t> Measurement of </a:t>
            </a:r>
            <a:r>
              <a:rPr lang="en-US" dirty="0" err="1">
                <a:latin typeface="+mj-lt"/>
              </a:rPr>
              <a:t>BPin</a:t>
            </a:r>
            <a:r>
              <a:rPr lang="en-US" dirty="0">
                <a:latin typeface="+mj-lt"/>
              </a:rPr>
              <a:t> the office should be done by a trained individual and   </a:t>
            </a:r>
          </a:p>
          <a:p>
            <a:pPr algn="just">
              <a:defRPr/>
            </a:pPr>
            <a:r>
              <a:rPr lang="en-US" dirty="0">
                <a:latin typeface="+mj-lt"/>
              </a:rPr>
              <a:t>  should follow the guidelines </a:t>
            </a:r>
            <a:r>
              <a:rPr lang="en-US" dirty="0" err="1">
                <a:latin typeface="+mj-lt"/>
              </a:rPr>
              <a:t>stablished</a:t>
            </a:r>
            <a:r>
              <a:rPr lang="en-US" dirty="0">
                <a:latin typeface="+mj-lt"/>
              </a:rPr>
              <a:t> for </a:t>
            </a:r>
            <a:r>
              <a:rPr lang="en-US" dirty="0" err="1">
                <a:latin typeface="+mj-lt"/>
              </a:rPr>
              <a:t>nondiabetic</a:t>
            </a:r>
            <a:r>
              <a:rPr lang="en-US" dirty="0">
                <a:latin typeface="+mj-lt"/>
              </a:rPr>
              <a:t> individuals.</a:t>
            </a:r>
          </a:p>
        </p:txBody>
      </p:sp>
      <p:sp>
        <p:nvSpPr>
          <p:cNvPr id="6" name="Title 1"/>
          <p:cNvSpPr txBox="1">
            <a:spLocks/>
          </p:cNvSpPr>
          <p:nvPr/>
        </p:nvSpPr>
        <p:spPr bwMode="auto">
          <a:xfrm>
            <a:off x="457200" y="457200"/>
            <a:ext cx="8229600" cy="1143000"/>
          </a:xfrm>
          <a:prstGeom prst="rect">
            <a:avLst/>
          </a:prstGeom>
          <a:noFill/>
          <a:ln w="9525">
            <a:noFill/>
            <a:miter lim="800000"/>
            <a:headEnd/>
            <a:tailEnd/>
          </a:ln>
        </p:spPr>
        <p:txBody>
          <a:bodyPr anchor="ctr"/>
          <a:lstStyle/>
          <a:p>
            <a:pPr algn="ctr" eaLnBrk="0" hangingPunct="0">
              <a:defRPr/>
            </a:pPr>
            <a:r>
              <a:rPr lang="en-US" sz="2400" dirty="0">
                <a:latin typeface="Britannic Bold" pitchFamily="34" charset="0"/>
                <a:ea typeface="+mj-ea"/>
                <a:cs typeface="+mj-cs"/>
              </a:rPr>
              <a:t>The American Diabetes Association’s</a:t>
            </a:r>
            <a:r>
              <a:rPr lang="en-US" sz="2800" dirty="0">
                <a:latin typeface="Britannic Bold" pitchFamily="34" charset="0"/>
                <a:ea typeface="+mj-ea"/>
                <a:cs typeface="+mj-cs"/>
              </a:rPr>
              <a:t/>
            </a:r>
            <a:br>
              <a:rPr lang="en-US" sz="2800" dirty="0">
                <a:latin typeface="Britannic Bold" pitchFamily="34" charset="0"/>
                <a:ea typeface="+mj-ea"/>
                <a:cs typeface="+mj-cs"/>
              </a:rPr>
            </a:br>
            <a:r>
              <a:rPr lang="en-US" sz="2800" dirty="0">
                <a:latin typeface="Britannic Bold" pitchFamily="34" charset="0"/>
                <a:ea typeface="+mj-ea"/>
                <a:cs typeface="+mj-cs"/>
              </a:rPr>
              <a:t>Standards of Medical Care in Diabetes</a:t>
            </a:r>
            <a:br>
              <a:rPr lang="en-US" sz="2800" dirty="0">
                <a:latin typeface="Britannic Bold" pitchFamily="34" charset="0"/>
                <a:ea typeface="+mj-ea"/>
                <a:cs typeface="+mj-cs"/>
              </a:rPr>
            </a:br>
            <a:endParaRPr lang="en-US" sz="2800" dirty="0">
              <a:latin typeface="Britannic Bold" pitchFamily="34" charset="0"/>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defRPr/>
            </a:pPr>
            <a:r>
              <a:rPr lang="en-US" sz="4000" b="1" dirty="0" smtClean="0">
                <a:effectLst>
                  <a:outerShdw blurRad="38100" dist="38100" dir="2700000" algn="tl">
                    <a:srgbClr val="000000">
                      <a:alpha val="43137"/>
                    </a:srgbClr>
                  </a:outerShdw>
                </a:effectLst>
                <a:latin typeface="Arial Narrow" pitchFamily="34" charset="0"/>
              </a:rPr>
              <a:t>Tight BP Control vs. Tight Glucose Control</a:t>
            </a:r>
            <a:endParaRPr lang="en-US" sz="4000" b="1" dirty="0">
              <a:effectLst>
                <a:outerShdw blurRad="38100" dist="38100" dir="2700000" algn="tl">
                  <a:srgbClr val="000000">
                    <a:alpha val="43137"/>
                  </a:srgbClr>
                </a:outerShdw>
              </a:effectLst>
              <a:latin typeface="Arial Narrow" pitchFamily="34" charset="0"/>
            </a:endParaRPr>
          </a:p>
        </p:txBody>
      </p:sp>
      <p:sp>
        <p:nvSpPr>
          <p:cNvPr id="28675" name="Rectangle 2"/>
          <p:cNvSpPr>
            <a:spLocks noChangeArrowheads="1"/>
          </p:cNvSpPr>
          <p:nvPr/>
        </p:nvSpPr>
        <p:spPr bwMode="auto">
          <a:xfrm>
            <a:off x="1524000" y="2057400"/>
            <a:ext cx="7010400" cy="4038600"/>
          </a:xfrm>
          <a:prstGeom prst="rect">
            <a:avLst/>
          </a:prstGeom>
          <a:solidFill>
            <a:srgbClr val="000000"/>
          </a:solidFill>
          <a:ln w="9525" algn="ctr">
            <a:solidFill>
              <a:schemeClr val="tx1"/>
            </a:solidFill>
            <a:miter lim="800000"/>
            <a:headEnd/>
            <a:tailEnd/>
          </a:ln>
        </p:spPr>
        <p:txBody>
          <a:bodyPr wrap="none" anchor="ctr"/>
          <a:lstStyle/>
          <a:p>
            <a:endParaRPr lang="en-US"/>
          </a:p>
        </p:txBody>
      </p:sp>
      <p:sp>
        <p:nvSpPr>
          <p:cNvPr id="28676" name="Rectangle 3"/>
          <p:cNvSpPr>
            <a:spLocks noChangeArrowheads="1"/>
          </p:cNvSpPr>
          <p:nvPr/>
        </p:nvSpPr>
        <p:spPr bwMode="auto">
          <a:xfrm>
            <a:off x="1828800" y="2057400"/>
            <a:ext cx="533400" cy="609600"/>
          </a:xfrm>
          <a:prstGeom prst="rect">
            <a:avLst/>
          </a:prstGeom>
          <a:gradFill rotWithShape="1">
            <a:gsLst>
              <a:gs pos="0">
                <a:srgbClr val="767600"/>
              </a:gs>
              <a:gs pos="50000">
                <a:srgbClr val="FFFF00"/>
              </a:gs>
              <a:gs pos="100000">
                <a:srgbClr val="767600"/>
              </a:gs>
            </a:gsLst>
            <a:lin ang="0" scaled="1"/>
          </a:gradFill>
          <a:ln w="9525" algn="ctr">
            <a:noFill/>
            <a:miter lim="800000"/>
            <a:headEnd/>
            <a:tailEnd/>
          </a:ln>
        </p:spPr>
        <p:txBody>
          <a:bodyPr wrap="none" anchor="ctr"/>
          <a:lstStyle/>
          <a:p>
            <a:endParaRPr lang="en-US"/>
          </a:p>
        </p:txBody>
      </p:sp>
      <p:sp>
        <p:nvSpPr>
          <p:cNvPr id="28677" name="Rectangle 4"/>
          <p:cNvSpPr>
            <a:spLocks noChangeArrowheads="1"/>
          </p:cNvSpPr>
          <p:nvPr/>
        </p:nvSpPr>
        <p:spPr bwMode="auto">
          <a:xfrm>
            <a:off x="3657600" y="2057400"/>
            <a:ext cx="457200" cy="1219200"/>
          </a:xfrm>
          <a:prstGeom prst="rect">
            <a:avLst/>
          </a:prstGeom>
          <a:gradFill rotWithShape="1">
            <a:gsLst>
              <a:gs pos="0">
                <a:srgbClr val="767600"/>
              </a:gs>
              <a:gs pos="50000">
                <a:srgbClr val="FFFF00"/>
              </a:gs>
              <a:gs pos="100000">
                <a:srgbClr val="767600"/>
              </a:gs>
            </a:gsLst>
            <a:lin ang="0" scaled="1"/>
          </a:gradFill>
          <a:ln w="9525" algn="ctr">
            <a:noFill/>
            <a:miter lim="800000"/>
            <a:headEnd/>
            <a:tailEnd/>
          </a:ln>
        </p:spPr>
        <p:txBody>
          <a:bodyPr wrap="none" anchor="ctr"/>
          <a:lstStyle/>
          <a:p>
            <a:endParaRPr lang="en-US"/>
          </a:p>
        </p:txBody>
      </p:sp>
      <p:sp>
        <p:nvSpPr>
          <p:cNvPr id="28678" name="Rectangle 5"/>
          <p:cNvSpPr>
            <a:spLocks noChangeArrowheads="1"/>
          </p:cNvSpPr>
          <p:nvPr/>
        </p:nvSpPr>
        <p:spPr bwMode="auto">
          <a:xfrm>
            <a:off x="5410200" y="2057400"/>
            <a:ext cx="533400" cy="990600"/>
          </a:xfrm>
          <a:prstGeom prst="rect">
            <a:avLst/>
          </a:prstGeom>
          <a:gradFill rotWithShape="1">
            <a:gsLst>
              <a:gs pos="0">
                <a:srgbClr val="767600"/>
              </a:gs>
              <a:gs pos="50000">
                <a:srgbClr val="FFFF00"/>
              </a:gs>
              <a:gs pos="100000">
                <a:srgbClr val="767600"/>
              </a:gs>
            </a:gsLst>
            <a:lin ang="0" scaled="1"/>
          </a:gradFill>
          <a:ln w="9525" algn="ctr">
            <a:noFill/>
            <a:miter lim="800000"/>
            <a:headEnd/>
            <a:tailEnd/>
          </a:ln>
        </p:spPr>
        <p:txBody>
          <a:bodyPr wrap="none" anchor="ctr"/>
          <a:lstStyle/>
          <a:p>
            <a:endParaRPr lang="en-US"/>
          </a:p>
        </p:txBody>
      </p:sp>
      <p:sp>
        <p:nvSpPr>
          <p:cNvPr id="28679" name="Rectangle 6"/>
          <p:cNvSpPr>
            <a:spLocks noChangeArrowheads="1"/>
          </p:cNvSpPr>
          <p:nvPr/>
        </p:nvSpPr>
        <p:spPr bwMode="auto">
          <a:xfrm>
            <a:off x="7162800" y="2057400"/>
            <a:ext cx="533400" cy="2819400"/>
          </a:xfrm>
          <a:prstGeom prst="rect">
            <a:avLst/>
          </a:prstGeom>
          <a:gradFill rotWithShape="1">
            <a:gsLst>
              <a:gs pos="0">
                <a:srgbClr val="767600"/>
              </a:gs>
              <a:gs pos="50000">
                <a:srgbClr val="FFFF00"/>
              </a:gs>
              <a:gs pos="100000">
                <a:srgbClr val="767600"/>
              </a:gs>
            </a:gsLst>
            <a:lin ang="0" scaled="1"/>
          </a:gradFill>
          <a:ln w="9525" algn="ctr">
            <a:noFill/>
            <a:miter lim="800000"/>
            <a:headEnd/>
            <a:tailEnd/>
          </a:ln>
        </p:spPr>
        <p:txBody>
          <a:bodyPr wrap="none" anchor="ctr"/>
          <a:lstStyle/>
          <a:p>
            <a:endParaRPr lang="en-US"/>
          </a:p>
        </p:txBody>
      </p:sp>
      <p:sp>
        <p:nvSpPr>
          <p:cNvPr id="28680" name="Rectangle 7"/>
          <p:cNvSpPr>
            <a:spLocks noChangeArrowheads="1"/>
          </p:cNvSpPr>
          <p:nvPr/>
        </p:nvSpPr>
        <p:spPr bwMode="auto">
          <a:xfrm>
            <a:off x="2362200" y="2057400"/>
            <a:ext cx="533400" cy="3657600"/>
          </a:xfrm>
          <a:prstGeom prst="rect">
            <a:avLst/>
          </a:prstGeom>
          <a:gradFill rotWithShape="1">
            <a:gsLst>
              <a:gs pos="0">
                <a:srgbClr val="760000"/>
              </a:gs>
              <a:gs pos="50000">
                <a:srgbClr val="FF0000"/>
              </a:gs>
              <a:gs pos="100000">
                <a:srgbClr val="760000"/>
              </a:gs>
            </a:gsLst>
            <a:lin ang="0" scaled="1"/>
          </a:gradFill>
          <a:ln w="9525" algn="ctr">
            <a:noFill/>
            <a:miter lim="800000"/>
            <a:headEnd/>
            <a:tailEnd/>
          </a:ln>
        </p:spPr>
        <p:txBody>
          <a:bodyPr wrap="none" anchor="ctr"/>
          <a:lstStyle/>
          <a:p>
            <a:endParaRPr lang="en-US"/>
          </a:p>
        </p:txBody>
      </p:sp>
      <p:sp>
        <p:nvSpPr>
          <p:cNvPr id="28681" name="Rectangle 8"/>
          <p:cNvSpPr>
            <a:spLocks noChangeArrowheads="1"/>
          </p:cNvSpPr>
          <p:nvPr/>
        </p:nvSpPr>
        <p:spPr bwMode="auto">
          <a:xfrm>
            <a:off x="4114800" y="2057400"/>
            <a:ext cx="533400" cy="2286000"/>
          </a:xfrm>
          <a:prstGeom prst="rect">
            <a:avLst/>
          </a:prstGeom>
          <a:gradFill rotWithShape="1">
            <a:gsLst>
              <a:gs pos="0">
                <a:srgbClr val="760000"/>
              </a:gs>
              <a:gs pos="50000">
                <a:srgbClr val="FF0000"/>
              </a:gs>
              <a:gs pos="100000">
                <a:srgbClr val="760000"/>
              </a:gs>
            </a:gsLst>
            <a:lin ang="0" scaled="1"/>
          </a:gradFill>
          <a:ln w="9525" algn="ctr">
            <a:noFill/>
            <a:miter lim="800000"/>
            <a:headEnd/>
            <a:tailEnd/>
          </a:ln>
        </p:spPr>
        <p:txBody>
          <a:bodyPr wrap="none" anchor="ctr"/>
          <a:lstStyle/>
          <a:p>
            <a:endParaRPr lang="en-US"/>
          </a:p>
        </p:txBody>
      </p:sp>
      <p:sp>
        <p:nvSpPr>
          <p:cNvPr id="28682" name="Rectangle 9"/>
          <p:cNvSpPr>
            <a:spLocks noChangeArrowheads="1"/>
          </p:cNvSpPr>
          <p:nvPr/>
        </p:nvSpPr>
        <p:spPr bwMode="auto">
          <a:xfrm>
            <a:off x="5943600" y="2057400"/>
            <a:ext cx="457200" cy="990600"/>
          </a:xfrm>
          <a:prstGeom prst="rect">
            <a:avLst/>
          </a:prstGeom>
          <a:gradFill rotWithShape="1">
            <a:gsLst>
              <a:gs pos="0">
                <a:srgbClr val="760000"/>
              </a:gs>
              <a:gs pos="50000">
                <a:srgbClr val="FF0000"/>
              </a:gs>
              <a:gs pos="100000">
                <a:srgbClr val="760000"/>
              </a:gs>
            </a:gsLst>
            <a:lin ang="0" scaled="1"/>
          </a:gradFill>
          <a:ln w="9525" algn="ctr">
            <a:noFill/>
            <a:miter lim="800000"/>
            <a:headEnd/>
            <a:tailEnd/>
          </a:ln>
        </p:spPr>
        <p:txBody>
          <a:bodyPr wrap="none" anchor="ctr"/>
          <a:lstStyle/>
          <a:p>
            <a:endParaRPr lang="en-US"/>
          </a:p>
        </p:txBody>
      </p:sp>
      <p:sp>
        <p:nvSpPr>
          <p:cNvPr id="28683" name="Rectangle 10"/>
          <p:cNvSpPr>
            <a:spLocks noChangeArrowheads="1"/>
          </p:cNvSpPr>
          <p:nvPr/>
        </p:nvSpPr>
        <p:spPr bwMode="auto">
          <a:xfrm>
            <a:off x="7696200" y="2057400"/>
            <a:ext cx="457200" cy="3124200"/>
          </a:xfrm>
          <a:prstGeom prst="rect">
            <a:avLst/>
          </a:prstGeom>
          <a:gradFill rotWithShape="1">
            <a:gsLst>
              <a:gs pos="0">
                <a:srgbClr val="760000"/>
              </a:gs>
              <a:gs pos="50000">
                <a:srgbClr val="FF0000"/>
              </a:gs>
              <a:gs pos="100000">
                <a:srgbClr val="760000"/>
              </a:gs>
            </a:gsLst>
            <a:lin ang="0" scaled="1"/>
          </a:gradFill>
          <a:ln w="9525" algn="ctr">
            <a:noFill/>
            <a:miter lim="800000"/>
            <a:headEnd/>
            <a:tailEnd/>
          </a:ln>
        </p:spPr>
        <p:txBody>
          <a:bodyPr wrap="none" anchor="ctr"/>
          <a:lstStyle/>
          <a:p>
            <a:endParaRPr lang="en-US"/>
          </a:p>
        </p:txBody>
      </p:sp>
      <p:sp>
        <p:nvSpPr>
          <p:cNvPr id="28684" name="Rectangle 11"/>
          <p:cNvSpPr>
            <a:spLocks noChangeArrowheads="1"/>
          </p:cNvSpPr>
          <p:nvPr/>
        </p:nvSpPr>
        <p:spPr bwMode="auto">
          <a:xfrm>
            <a:off x="3733800" y="5334000"/>
            <a:ext cx="533400" cy="228600"/>
          </a:xfrm>
          <a:prstGeom prst="rect">
            <a:avLst/>
          </a:prstGeom>
          <a:gradFill rotWithShape="1">
            <a:gsLst>
              <a:gs pos="0">
                <a:srgbClr val="760000"/>
              </a:gs>
              <a:gs pos="50000">
                <a:srgbClr val="FF0000"/>
              </a:gs>
              <a:gs pos="100000">
                <a:srgbClr val="760000"/>
              </a:gs>
            </a:gsLst>
            <a:lin ang="0" scaled="1"/>
          </a:gradFill>
          <a:ln w="9525" algn="ctr">
            <a:noFill/>
            <a:miter lim="800000"/>
            <a:headEnd/>
            <a:tailEnd/>
          </a:ln>
        </p:spPr>
        <p:txBody>
          <a:bodyPr wrap="none" anchor="ctr"/>
          <a:lstStyle/>
          <a:p>
            <a:endParaRPr lang="en-US"/>
          </a:p>
        </p:txBody>
      </p:sp>
      <p:sp>
        <p:nvSpPr>
          <p:cNvPr id="14" name="Text Box 12"/>
          <p:cNvSpPr txBox="1">
            <a:spLocks noChangeArrowheads="1"/>
          </p:cNvSpPr>
          <p:nvPr/>
        </p:nvSpPr>
        <p:spPr bwMode="auto">
          <a:xfrm>
            <a:off x="4343400" y="4800600"/>
            <a:ext cx="2000250" cy="366713"/>
          </a:xfrm>
          <a:prstGeom prst="rect">
            <a:avLst/>
          </a:prstGeom>
          <a:noFill/>
          <a:ln w="9525" algn="ctr">
            <a:noFill/>
            <a:miter lim="800000"/>
            <a:headEnd/>
            <a:tailEnd/>
          </a:ln>
          <a:effectLst/>
        </p:spPr>
        <p:txBody>
          <a:bodyPr wrap="none">
            <a:spAutoFit/>
          </a:bodyPr>
          <a:lstStyle/>
          <a:p>
            <a:pPr eaLnBrk="0" hangingPunct="0">
              <a:defRPr/>
            </a:pPr>
            <a:r>
              <a:rPr lang="en-US" dirty="0">
                <a:solidFill>
                  <a:schemeClr val="bg1"/>
                </a:solidFill>
                <a:effectLst>
                  <a:outerShdw blurRad="38100" dist="38100" dir="2700000" algn="tl">
                    <a:srgbClr val="000000"/>
                  </a:outerShdw>
                </a:effectLst>
                <a:latin typeface="Arial Narrow" pitchFamily="34" charset="0"/>
              </a:rPr>
              <a:t>Tight Glucose Control</a:t>
            </a:r>
          </a:p>
        </p:txBody>
      </p:sp>
      <p:sp>
        <p:nvSpPr>
          <p:cNvPr id="15" name="Text Box 13"/>
          <p:cNvSpPr txBox="1">
            <a:spLocks noChangeArrowheads="1"/>
          </p:cNvSpPr>
          <p:nvPr/>
        </p:nvSpPr>
        <p:spPr bwMode="auto">
          <a:xfrm>
            <a:off x="4343400" y="5257800"/>
            <a:ext cx="1562100" cy="366713"/>
          </a:xfrm>
          <a:prstGeom prst="rect">
            <a:avLst/>
          </a:prstGeom>
          <a:noFill/>
          <a:ln w="9525" algn="ctr">
            <a:noFill/>
            <a:miter lim="800000"/>
            <a:headEnd/>
            <a:tailEnd/>
          </a:ln>
          <a:effectLst/>
        </p:spPr>
        <p:txBody>
          <a:bodyPr wrap="none">
            <a:spAutoFit/>
          </a:bodyPr>
          <a:lstStyle/>
          <a:p>
            <a:pPr eaLnBrk="0" hangingPunct="0">
              <a:defRPr/>
            </a:pPr>
            <a:r>
              <a:rPr lang="en-US" dirty="0">
                <a:solidFill>
                  <a:schemeClr val="bg1"/>
                </a:solidFill>
                <a:effectLst>
                  <a:outerShdw blurRad="38100" dist="38100" dir="2700000" algn="tl">
                    <a:srgbClr val="000000"/>
                  </a:outerShdw>
                </a:effectLst>
                <a:latin typeface="Arial Narrow" pitchFamily="34" charset="0"/>
              </a:rPr>
              <a:t>Tight BP Control</a:t>
            </a:r>
          </a:p>
        </p:txBody>
      </p:sp>
      <p:sp>
        <p:nvSpPr>
          <p:cNvPr id="16" name="Text Box 14"/>
          <p:cNvSpPr txBox="1">
            <a:spLocks noChangeArrowheads="1"/>
          </p:cNvSpPr>
          <p:nvPr/>
        </p:nvSpPr>
        <p:spPr bwMode="auto">
          <a:xfrm>
            <a:off x="4267200" y="5715000"/>
            <a:ext cx="963613" cy="366713"/>
          </a:xfrm>
          <a:prstGeom prst="rect">
            <a:avLst/>
          </a:prstGeom>
          <a:noFill/>
          <a:ln w="9525" algn="ctr">
            <a:noFill/>
            <a:miter lim="800000"/>
            <a:headEnd/>
            <a:tailEnd/>
          </a:ln>
          <a:effectLst/>
        </p:spPr>
        <p:txBody>
          <a:bodyPr wrap="none">
            <a:spAutoFit/>
          </a:bodyPr>
          <a:lstStyle/>
          <a:p>
            <a:pPr eaLnBrk="0" hangingPunct="0">
              <a:defRPr/>
            </a:pPr>
            <a:r>
              <a:rPr lang="en-US">
                <a:effectLst>
                  <a:outerShdw blurRad="38100" dist="38100" dir="2700000" algn="tl">
                    <a:srgbClr val="000000"/>
                  </a:outerShdw>
                </a:effectLst>
                <a:latin typeface="Arial Narrow" pitchFamily="34" charset="0"/>
              </a:rPr>
              <a:t>*</a:t>
            </a:r>
            <a:r>
              <a:rPr lang="en-US" i="1">
                <a:effectLst>
                  <a:outerShdw blurRad="38100" dist="38100" dir="2700000" algn="tl">
                    <a:srgbClr val="000000"/>
                  </a:outerShdw>
                </a:effectLst>
                <a:latin typeface="Arial Narrow" pitchFamily="34" charset="0"/>
              </a:rPr>
              <a:t>P &lt; 0.05</a:t>
            </a:r>
            <a:endParaRPr lang="en-US">
              <a:effectLst>
                <a:outerShdw blurRad="38100" dist="38100" dir="2700000" algn="tl">
                  <a:srgbClr val="000000"/>
                </a:outerShdw>
              </a:effectLst>
              <a:latin typeface="Arial Narrow" pitchFamily="34" charset="0"/>
            </a:endParaRPr>
          </a:p>
        </p:txBody>
      </p:sp>
      <p:sp>
        <p:nvSpPr>
          <p:cNvPr id="17" name="Rectangle 15"/>
          <p:cNvSpPr>
            <a:spLocks noChangeArrowheads="1"/>
          </p:cNvSpPr>
          <p:nvPr/>
        </p:nvSpPr>
        <p:spPr bwMode="auto">
          <a:xfrm>
            <a:off x="1138238" y="5897563"/>
            <a:ext cx="388937" cy="276225"/>
          </a:xfrm>
          <a:prstGeom prst="rect">
            <a:avLst/>
          </a:prstGeom>
          <a:noFill/>
          <a:ln w="9525">
            <a:noFill/>
            <a:miter lim="800000"/>
            <a:headEnd/>
            <a:tailEnd/>
          </a:ln>
        </p:spPr>
        <p:txBody>
          <a:bodyPr wrap="none" lIns="0" tIns="0" rIns="0" bIns="0">
            <a:spAutoFit/>
          </a:bodyPr>
          <a:lstStyle/>
          <a:p>
            <a:pPr algn="ctr" eaLnBrk="0" hangingPunct="0">
              <a:defRPr/>
            </a:pPr>
            <a:r>
              <a:rPr lang="en-US" b="1">
                <a:latin typeface="Arial Narrow" pitchFamily="34" charset="0"/>
              </a:rPr>
              <a:t>-50 -</a:t>
            </a:r>
            <a:endParaRPr lang="en-US">
              <a:effectLst>
                <a:outerShdw blurRad="38100" dist="38100" dir="2700000" algn="tl">
                  <a:srgbClr val="000000"/>
                </a:outerShdw>
              </a:effectLst>
              <a:latin typeface="Arial Narrow" pitchFamily="34" charset="0"/>
            </a:endParaRPr>
          </a:p>
        </p:txBody>
      </p:sp>
      <p:sp>
        <p:nvSpPr>
          <p:cNvPr id="18" name="Rectangle 16"/>
          <p:cNvSpPr>
            <a:spLocks noChangeArrowheads="1"/>
          </p:cNvSpPr>
          <p:nvPr/>
        </p:nvSpPr>
        <p:spPr bwMode="auto">
          <a:xfrm>
            <a:off x="1138238" y="5154613"/>
            <a:ext cx="388937" cy="276225"/>
          </a:xfrm>
          <a:prstGeom prst="rect">
            <a:avLst/>
          </a:prstGeom>
          <a:noFill/>
          <a:ln w="9525">
            <a:noFill/>
            <a:miter lim="800000"/>
            <a:headEnd/>
            <a:tailEnd/>
          </a:ln>
        </p:spPr>
        <p:txBody>
          <a:bodyPr wrap="none" lIns="0" tIns="0" rIns="0" bIns="0">
            <a:spAutoFit/>
          </a:bodyPr>
          <a:lstStyle/>
          <a:p>
            <a:pPr algn="ctr" eaLnBrk="0" hangingPunct="0">
              <a:defRPr/>
            </a:pPr>
            <a:r>
              <a:rPr lang="en-US" b="1">
                <a:latin typeface="Arial Narrow" pitchFamily="34" charset="0"/>
              </a:rPr>
              <a:t>-40 -</a:t>
            </a:r>
            <a:endParaRPr lang="en-US">
              <a:effectLst>
                <a:outerShdw blurRad="38100" dist="38100" dir="2700000" algn="tl">
                  <a:srgbClr val="000000"/>
                </a:outerShdw>
              </a:effectLst>
              <a:latin typeface="Arial Narrow" pitchFamily="34" charset="0"/>
            </a:endParaRPr>
          </a:p>
        </p:txBody>
      </p:sp>
      <p:sp>
        <p:nvSpPr>
          <p:cNvPr id="19" name="Rectangle 17"/>
          <p:cNvSpPr>
            <a:spLocks noChangeArrowheads="1"/>
          </p:cNvSpPr>
          <p:nvPr/>
        </p:nvSpPr>
        <p:spPr bwMode="auto">
          <a:xfrm>
            <a:off x="1138238" y="4344988"/>
            <a:ext cx="388937" cy="276225"/>
          </a:xfrm>
          <a:prstGeom prst="rect">
            <a:avLst/>
          </a:prstGeom>
          <a:noFill/>
          <a:ln w="9525">
            <a:noFill/>
            <a:miter lim="800000"/>
            <a:headEnd/>
            <a:tailEnd/>
          </a:ln>
        </p:spPr>
        <p:txBody>
          <a:bodyPr wrap="none" lIns="0" tIns="0" rIns="0" bIns="0">
            <a:spAutoFit/>
          </a:bodyPr>
          <a:lstStyle/>
          <a:p>
            <a:pPr algn="ctr" eaLnBrk="0" hangingPunct="0">
              <a:defRPr/>
            </a:pPr>
            <a:r>
              <a:rPr lang="en-US" b="1">
                <a:latin typeface="Arial Narrow" pitchFamily="34" charset="0"/>
              </a:rPr>
              <a:t>-30 -</a:t>
            </a:r>
            <a:endParaRPr lang="en-US">
              <a:effectLst>
                <a:outerShdw blurRad="38100" dist="38100" dir="2700000" algn="tl">
                  <a:srgbClr val="000000"/>
                </a:outerShdw>
              </a:effectLst>
              <a:latin typeface="Arial Narrow" pitchFamily="34" charset="0"/>
            </a:endParaRPr>
          </a:p>
        </p:txBody>
      </p:sp>
      <p:sp>
        <p:nvSpPr>
          <p:cNvPr id="20" name="Rectangle 18"/>
          <p:cNvSpPr>
            <a:spLocks noChangeArrowheads="1"/>
          </p:cNvSpPr>
          <p:nvPr/>
        </p:nvSpPr>
        <p:spPr bwMode="auto">
          <a:xfrm>
            <a:off x="1252538" y="1885950"/>
            <a:ext cx="274637" cy="276225"/>
          </a:xfrm>
          <a:prstGeom prst="rect">
            <a:avLst/>
          </a:prstGeom>
          <a:noFill/>
          <a:ln w="9525">
            <a:noFill/>
            <a:miter lim="800000"/>
            <a:headEnd/>
            <a:tailEnd/>
          </a:ln>
        </p:spPr>
        <p:txBody>
          <a:bodyPr wrap="none" lIns="0" tIns="0" rIns="0" bIns="0">
            <a:spAutoFit/>
          </a:bodyPr>
          <a:lstStyle/>
          <a:p>
            <a:pPr algn="ctr" eaLnBrk="0" hangingPunct="0">
              <a:defRPr/>
            </a:pPr>
            <a:r>
              <a:rPr lang="en-US" b="1">
                <a:latin typeface="Arial Narrow" pitchFamily="34" charset="0"/>
              </a:rPr>
              <a:t>0  -</a:t>
            </a:r>
            <a:endParaRPr lang="en-US">
              <a:effectLst>
                <a:outerShdw blurRad="38100" dist="38100" dir="2700000" algn="tl">
                  <a:srgbClr val="000000"/>
                </a:outerShdw>
              </a:effectLst>
              <a:latin typeface="Arial Narrow" pitchFamily="34" charset="0"/>
            </a:endParaRPr>
          </a:p>
        </p:txBody>
      </p:sp>
      <p:sp>
        <p:nvSpPr>
          <p:cNvPr id="21" name="Rectangle 19"/>
          <p:cNvSpPr>
            <a:spLocks noChangeArrowheads="1"/>
          </p:cNvSpPr>
          <p:nvPr/>
        </p:nvSpPr>
        <p:spPr bwMode="auto">
          <a:xfrm>
            <a:off x="2057400" y="1752600"/>
            <a:ext cx="584200" cy="274638"/>
          </a:xfrm>
          <a:prstGeom prst="rect">
            <a:avLst/>
          </a:prstGeom>
          <a:noFill/>
          <a:ln w="9525">
            <a:noFill/>
            <a:miter lim="800000"/>
            <a:headEnd/>
            <a:tailEnd/>
          </a:ln>
        </p:spPr>
        <p:txBody>
          <a:bodyPr wrap="none" lIns="0" tIns="0" rIns="0" bIns="0">
            <a:spAutoFit/>
          </a:bodyPr>
          <a:lstStyle/>
          <a:p>
            <a:pPr algn="ctr" eaLnBrk="0" hangingPunct="0">
              <a:defRPr/>
            </a:pPr>
            <a:r>
              <a:rPr lang="en-US" b="1" dirty="0">
                <a:latin typeface="Arial Narrow" pitchFamily="34" charset="0"/>
              </a:rPr>
              <a:t>Stroke</a:t>
            </a:r>
            <a:endParaRPr lang="en-US" dirty="0">
              <a:effectLst>
                <a:outerShdw blurRad="38100" dist="38100" dir="2700000" algn="tl">
                  <a:srgbClr val="000000"/>
                </a:outerShdw>
              </a:effectLst>
              <a:latin typeface="Arial Narrow" pitchFamily="34" charset="0"/>
            </a:endParaRPr>
          </a:p>
        </p:txBody>
      </p:sp>
      <p:sp>
        <p:nvSpPr>
          <p:cNvPr id="22" name="Rectangle 21"/>
          <p:cNvSpPr>
            <a:spLocks noChangeArrowheads="1"/>
          </p:cNvSpPr>
          <p:nvPr/>
        </p:nvSpPr>
        <p:spPr bwMode="auto">
          <a:xfrm>
            <a:off x="3697288" y="1752600"/>
            <a:ext cx="882650" cy="276225"/>
          </a:xfrm>
          <a:prstGeom prst="rect">
            <a:avLst/>
          </a:prstGeom>
          <a:noFill/>
          <a:ln w="9525">
            <a:noFill/>
            <a:miter lim="800000"/>
            <a:headEnd/>
            <a:tailEnd/>
          </a:ln>
        </p:spPr>
        <p:txBody>
          <a:bodyPr wrap="none" lIns="0" tIns="0" rIns="0" bIns="0">
            <a:spAutoFit/>
          </a:bodyPr>
          <a:lstStyle/>
          <a:p>
            <a:pPr algn="ctr" eaLnBrk="0" hangingPunct="0">
              <a:defRPr/>
            </a:pPr>
            <a:r>
              <a:rPr lang="en-US" b="1" dirty="0">
                <a:latin typeface="Arial Narrow" pitchFamily="34" charset="0"/>
              </a:rPr>
              <a:t>End Point</a:t>
            </a:r>
            <a:endParaRPr lang="en-US" dirty="0">
              <a:effectLst>
                <a:outerShdw blurRad="38100" dist="38100" dir="2700000" algn="tl">
                  <a:srgbClr val="000000"/>
                </a:outerShdw>
              </a:effectLst>
              <a:latin typeface="Arial Narrow" pitchFamily="34" charset="0"/>
            </a:endParaRPr>
          </a:p>
        </p:txBody>
      </p:sp>
      <p:sp>
        <p:nvSpPr>
          <p:cNvPr id="23" name="Rectangle 22"/>
          <p:cNvSpPr>
            <a:spLocks noChangeArrowheads="1"/>
          </p:cNvSpPr>
          <p:nvPr/>
        </p:nvSpPr>
        <p:spPr bwMode="auto">
          <a:xfrm>
            <a:off x="5486400" y="1752600"/>
            <a:ext cx="863600" cy="274638"/>
          </a:xfrm>
          <a:prstGeom prst="rect">
            <a:avLst/>
          </a:prstGeom>
          <a:noFill/>
          <a:ln w="9525">
            <a:noFill/>
            <a:miter lim="800000"/>
            <a:headEnd/>
            <a:tailEnd/>
          </a:ln>
        </p:spPr>
        <p:txBody>
          <a:bodyPr wrap="none" lIns="0" tIns="0" rIns="0" bIns="0">
            <a:spAutoFit/>
          </a:bodyPr>
          <a:lstStyle/>
          <a:p>
            <a:pPr algn="ctr" eaLnBrk="0" hangingPunct="0">
              <a:defRPr/>
            </a:pPr>
            <a:r>
              <a:rPr lang="en-US" b="1" dirty="0">
                <a:latin typeface="Arial Narrow" pitchFamily="34" charset="0"/>
              </a:rPr>
              <a:t>DM Death</a:t>
            </a:r>
            <a:endParaRPr lang="en-US" dirty="0">
              <a:effectLst>
                <a:outerShdw blurRad="38100" dist="38100" dir="2700000" algn="tl">
                  <a:srgbClr val="000000"/>
                </a:outerShdw>
              </a:effectLst>
              <a:latin typeface="Arial Narrow" pitchFamily="34" charset="0"/>
            </a:endParaRPr>
          </a:p>
        </p:txBody>
      </p:sp>
      <p:sp>
        <p:nvSpPr>
          <p:cNvPr id="24" name="Rectangle 24"/>
          <p:cNvSpPr>
            <a:spLocks noChangeArrowheads="1"/>
          </p:cNvSpPr>
          <p:nvPr/>
        </p:nvSpPr>
        <p:spPr bwMode="auto">
          <a:xfrm>
            <a:off x="7824788" y="1781175"/>
            <a:ext cx="52387" cy="276225"/>
          </a:xfrm>
          <a:prstGeom prst="rect">
            <a:avLst/>
          </a:prstGeom>
          <a:noFill/>
          <a:ln w="9525">
            <a:noFill/>
            <a:miter lim="800000"/>
            <a:headEnd/>
            <a:tailEnd/>
          </a:ln>
        </p:spPr>
        <p:txBody>
          <a:bodyPr wrap="none" lIns="0" tIns="0" rIns="0" bIns="0">
            <a:spAutoFit/>
          </a:bodyPr>
          <a:lstStyle/>
          <a:p>
            <a:pPr algn="ctr" eaLnBrk="0" hangingPunct="0">
              <a:defRPr/>
            </a:pPr>
            <a:r>
              <a:rPr lang="en-US" b="1">
                <a:latin typeface="Arial Narrow" pitchFamily="34" charset="0"/>
              </a:rPr>
              <a:t> </a:t>
            </a:r>
            <a:endParaRPr lang="en-US">
              <a:effectLst>
                <a:outerShdw blurRad="38100" dist="38100" dir="2700000" algn="tl">
                  <a:srgbClr val="000000"/>
                </a:outerShdw>
              </a:effectLst>
              <a:latin typeface="Arial Narrow" pitchFamily="34" charset="0"/>
            </a:endParaRPr>
          </a:p>
        </p:txBody>
      </p:sp>
      <p:sp>
        <p:nvSpPr>
          <p:cNvPr id="25" name="Rectangle 25"/>
          <p:cNvSpPr>
            <a:spLocks noChangeArrowheads="1"/>
          </p:cNvSpPr>
          <p:nvPr/>
        </p:nvSpPr>
        <p:spPr bwMode="auto">
          <a:xfrm>
            <a:off x="7016750" y="1752600"/>
            <a:ext cx="1344613" cy="274638"/>
          </a:xfrm>
          <a:prstGeom prst="rect">
            <a:avLst/>
          </a:prstGeom>
          <a:noFill/>
          <a:ln w="9525">
            <a:noFill/>
            <a:miter lim="800000"/>
            <a:headEnd/>
            <a:tailEnd/>
          </a:ln>
        </p:spPr>
        <p:txBody>
          <a:bodyPr wrap="none" lIns="0" tIns="0" rIns="0" bIns="0">
            <a:spAutoFit/>
          </a:bodyPr>
          <a:lstStyle/>
          <a:p>
            <a:pPr algn="ctr" eaLnBrk="0" hangingPunct="0">
              <a:defRPr/>
            </a:pPr>
            <a:r>
              <a:rPr lang="en-US" b="1" dirty="0">
                <a:latin typeface="Arial Narrow" pitchFamily="34" charset="0"/>
              </a:rPr>
              <a:t> Complications</a:t>
            </a:r>
            <a:endParaRPr lang="en-US" dirty="0">
              <a:effectLst>
                <a:outerShdw blurRad="38100" dist="38100" dir="2700000" algn="tl">
                  <a:srgbClr val="000000"/>
                </a:outerShdw>
              </a:effectLst>
              <a:latin typeface="Arial Narrow" pitchFamily="34" charset="0"/>
            </a:endParaRPr>
          </a:p>
        </p:txBody>
      </p:sp>
      <p:sp>
        <p:nvSpPr>
          <p:cNvPr id="26" name="Rectangle 26"/>
          <p:cNvSpPr>
            <a:spLocks noChangeArrowheads="1"/>
          </p:cNvSpPr>
          <p:nvPr/>
        </p:nvSpPr>
        <p:spPr bwMode="auto">
          <a:xfrm rot="16200000">
            <a:off x="-399257" y="3907632"/>
            <a:ext cx="2138363" cy="304800"/>
          </a:xfrm>
          <a:prstGeom prst="rect">
            <a:avLst/>
          </a:prstGeom>
          <a:noFill/>
          <a:ln w="9525">
            <a:noFill/>
            <a:miter lim="800000"/>
            <a:headEnd/>
            <a:tailEnd/>
          </a:ln>
        </p:spPr>
        <p:txBody>
          <a:bodyPr wrap="none" lIns="0" tIns="0" rIns="0" bIns="0">
            <a:spAutoFit/>
          </a:bodyPr>
          <a:lstStyle/>
          <a:p>
            <a:pPr algn="ctr" eaLnBrk="0" hangingPunct="0">
              <a:defRPr/>
            </a:pPr>
            <a:r>
              <a:rPr lang="en-US" sz="2000" b="1">
                <a:latin typeface="Arial Narrow" pitchFamily="34" charset="0"/>
              </a:rPr>
              <a:t>Reduction in Risk (%)</a:t>
            </a:r>
            <a:endParaRPr lang="en-US" sz="2000">
              <a:effectLst>
                <a:outerShdw blurRad="38100" dist="38100" dir="2700000" algn="tl">
                  <a:srgbClr val="000000"/>
                </a:outerShdw>
              </a:effectLst>
              <a:latin typeface="Arial Narrow" pitchFamily="34" charset="0"/>
            </a:endParaRPr>
          </a:p>
        </p:txBody>
      </p:sp>
      <p:sp>
        <p:nvSpPr>
          <p:cNvPr id="28698" name="Rectangle 28"/>
          <p:cNvSpPr>
            <a:spLocks noChangeArrowheads="1"/>
          </p:cNvSpPr>
          <p:nvPr/>
        </p:nvSpPr>
        <p:spPr bwMode="auto">
          <a:xfrm>
            <a:off x="3733800" y="4876800"/>
            <a:ext cx="533400" cy="228600"/>
          </a:xfrm>
          <a:prstGeom prst="rect">
            <a:avLst/>
          </a:prstGeom>
          <a:gradFill rotWithShape="1">
            <a:gsLst>
              <a:gs pos="0">
                <a:srgbClr val="767600"/>
              </a:gs>
              <a:gs pos="50000">
                <a:srgbClr val="FFFF00"/>
              </a:gs>
              <a:gs pos="100000">
                <a:srgbClr val="767600"/>
              </a:gs>
            </a:gsLst>
            <a:lin ang="0" scaled="1"/>
          </a:gradFill>
          <a:ln w="9525" algn="ctr">
            <a:noFill/>
            <a:miter lim="800000"/>
            <a:headEnd/>
            <a:tailEnd/>
          </a:ln>
        </p:spPr>
        <p:txBody>
          <a:bodyPr wrap="none" anchor="ctr"/>
          <a:lstStyle/>
          <a:p>
            <a:endParaRPr lang="en-US"/>
          </a:p>
        </p:txBody>
      </p:sp>
      <p:sp>
        <p:nvSpPr>
          <p:cNvPr id="28" name="Rectangle 29"/>
          <p:cNvSpPr>
            <a:spLocks noChangeArrowheads="1"/>
          </p:cNvSpPr>
          <p:nvPr/>
        </p:nvSpPr>
        <p:spPr bwMode="auto">
          <a:xfrm>
            <a:off x="1138238" y="3535363"/>
            <a:ext cx="388937" cy="276225"/>
          </a:xfrm>
          <a:prstGeom prst="rect">
            <a:avLst/>
          </a:prstGeom>
          <a:noFill/>
          <a:ln w="9525">
            <a:noFill/>
            <a:miter lim="800000"/>
            <a:headEnd/>
            <a:tailEnd/>
          </a:ln>
        </p:spPr>
        <p:txBody>
          <a:bodyPr wrap="none" lIns="0" tIns="0" rIns="0" bIns="0">
            <a:spAutoFit/>
          </a:bodyPr>
          <a:lstStyle/>
          <a:p>
            <a:pPr algn="ctr" eaLnBrk="0" hangingPunct="0">
              <a:defRPr/>
            </a:pPr>
            <a:r>
              <a:rPr lang="en-US" b="1">
                <a:latin typeface="Arial Narrow" pitchFamily="34" charset="0"/>
              </a:rPr>
              <a:t>-20 -</a:t>
            </a:r>
            <a:endParaRPr lang="en-US">
              <a:effectLst>
                <a:outerShdw blurRad="38100" dist="38100" dir="2700000" algn="tl">
                  <a:srgbClr val="000000"/>
                </a:outerShdw>
              </a:effectLst>
              <a:latin typeface="Arial Narrow" pitchFamily="34" charset="0"/>
            </a:endParaRPr>
          </a:p>
        </p:txBody>
      </p:sp>
      <p:sp>
        <p:nvSpPr>
          <p:cNvPr id="29" name="Rectangle 30"/>
          <p:cNvSpPr>
            <a:spLocks noChangeArrowheads="1"/>
          </p:cNvSpPr>
          <p:nvPr/>
        </p:nvSpPr>
        <p:spPr bwMode="auto">
          <a:xfrm>
            <a:off x="1138238" y="2697163"/>
            <a:ext cx="388937" cy="276225"/>
          </a:xfrm>
          <a:prstGeom prst="rect">
            <a:avLst/>
          </a:prstGeom>
          <a:noFill/>
          <a:ln w="9525">
            <a:noFill/>
            <a:miter lim="800000"/>
            <a:headEnd/>
            <a:tailEnd/>
          </a:ln>
        </p:spPr>
        <p:txBody>
          <a:bodyPr wrap="none" lIns="0" tIns="0" rIns="0" bIns="0">
            <a:spAutoFit/>
          </a:bodyPr>
          <a:lstStyle/>
          <a:p>
            <a:pPr algn="ctr" eaLnBrk="0" hangingPunct="0">
              <a:defRPr/>
            </a:pPr>
            <a:r>
              <a:rPr lang="en-US" b="1">
                <a:latin typeface="Arial Narrow" pitchFamily="34" charset="0"/>
              </a:rPr>
              <a:t>-10 -</a:t>
            </a:r>
            <a:endParaRPr lang="en-US">
              <a:effectLst>
                <a:outerShdw blurRad="38100" dist="38100" dir="2700000" algn="tl">
                  <a:srgbClr val="000000"/>
                </a:outerShdw>
              </a:effectLst>
              <a:latin typeface="Arial Narrow" pitchFamily="34" charset="0"/>
            </a:endParaRPr>
          </a:p>
        </p:txBody>
      </p:sp>
      <p:sp>
        <p:nvSpPr>
          <p:cNvPr id="30" name="Rectangle 27"/>
          <p:cNvSpPr>
            <a:spLocks noChangeArrowheads="1"/>
          </p:cNvSpPr>
          <p:nvPr/>
        </p:nvSpPr>
        <p:spPr bwMode="auto">
          <a:xfrm>
            <a:off x="336550" y="6477000"/>
            <a:ext cx="2482850" cy="244475"/>
          </a:xfrm>
          <a:prstGeom prst="rect">
            <a:avLst/>
          </a:prstGeom>
          <a:noFill/>
          <a:ln w="9525">
            <a:noFill/>
            <a:miter lim="800000"/>
            <a:headEnd/>
            <a:tailEnd/>
          </a:ln>
        </p:spPr>
        <p:txBody>
          <a:bodyPr wrap="none" lIns="0" tIns="0" rIns="0" bIns="0">
            <a:spAutoFit/>
          </a:bodyPr>
          <a:lstStyle/>
          <a:p>
            <a:pPr algn="ctr" eaLnBrk="0" hangingPunct="0">
              <a:defRPr/>
            </a:pPr>
            <a:r>
              <a:rPr lang="en-US" sz="1600" dirty="0">
                <a:latin typeface="Arial Narrow" pitchFamily="34" charset="0"/>
              </a:rPr>
              <a:t>UKPDS. </a:t>
            </a:r>
            <a:r>
              <a:rPr lang="en-US" sz="1600" i="1" dirty="0">
                <a:latin typeface="Arial Narrow" pitchFamily="34" charset="0"/>
              </a:rPr>
              <a:t>BMJ.</a:t>
            </a:r>
            <a:r>
              <a:rPr lang="en-US" sz="1600" dirty="0">
                <a:latin typeface="Arial Narrow" pitchFamily="34" charset="0"/>
              </a:rPr>
              <a:t> 1998:317;703-712.</a:t>
            </a:r>
            <a:endParaRPr lang="en-US" sz="1600" dirty="0">
              <a:effectLst>
                <a:outerShdw blurRad="38100" dist="38100" dir="2700000" algn="tl">
                  <a:srgbClr val="000000"/>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lstStyle/>
          <a:p>
            <a:pPr algn="l">
              <a:defRPr/>
            </a:pPr>
            <a:r>
              <a:rPr lang="en-US" sz="2400" b="1" dirty="0" smtClean="0">
                <a:effectLst>
                  <a:outerShdw blurRad="38100" dist="38100" dir="2700000" algn="tl">
                    <a:srgbClr val="000000">
                      <a:alpha val="43137"/>
                    </a:srgbClr>
                  </a:outerShdw>
                </a:effectLst>
                <a:latin typeface="+mn-lt"/>
              </a:rPr>
              <a:t>Treatment strategies   </a:t>
            </a:r>
            <a:endParaRPr lang="en-US" sz="24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2057400"/>
            <a:ext cx="8229600" cy="3124200"/>
          </a:xfrm>
        </p:spPr>
        <p:txBody>
          <a:bodyPr/>
          <a:lstStyle/>
          <a:p>
            <a:pPr algn="ctr">
              <a:buFont typeface="Arial" pitchFamily="34" charset="0"/>
              <a:buNone/>
              <a:defRPr/>
            </a:pPr>
            <a:r>
              <a:rPr lang="en-US" sz="2400" dirty="0" smtClean="0"/>
              <a:t>Patients with a systolic blood pressure of </a:t>
            </a:r>
            <a:r>
              <a:rPr lang="en-US" sz="2400" b="1" dirty="0" smtClean="0"/>
              <a:t>130–139 mmHg </a:t>
            </a:r>
            <a:r>
              <a:rPr lang="en-US" sz="2400" dirty="0" smtClean="0"/>
              <a:t>or a diastolic blood pressure of </a:t>
            </a:r>
            <a:r>
              <a:rPr lang="en-US" sz="2400" b="1" dirty="0" smtClean="0"/>
              <a:t>80–89mmHg</a:t>
            </a:r>
          </a:p>
          <a:p>
            <a:pPr>
              <a:buFont typeface="Arial" pitchFamily="34" charset="0"/>
              <a:buNone/>
              <a:defRPr/>
            </a:pPr>
            <a:r>
              <a:rPr lang="en-US" sz="2400" dirty="0" smtClean="0">
                <a:latin typeface="Arial"/>
                <a:cs typeface="Arial"/>
              </a:rPr>
              <a:t>                                             </a:t>
            </a:r>
          </a:p>
          <a:p>
            <a:pPr>
              <a:buFont typeface="Arial" pitchFamily="34" charset="0"/>
              <a:buNone/>
              <a:defRPr/>
            </a:pPr>
            <a:r>
              <a:rPr lang="en-US" sz="2400" dirty="0" smtClean="0">
                <a:latin typeface="Arial"/>
                <a:cs typeface="Arial"/>
              </a:rPr>
              <a:t>                    </a:t>
            </a:r>
            <a:r>
              <a:rPr lang="en-US" sz="2400" b="1" dirty="0" smtClean="0">
                <a:latin typeface="+mj-lt"/>
                <a:cs typeface="Arial"/>
              </a:rPr>
              <a:t>life style therapy</a:t>
            </a:r>
            <a:r>
              <a:rPr lang="en-US" sz="2400" dirty="0" smtClean="0">
                <a:latin typeface="+mj-lt"/>
                <a:cs typeface="Arial"/>
              </a:rPr>
              <a:t>* alone (</a:t>
            </a:r>
            <a:r>
              <a:rPr lang="en-US" sz="2400" b="1" dirty="0" smtClean="0">
                <a:latin typeface="+mj-lt"/>
                <a:cs typeface="Arial"/>
              </a:rPr>
              <a:t>max. of 3 months</a:t>
            </a:r>
            <a:r>
              <a:rPr lang="en-US" sz="2400" dirty="0" smtClean="0">
                <a:latin typeface="+mj-lt"/>
                <a:cs typeface="Arial"/>
              </a:rPr>
              <a:t>)</a:t>
            </a:r>
          </a:p>
          <a:p>
            <a:pPr>
              <a:buFont typeface="Arial" pitchFamily="34" charset="0"/>
              <a:buNone/>
              <a:defRPr/>
            </a:pPr>
            <a:r>
              <a:rPr lang="en-US" sz="2400" dirty="0" smtClean="0">
                <a:latin typeface="Arial"/>
                <a:cs typeface="Arial"/>
              </a:rPr>
              <a:t>                                              </a:t>
            </a:r>
            <a:endParaRPr lang="en-US" sz="2400" dirty="0" smtClean="0">
              <a:latin typeface="+mj-lt"/>
            </a:endParaRPr>
          </a:p>
          <a:p>
            <a:pPr>
              <a:buFont typeface="Arial" pitchFamily="34" charset="0"/>
              <a:buNone/>
              <a:defRPr/>
            </a:pPr>
            <a:r>
              <a:rPr lang="en-US" sz="2400" dirty="0" smtClean="0"/>
              <a:t>                                    targets are not achieved, </a:t>
            </a:r>
          </a:p>
          <a:p>
            <a:pPr>
              <a:buFont typeface="Arial" pitchFamily="34" charset="0"/>
              <a:buNone/>
              <a:defRPr/>
            </a:pPr>
            <a:r>
              <a:rPr lang="en-US" sz="2400" dirty="0" smtClean="0"/>
              <a:t>		         </a:t>
            </a:r>
            <a:r>
              <a:rPr lang="en-US" sz="2400" b="1" dirty="0" smtClean="0"/>
              <a:t>addition of pharmacological agents</a:t>
            </a:r>
            <a:r>
              <a:rPr lang="en-US" sz="2400" dirty="0" smtClean="0"/>
              <a:t>. (E)</a:t>
            </a:r>
          </a:p>
          <a:p>
            <a:pPr>
              <a:buFont typeface="Arial" pitchFamily="34" charset="0"/>
              <a:buNone/>
              <a:defRPr/>
            </a:pPr>
            <a:endParaRPr lang="en-US" sz="2400" dirty="0" smtClean="0"/>
          </a:p>
          <a:p>
            <a:pPr>
              <a:buFont typeface="Arial" pitchFamily="34" charset="0"/>
              <a:buNone/>
              <a:defRPr/>
            </a:pPr>
            <a:endParaRPr lang="en-US" sz="2400" dirty="0"/>
          </a:p>
        </p:txBody>
      </p:sp>
      <p:sp>
        <p:nvSpPr>
          <p:cNvPr id="29700" name="TextBox 3"/>
          <p:cNvSpPr txBox="1">
            <a:spLocks noChangeArrowheads="1"/>
          </p:cNvSpPr>
          <p:nvPr/>
        </p:nvSpPr>
        <p:spPr bwMode="auto">
          <a:xfrm>
            <a:off x="609600" y="5276850"/>
            <a:ext cx="8001000" cy="1200150"/>
          </a:xfrm>
          <a:prstGeom prst="rect">
            <a:avLst/>
          </a:prstGeom>
          <a:noFill/>
          <a:ln w="9525">
            <a:noFill/>
            <a:miter lim="800000"/>
            <a:headEnd/>
            <a:tailEnd/>
          </a:ln>
        </p:spPr>
        <p:txBody>
          <a:bodyPr>
            <a:spAutoFit/>
          </a:bodyPr>
          <a:lstStyle/>
          <a:p>
            <a:pPr algn="just"/>
            <a:r>
              <a:rPr lang="en-US"/>
              <a:t>* Life style therapy consists of weight loss if overweight, DASH-style dietary diet (↓sodium intake to &lt;1,500 mg/day,  ↑ consumption of fruit and vegetables  to 8-10 servings/day, low-fat dairy products to 2-3 servings/day, avoiding excessive alcohol consumption, ↑ physical activity)</a:t>
            </a:r>
          </a:p>
        </p:txBody>
      </p:sp>
      <p:sp>
        <p:nvSpPr>
          <p:cNvPr id="5" name="Title 1"/>
          <p:cNvSpPr txBox="1">
            <a:spLocks/>
          </p:cNvSpPr>
          <p:nvPr/>
        </p:nvSpPr>
        <p:spPr bwMode="auto">
          <a:xfrm>
            <a:off x="457200" y="228600"/>
            <a:ext cx="8229600" cy="1143000"/>
          </a:xfrm>
          <a:prstGeom prst="rect">
            <a:avLst/>
          </a:prstGeom>
          <a:noFill/>
          <a:ln w="9525">
            <a:noFill/>
            <a:miter lim="800000"/>
            <a:headEnd/>
            <a:tailEnd/>
          </a:ln>
        </p:spPr>
        <p:txBody>
          <a:bodyPr anchor="ctr"/>
          <a:lstStyle/>
          <a:p>
            <a:pPr algn="ctr" eaLnBrk="0" hangingPunct="0">
              <a:defRPr/>
            </a:pPr>
            <a:r>
              <a:rPr lang="en-US" sz="2400" dirty="0">
                <a:latin typeface="Britannic Bold" pitchFamily="34" charset="0"/>
                <a:ea typeface="+mj-ea"/>
                <a:cs typeface="+mj-cs"/>
              </a:rPr>
              <a:t>The American Diabetes Association’s</a:t>
            </a:r>
            <a:r>
              <a:rPr lang="en-US" sz="2000" dirty="0">
                <a:latin typeface="Britannic Bold" pitchFamily="34" charset="0"/>
                <a:ea typeface="+mj-ea"/>
                <a:cs typeface="+mj-cs"/>
              </a:rPr>
              <a:t/>
            </a:r>
            <a:br>
              <a:rPr lang="en-US" sz="2000" dirty="0">
                <a:latin typeface="Britannic Bold" pitchFamily="34" charset="0"/>
                <a:ea typeface="+mj-ea"/>
                <a:cs typeface="+mj-cs"/>
              </a:rPr>
            </a:br>
            <a:r>
              <a:rPr lang="en-US" sz="2800" dirty="0">
                <a:latin typeface="Britannic Bold" pitchFamily="34" charset="0"/>
                <a:ea typeface="+mj-ea"/>
                <a:cs typeface="+mj-cs"/>
              </a:rPr>
              <a:t>Standards of Medical Care in </a:t>
            </a:r>
            <a:r>
              <a:rPr lang="en-US" sz="2800" dirty="0" smtClean="0">
                <a:latin typeface="Britannic Bold" pitchFamily="34" charset="0"/>
                <a:ea typeface="+mj-ea"/>
                <a:cs typeface="+mj-cs"/>
              </a:rPr>
              <a:t>Diabetes</a:t>
            </a:r>
            <a:endParaRPr lang="en-US" sz="2800" dirty="0">
              <a:latin typeface="Britannic Bold" pitchFamily="34" charset="0"/>
              <a:ea typeface="+mj-ea"/>
              <a:cs typeface="+mj-cs"/>
            </a:endParaRPr>
          </a:p>
        </p:txBody>
      </p:sp>
      <p:sp>
        <p:nvSpPr>
          <p:cNvPr id="6" name="Down Arrow 5"/>
          <p:cNvSpPr/>
          <p:nvPr/>
        </p:nvSpPr>
        <p:spPr>
          <a:xfrm>
            <a:off x="4419600" y="28956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p:cNvSpPr/>
          <p:nvPr/>
        </p:nvSpPr>
        <p:spPr>
          <a:xfrm>
            <a:off x="4419600" y="37338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762000"/>
            <a:ext cx="8229600" cy="2438400"/>
          </a:xfrm>
        </p:spPr>
        <p:txBody>
          <a:bodyPr/>
          <a:lstStyle/>
          <a:p>
            <a:pPr algn="ctr">
              <a:buFont typeface="Arial" pitchFamily="34" charset="0"/>
              <a:buNone/>
            </a:pPr>
            <a:r>
              <a:rPr lang="en-US" sz="2400" smtClean="0"/>
              <a:t>	Patients with more </a:t>
            </a:r>
            <a:r>
              <a:rPr lang="en-US" sz="2400" b="1" smtClean="0"/>
              <a:t>severe hypertension </a:t>
            </a:r>
            <a:r>
              <a:rPr lang="en-US" sz="2400" smtClean="0"/>
              <a:t>(systolic blood pressure ≥140 or diastolic blood pressure ≥90 mmHg) </a:t>
            </a:r>
          </a:p>
          <a:p>
            <a:pPr algn="ctr">
              <a:buFont typeface="Arial" pitchFamily="34" charset="0"/>
              <a:buNone/>
            </a:pPr>
            <a:r>
              <a:rPr lang="en-US" sz="2400" smtClean="0"/>
              <a:t>	</a:t>
            </a:r>
            <a:r>
              <a:rPr lang="en-US" sz="2400" b="1" smtClean="0"/>
              <a:t>at diagnosis or follow-up</a:t>
            </a:r>
          </a:p>
          <a:p>
            <a:pPr algn="just">
              <a:buFont typeface="Arial" pitchFamily="34" charset="0"/>
              <a:buNone/>
            </a:pPr>
            <a:endParaRPr lang="en-US" sz="2400" smtClean="0"/>
          </a:p>
          <a:p>
            <a:pPr algn="ctr">
              <a:buFont typeface="Arial" pitchFamily="34" charset="0"/>
              <a:buNone/>
            </a:pPr>
            <a:r>
              <a:rPr lang="en-US" sz="2400" b="1" smtClean="0"/>
              <a:t>pharmacologic therapy in addition to lifestyle therapy</a:t>
            </a:r>
            <a:r>
              <a:rPr lang="en-US" sz="2400" smtClean="0"/>
              <a:t>. (A)</a:t>
            </a:r>
          </a:p>
          <a:p>
            <a:pPr algn="just"/>
            <a:endParaRPr lang="en-US" sz="2400" smtClean="0"/>
          </a:p>
        </p:txBody>
      </p:sp>
      <p:sp>
        <p:nvSpPr>
          <p:cNvPr id="4" name="Down Arrow 3"/>
          <p:cNvSpPr/>
          <p:nvPr/>
        </p:nvSpPr>
        <p:spPr>
          <a:xfrm>
            <a:off x="4343400" y="20574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685800" y="3276600"/>
            <a:ext cx="7848600" cy="2678113"/>
          </a:xfrm>
          <a:prstGeom prst="rect">
            <a:avLst/>
          </a:prstGeom>
          <a:noFill/>
        </p:spPr>
        <p:txBody>
          <a:bodyPr>
            <a:spAutoFit/>
          </a:bodyPr>
          <a:lstStyle/>
          <a:p>
            <a:pPr algn="just">
              <a:buFont typeface="Arial" pitchFamily="34" charset="0"/>
              <a:buChar char="•"/>
              <a:defRPr/>
            </a:pPr>
            <a:r>
              <a:rPr lang="en-US" sz="2400" dirty="0">
                <a:latin typeface="+mj-lt"/>
              </a:rPr>
              <a:t>Pharmacologic therapy for patients with diabetes and  hypertension </a:t>
            </a:r>
            <a:r>
              <a:rPr lang="en-US" sz="2400" dirty="0">
                <a:latin typeface="Arial"/>
                <a:cs typeface="Arial"/>
              </a:rPr>
              <a:t>→</a:t>
            </a:r>
            <a:r>
              <a:rPr lang="en-US" sz="2400" dirty="0">
                <a:latin typeface="+mj-lt"/>
                <a:cs typeface="Arial"/>
              </a:rPr>
              <a:t> </a:t>
            </a:r>
            <a:r>
              <a:rPr lang="en-US" sz="2400" b="1" dirty="0">
                <a:latin typeface="+mj-lt"/>
              </a:rPr>
              <a:t>ACE inhibitor or ARB </a:t>
            </a:r>
          </a:p>
          <a:p>
            <a:pPr algn="just">
              <a:defRPr/>
            </a:pPr>
            <a:endParaRPr lang="en-US" sz="2400" b="1" dirty="0">
              <a:latin typeface="+mj-lt"/>
            </a:endParaRPr>
          </a:p>
          <a:p>
            <a:pPr algn="just">
              <a:buFont typeface="Arial" pitchFamily="34" charset="0"/>
              <a:buChar char="•"/>
              <a:defRPr/>
            </a:pPr>
            <a:r>
              <a:rPr lang="en-US" sz="2400" dirty="0">
                <a:latin typeface="+mj-lt"/>
              </a:rPr>
              <a:t>If needed </a:t>
            </a:r>
            <a:r>
              <a:rPr lang="en-US" sz="2400" dirty="0">
                <a:latin typeface="Arial"/>
                <a:cs typeface="Arial"/>
              </a:rPr>
              <a:t>→ </a:t>
            </a:r>
            <a:r>
              <a:rPr lang="en-US" sz="2400" dirty="0">
                <a:latin typeface="+mj-lt"/>
              </a:rPr>
              <a:t>a </a:t>
            </a:r>
            <a:r>
              <a:rPr lang="en-US" sz="2400" b="1" dirty="0" err="1">
                <a:latin typeface="+mj-lt"/>
              </a:rPr>
              <a:t>thiazide</a:t>
            </a:r>
            <a:r>
              <a:rPr lang="en-US" sz="2400" dirty="0">
                <a:latin typeface="+mj-lt"/>
              </a:rPr>
              <a:t> diuretic should be added to those with an estimated </a:t>
            </a:r>
            <a:r>
              <a:rPr lang="en-US" sz="2400" i="1" dirty="0">
                <a:latin typeface="+mj-lt"/>
              </a:rPr>
              <a:t>GFR ≥ 30 ml/min per 1.73 m2 </a:t>
            </a:r>
            <a:r>
              <a:rPr lang="en-US" sz="2400" dirty="0">
                <a:latin typeface="+mj-lt"/>
              </a:rPr>
              <a:t>and a </a:t>
            </a:r>
            <a:r>
              <a:rPr lang="en-US" sz="2400" b="1" dirty="0">
                <a:latin typeface="+mj-lt"/>
              </a:rPr>
              <a:t>loop diuretic</a:t>
            </a:r>
            <a:r>
              <a:rPr lang="en-US" sz="2400" dirty="0">
                <a:latin typeface="+mj-lt"/>
              </a:rPr>
              <a:t> for those with an estimated </a:t>
            </a:r>
            <a:r>
              <a:rPr lang="en-US" sz="2400" i="1" dirty="0">
                <a:latin typeface="+mj-lt"/>
              </a:rPr>
              <a:t>GFR &lt; 30 ml/min per 1.73 m2.</a:t>
            </a:r>
            <a:r>
              <a:rPr lang="en-US" sz="2400" dirty="0">
                <a:latin typeface="+mj-lt"/>
              </a:rPr>
              <a:t> (C)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US" sz="3600" dirty="0" smtClean="0">
                <a:effectLst>
                  <a:outerShdw blurRad="38100" dist="38100" dir="2700000" algn="tl">
                    <a:srgbClr val="000000"/>
                  </a:outerShdw>
                </a:effectLst>
                <a:latin typeface="Britannic Bold" pitchFamily="34" charset="0"/>
              </a:rPr>
              <a:t>Multiple Antihypertensive Agents </a:t>
            </a:r>
            <a:br>
              <a:rPr lang="en-US" sz="3600" dirty="0" smtClean="0">
                <a:effectLst>
                  <a:outerShdw blurRad="38100" dist="38100" dir="2700000" algn="tl">
                    <a:srgbClr val="000000"/>
                  </a:outerShdw>
                </a:effectLst>
                <a:latin typeface="Britannic Bold" pitchFamily="34" charset="0"/>
              </a:rPr>
            </a:br>
            <a:r>
              <a:rPr lang="en-US" sz="3600" dirty="0" smtClean="0">
                <a:effectLst>
                  <a:outerShdw blurRad="38100" dist="38100" dir="2700000" algn="tl">
                    <a:srgbClr val="000000"/>
                  </a:outerShdw>
                </a:effectLst>
                <a:latin typeface="Britannic Bold" pitchFamily="34" charset="0"/>
              </a:rPr>
              <a:t>Are Needed to Achieve Target BP</a:t>
            </a:r>
            <a:br>
              <a:rPr lang="en-US" sz="3600" dirty="0" smtClean="0">
                <a:effectLst>
                  <a:outerShdw blurRad="38100" dist="38100" dir="2700000" algn="tl">
                    <a:srgbClr val="000000"/>
                  </a:outerShdw>
                </a:effectLst>
                <a:latin typeface="Britannic Bold" pitchFamily="34" charset="0"/>
              </a:rPr>
            </a:br>
            <a:endParaRPr lang="en-US" sz="3600" dirty="0">
              <a:latin typeface="Britannic Bold" pitchFamily="34" charset="0"/>
            </a:endParaRPr>
          </a:p>
        </p:txBody>
      </p:sp>
      <p:sp>
        <p:nvSpPr>
          <p:cNvPr id="31747" name="Rectangle 2"/>
          <p:cNvSpPr>
            <a:spLocks noChangeArrowheads="1"/>
          </p:cNvSpPr>
          <p:nvPr/>
        </p:nvSpPr>
        <p:spPr bwMode="auto">
          <a:xfrm rot="5400000">
            <a:off x="5927725" y="2398713"/>
            <a:ext cx="384175" cy="4029075"/>
          </a:xfrm>
          <a:prstGeom prst="rect">
            <a:avLst/>
          </a:prstGeom>
          <a:solidFill>
            <a:srgbClr val="9933FF"/>
          </a:solidFill>
          <a:ln w="12700">
            <a:solidFill>
              <a:schemeClr val="tx1"/>
            </a:solidFill>
            <a:miter lim="800000"/>
            <a:headEnd/>
            <a:tailEnd/>
          </a:ln>
        </p:spPr>
        <p:txBody>
          <a:bodyPr wrap="none" anchor="ctr"/>
          <a:lstStyle/>
          <a:p>
            <a:endParaRPr lang="en-US"/>
          </a:p>
        </p:txBody>
      </p:sp>
      <p:sp>
        <p:nvSpPr>
          <p:cNvPr id="31748" name="Text Box 3"/>
          <p:cNvSpPr txBox="1">
            <a:spLocks noChangeArrowheads="1"/>
          </p:cNvSpPr>
          <p:nvPr/>
        </p:nvSpPr>
        <p:spPr bwMode="auto">
          <a:xfrm>
            <a:off x="550863" y="4216400"/>
            <a:ext cx="3074987" cy="396875"/>
          </a:xfrm>
          <a:prstGeom prst="rect">
            <a:avLst/>
          </a:prstGeom>
          <a:noFill/>
          <a:ln w="12700">
            <a:noFill/>
            <a:miter lim="800000"/>
            <a:headEnd/>
            <a:tailEnd/>
          </a:ln>
        </p:spPr>
        <p:txBody>
          <a:bodyPr>
            <a:spAutoFit/>
          </a:bodyPr>
          <a:lstStyle/>
          <a:p>
            <a:pPr eaLnBrk="0" hangingPunct="0">
              <a:tabLst>
                <a:tab pos="1824038" algn="l"/>
              </a:tabLst>
            </a:pPr>
            <a:r>
              <a:rPr lang="en-US" sz="2000">
                <a:latin typeface="Helvetica"/>
              </a:rPr>
              <a:t>AASK	MAP &lt;92</a:t>
            </a:r>
          </a:p>
        </p:txBody>
      </p:sp>
      <p:sp>
        <p:nvSpPr>
          <p:cNvPr id="31749" name="Rectangle 4"/>
          <p:cNvSpPr>
            <a:spLocks noChangeArrowheads="1"/>
          </p:cNvSpPr>
          <p:nvPr/>
        </p:nvSpPr>
        <p:spPr bwMode="auto">
          <a:xfrm rot="5400000">
            <a:off x="5078413" y="1425575"/>
            <a:ext cx="398462" cy="2344738"/>
          </a:xfrm>
          <a:prstGeom prst="rect">
            <a:avLst/>
          </a:prstGeom>
          <a:solidFill>
            <a:srgbClr val="FF0066"/>
          </a:solidFill>
          <a:ln w="12700">
            <a:solidFill>
              <a:schemeClr val="tx1"/>
            </a:solidFill>
            <a:miter lim="800000"/>
            <a:headEnd/>
            <a:tailEnd/>
          </a:ln>
        </p:spPr>
        <p:txBody>
          <a:bodyPr wrap="none" anchor="ctr"/>
          <a:lstStyle/>
          <a:p>
            <a:endParaRPr lang="en-US"/>
          </a:p>
        </p:txBody>
      </p:sp>
      <p:sp>
        <p:nvSpPr>
          <p:cNvPr id="31750" name="Rectangle 5"/>
          <p:cNvSpPr>
            <a:spLocks noChangeArrowheads="1"/>
          </p:cNvSpPr>
          <p:nvPr/>
        </p:nvSpPr>
        <p:spPr bwMode="auto">
          <a:xfrm rot="5400000">
            <a:off x="5172869" y="1794669"/>
            <a:ext cx="396875" cy="2532063"/>
          </a:xfrm>
          <a:prstGeom prst="rect">
            <a:avLst/>
          </a:prstGeom>
          <a:solidFill>
            <a:srgbClr val="FF6600"/>
          </a:solidFill>
          <a:ln w="12700">
            <a:solidFill>
              <a:schemeClr val="tx1"/>
            </a:solidFill>
            <a:miter lim="800000"/>
            <a:headEnd/>
            <a:tailEnd/>
          </a:ln>
        </p:spPr>
        <p:txBody>
          <a:bodyPr wrap="none" anchor="ctr"/>
          <a:lstStyle/>
          <a:p>
            <a:endParaRPr lang="en-US"/>
          </a:p>
        </p:txBody>
      </p:sp>
      <p:sp>
        <p:nvSpPr>
          <p:cNvPr id="31751" name="Rectangle 6"/>
          <p:cNvSpPr>
            <a:spLocks noChangeArrowheads="1"/>
          </p:cNvSpPr>
          <p:nvPr/>
        </p:nvSpPr>
        <p:spPr bwMode="auto">
          <a:xfrm rot="5400000">
            <a:off x="5804694" y="1627981"/>
            <a:ext cx="382588" cy="3781425"/>
          </a:xfrm>
          <a:prstGeom prst="rect">
            <a:avLst/>
          </a:prstGeom>
          <a:solidFill>
            <a:srgbClr val="FFFF00"/>
          </a:solidFill>
          <a:ln w="12700">
            <a:solidFill>
              <a:schemeClr val="tx1"/>
            </a:solidFill>
            <a:miter lim="800000"/>
            <a:headEnd/>
            <a:tailEnd/>
          </a:ln>
        </p:spPr>
        <p:txBody>
          <a:bodyPr wrap="none" anchor="ctr"/>
          <a:lstStyle/>
          <a:p>
            <a:endParaRPr lang="en-US"/>
          </a:p>
        </p:txBody>
      </p:sp>
      <p:sp>
        <p:nvSpPr>
          <p:cNvPr id="31752" name="Rectangle 7"/>
          <p:cNvSpPr>
            <a:spLocks noChangeArrowheads="1"/>
          </p:cNvSpPr>
          <p:nvPr/>
        </p:nvSpPr>
        <p:spPr bwMode="auto">
          <a:xfrm rot="5400000">
            <a:off x="5546725" y="2332038"/>
            <a:ext cx="384175" cy="3267075"/>
          </a:xfrm>
          <a:prstGeom prst="rect">
            <a:avLst/>
          </a:prstGeom>
          <a:solidFill>
            <a:srgbClr val="00FF00"/>
          </a:solidFill>
          <a:ln w="12700">
            <a:solidFill>
              <a:schemeClr val="tx1"/>
            </a:solidFill>
            <a:miter lim="800000"/>
            <a:headEnd/>
            <a:tailEnd/>
          </a:ln>
        </p:spPr>
        <p:txBody>
          <a:bodyPr wrap="none" anchor="ctr"/>
          <a:lstStyle/>
          <a:p>
            <a:endParaRPr lang="en-US"/>
          </a:p>
        </p:txBody>
      </p:sp>
      <p:sp>
        <p:nvSpPr>
          <p:cNvPr id="31753" name="Rectangle 8"/>
          <p:cNvSpPr>
            <a:spLocks noChangeArrowheads="1"/>
          </p:cNvSpPr>
          <p:nvPr/>
        </p:nvSpPr>
        <p:spPr bwMode="auto">
          <a:xfrm rot="5400000">
            <a:off x="6077744" y="2699544"/>
            <a:ext cx="384175" cy="4329113"/>
          </a:xfrm>
          <a:prstGeom prst="rect">
            <a:avLst/>
          </a:prstGeom>
          <a:solidFill>
            <a:srgbClr val="66CCFF"/>
          </a:solidFill>
          <a:ln w="12700">
            <a:solidFill>
              <a:schemeClr val="tx1"/>
            </a:solidFill>
            <a:miter lim="800000"/>
            <a:headEnd/>
            <a:tailEnd/>
          </a:ln>
        </p:spPr>
        <p:txBody>
          <a:bodyPr wrap="none" anchor="ctr"/>
          <a:lstStyle/>
          <a:p>
            <a:endParaRPr lang="en-US"/>
          </a:p>
        </p:txBody>
      </p:sp>
      <p:sp>
        <p:nvSpPr>
          <p:cNvPr id="31754" name="Text Box 9"/>
          <p:cNvSpPr txBox="1">
            <a:spLocks noChangeArrowheads="1"/>
          </p:cNvSpPr>
          <p:nvPr/>
        </p:nvSpPr>
        <p:spPr bwMode="auto">
          <a:xfrm>
            <a:off x="1682750" y="1862138"/>
            <a:ext cx="2344738" cy="381000"/>
          </a:xfrm>
          <a:prstGeom prst="rect">
            <a:avLst/>
          </a:prstGeom>
          <a:noFill/>
          <a:ln w="12700">
            <a:noFill/>
            <a:miter lim="800000"/>
            <a:headEnd/>
            <a:tailEnd/>
          </a:ln>
        </p:spPr>
        <p:txBody>
          <a:bodyPr>
            <a:spAutoFit/>
          </a:bodyPr>
          <a:lstStyle/>
          <a:p>
            <a:pPr algn="ctr" eaLnBrk="0" hangingPunct="0">
              <a:tabLst>
                <a:tab pos="1425575" algn="l"/>
              </a:tabLst>
            </a:pPr>
            <a:r>
              <a:rPr lang="en-US" sz="1900">
                <a:latin typeface="Helvetica"/>
              </a:rPr>
              <a:t>Target BP (mm Hg)</a:t>
            </a:r>
          </a:p>
        </p:txBody>
      </p:sp>
      <p:sp>
        <p:nvSpPr>
          <p:cNvPr id="31755" name="Text Box 11"/>
          <p:cNvSpPr txBox="1">
            <a:spLocks noChangeArrowheads="1"/>
          </p:cNvSpPr>
          <p:nvPr/>
        </p:nvSpPr>
        <p:spPr bwMode="auto">
          <a:xfrm>
            <a:off x="4094163" y="1555750"/>
            <a:ext cx="4381500" cy="366713"/>
          </a:xfrm>
          <a:prstGeom prst="rect">
            <a:avLst/>
          </a:prstGeom>
          <a:noFill/>
          <a:ln w="12700">
            <a:noFill/>
            <a:miter lim="800000"/>
            <a:headEnd/>
            <a:tailEnd/>
          </a:ln>
        </p:spPr>
        <p:txBody>
          <a:bodyPr>
            <a:spAutoFit/>
          </a:bodyPr>
          <a:lstStyle/>
          <a:p>
            <a:pPr algn="ctr" eaLnBrk="0" hangingPunct="0">
              <a:lnSpc>
                <a:spcPct val="90000"/>
              </a:lnSpc>
            </a:pPr>
            <a:r>
              <a:rPr lang="en-US" sz="2000">
                <a:latin typeface="Helvetica"/>
              </a:rPr>
              <a:t>No. of antihypertensive agents</a:t>
            </a:r>
          </a:p>
        </p:txBody>
      </p:sp>
      <p:sp>
        <p:nvSpPr>
          <p:cNvPr id="31756" name="Line 12"/>
          <p:cNvSpPr>
            <a:spLocks noChangeShapeType="1"/>
          </p:cNvSpPr>
          <p:nvPr/>
        </p:nvSpPr>
        <p:spPr bwMode="auto">
          <a:xfrm>
            <a:off x="4111625" y="2289175"/>
            <a:ext cx="4319588" cy="0"/>
          </a:xfrm>
          <a:prstGeom prst="line">
            <a:avLst/>
          </a:prstGeom>
          <a:noFill/>
          <a:ln w="19050">
            <a:solidFill>
              <a:schemeClr val="tx1"/>
            </a:solidFill>
            <a:round/>
            <a:headEnd/>
            <a:tailEnd/>
          </a:ln>
        </p:spPr>
        <p:txBody>
          <a:bodyPr wrap="none" anchor="ctr"/>
          <a:lstStyle/>
          <a:p>
            <a:endParaRPr lang="en-US"/>
          </a:p>
        </p:txBody>
      </p:sp>
      <p:sp>
        <p:nvSpPr>
          <p:cNvPr id="31757" name="Text Box 13"/>
          <p:cNvSpPr txBox="1">
            <a:spLocks noChangeArrowheads="1"/>
          </p:cNvSpPr>
          <p:nvPr/>
        </p:nvSpPr>
        <p:spPr bwMode="auto">
          <a:xfrm>
            <a:off x="3910013" y="1887538"/>
            <a:ext cx="393700" cy="366712"/>
          </a:xfrm>
          <a:prstGeom prst="rect">
            <a:avLst/>
          </a:prstGeom>
          <a:noFill/>
          <a:ln w="12700">
            <a:noFill/>
            <a:miter lim="800000"/>
            <a:headEnd/>
            <a:tailEnd/>
          </a:ln>
        </p:spPr>
        <p:txBody>
          <a:bodyPr>
            <a:spAutoFit/>
          </a:bodyPr>
          <a:lstStyle/>
          <a:p>
            <a:pPr algn="ctr" eaLnBrk="0" hangingPunct="0">
              <a:lnSpc>
                <a:spcPct val="90000"/>
              </a:lnSpc>
            </a:pPr>
            <a:r>
              <a:rPr lang="en-US" sz="2000">
                <a:latin typeface="Helvetica"/>
              </a:rPr>
              <a:t>1</a:t>
            </a:r>
          </a:p>
        </p:txBody>
      </p:sp>
      <p:sp>
        <p:nvSpPr>
          <p:cNvPr id="31758" name="Text Box 14"/>
          <p:cNvSpPr txBox="1">
            <a:spLocks noChangeArrowheads="1"/>
          </p:cNvSpPr>
          <p:nvPr/>
        </p:nvSpPr>
        <p:spPr bwMode="auto">
          <a:xfrm>
            <a:off x="550863" y="2408238"/>
            <a:ext cx="3079750" cy="396875"/>
          </a:xfrm>
          <a:prstGeom prst="rect">
            <a:avLst/>
          </a:prstGeom>
          <a:noFill/>
          <a:ln w="12700">
            <a:noFill/>
            <a:miter lim="800000"/>
            <a:headEnd/>
            <a:tailEnd/>
          </a:ln>
        </p:spPr>
        <p:txBody>
          <a:bodyPr>
            <a:spAutoFit/>
          </a:bodyPr>
          <a:lstStyle/>
          <a:p>
            <a:pPr eaLnBrk="0" hangingPunct="0">
              <a:tabLst>
                <a:tab pos="1824038" algn="l"/>
              </a:tabLst>
            </a:pPr>
            <a:r>
              <a:rPr lang="en-US" sz="2000">
                <a:latin typeface="Helvetica"/>
              </a:rPr>
              <a:t>UKPDS	DBP &lt;85</a:t>
            </a:r>
          </a:p>
        </p:txBody>
      </p:sp>
      <p:sp>
        <p:nvSpPr>
          <p:cNvPr id="31759" name="Text Box 15"/>
          <p:cNvSpPr txBox="1">
            <a:spLocks noChangeArrowheads="1"/>
          </p:cNvSpPr>
          <p:nvPr/>
        </p:nvSpPr>
        <p:spPr bwMode="auto">
          <a:xfrm>
            <a:off x="550863" y="2870200"/>
            <a:ext cx="3079750" cy="396875"/>
          </a:xfrm>
          <a:prstGeom prst="rect">
            <a:avLst/>
          </a:prstGeom>
          <a:noFill/>
          <a:ln w="12700">
            <a:noFill/>
            <a:miter lim="800000"/>
            <a:headEnd/>
            <a:tailEnd/>
          </a:ln>
        </p:spPr>
        <p:txBody>
          <a:bodyPr>
            <a:spAutoFit/>
          </a:bodyPr>
          <a:lstStyle/>
          <a:p>
            <a:pPr eaLnBrk="0" hangingPunct="0">
              <a:tabLst>
                <a:tab pos="1824038" algn="l"/>
              </a:tabLst>
            </a:pPr>
            <a:r>
              <a:rPr lang="en-US" sz="2000">
                <a:latin typeface="Helvetica"/>
              </a:rPr>
              <a:t>ABCD	DBP &lt;75</a:t>
            </a:r>
          </a:p>
        </p:txBody>
      </p:sp>
      <p:sp>
        <p:nvSpPr>
          <p:cNvPr id="31760" name="Text Box 16"/>
          <p:cNvSpPr txBox="1">
            <a:spLocks noChangeArrowheads="1"/>
          </p:cNvSpPr>
          <p:nvPr/>
        </p:nvSpPr>
        <p:spPr bwMode="auto">
          <a:xfrm>
            <a:off x="550863" y="3321050"/>
            <a:ext cx="3079750" cy="396875"/>
          </a:xfrm>
          <a:prstGeom prst="rect">
            <a:avLst/>
          </a:prstGeom>
          <a:noFill/>
          <a:ln w="12700">
            <a:noFill/>
            <a:miter lim="800000"/>
            <a:headEnd/>
            <a:tailEnd/>
          </a:ln>
        </p:spPr>
        <p:txBody>
          <a:bodyPr>
            <a:spAutoFit/>
          </a:bodyPr>
          <a:lstStyle/>
          <a:p>
            <a:pPr eaLnBrk="0" hangingPunct="0">
              <a:tabLst>
                <a:tab pos="1824038" algn="l"/>
              </a:tabLst>
            </a:pPr>
            <a:r>
              <a:rPr lang="en-US" sz="2000">
                <a:latin typeface="Helvetica"/>
              </a:rPr>
              <a:t>MDRD	MAP &lt;92</a:t>
            </a:r>
          </a:p>
        </p:txBody>
      </p:sp>
      <p:sp>
        <p:nvSpPr>
          <p:cNvPr id="31761" name="Text Box 17"/>
          <p:cNvSpPr txBox="1">
            <a:spLocks noChangeArrowheads="1"/>
          </p:cNvSpPr>
          <p:nvPr/>
        </p:nvSpPr>
        <p:spPr bwMode="auto">
          <a:xfrm>
            <a:off x="550863" y="3768725"/>
            <a:ext cx="3079750" cy="396875"/>
          </a:xfrm>
          <a:prstGeom prst="rect">
            <a:avLst/>
          </a:prstGeom>
          <a:noFill/>
          <a:ln w="12700">
            <a:noFill/>
            <a:miter lim="800000"/>
            <a:headEnd/>
            <a:tailEnd/>
          </a:ln>
        </p:spPr>
        <p:txBody>
          <a:bodyPr>
            <a:spAutoFit/>
          </a:bodyPr>
          <a:lstStyle/>
          <a:p>
            <a:pPr eaLnBrk="0" hangingPunct="0">
              <a:tabLst>
                <a:tab pos="1824038" algn="l"/>
              </a:tabLst>
            </a:pPr>
            <a:r>
              <a:rPr lang="en-US" sz="2000">
                <a:latin typeface="Helvetica"/>
              </a:rPr>
              <a:t>HOT	DBP &lt;80</a:t>
            </a:r>
          </a:p>
        </p:txBody>
      </p:sp>
      <p:sp>
        <p:nvSpPr>
          <p:cNvPr id="31762" name="Text Box 18"/>
          <p:cNvSpPr txBox="1">
            <a:spLocks noChangeArrowheads="1"/>
          </p:cNvSpPr>
          <p:nvPr/>
        </p:nvSpPr>
        <p:spPr bwMode="auto">
          <a:xfrm>
            <a:off x="520700" y="1862138"/>
            <a:ext cx="982663" cy="381000"/>
          </a:xfrm>
          <a:prstGeom prst="rect">
            <a:avLst/>
          </a:prstGeom>
          <a:noFill/>
          <a:ln w="12700">
            <a:noFill/>
            <a:miter lim="800000"/>
            <a:headEnd/>
            <a:tailEnd/>
          </a:ln>
        </p:spPr>
        <p:txBody>
          <a:bodyPr>
            <a:spAutoFit/>
          </a:bodyPr>
          <a:lstStyle/>
          <a:p>
            <a:pPr algn="ctr" eaLnBrk="0" hangingPunct="0">
              <a:tabLst>
                <a:tab pos="1425575" algn="l"/>
              </a:tabLst>
            </a:pPr>
            <a:r>
              <a:rPr lang="en-US" sz="1900">
                <a:latin typeface="Helvetica"/>
              </a:rPr>
              <a:t>Trial</a:t>
            </a:r>
          </a:p>
        </p:txBody>
      </p:sp>
      <p:sp>
        <p:nvSpPr>
          <p:cNvPr id="31763" name="Line 19"/>
          <p:cNvSpPr>
            <a:spLocks noChangeShapeType="1"/>
          </p:cNvSpPr>
          <p:nvPr/>
        </p:nvSpPr>
        <p:spPr bwMode="auto">
          <a:xfrm>
            <a:off x="611188" y="2289175"/>
            <a:ext cx="831850" cy="0"/>
          </a:xfrm>
          <a:prstGeom prst="line">
            <a:avLst/>
          </a:prstGeom>
          <a:noFill/>
          <a:ln w="19050">
            <a:solidFill>
              <a:schemeClr val="tx1"/>
            </a:solidFill>
            <a:round/>
            <a:headEnd/>
            <a:tailEnd/>
          </a:ln>
        </p:spPr>
        <p:txBody>
          <a:bodyPr wrap="none" anchor="ctr"/>
          <a:lstStyle/>
          <a:p>
            <a:endParaRPr lang="en-US"/>
          </a:p>
        </p:txBody>
      </p:sp>
      <p:sp>
        <p:nvSpPr>
          <p:cNvPr id="31764" name="Line 20"/>
          <p:cNvSpPr>
            <a:spLocks noChangeShapeType="1"/>
          </p:cNvSpPr>
          <p:nvPr/>
        </p:nvSpPr>
        <p:spPr bwMode="auto">
          <a:xfrm>
            <a:off x="1827213" y="2289175"/>
            <a:ext cx="2009775" cy="0"/>
          </a:xfrm>
          <a:prstGeom prst="line">
            <a:avLst/>
          </a:prstGeom>
          <a:noFill/>
          <a:ln w="19050">
            <a:solidFill>
              <a:schemeClr val="tx1"/>
            </a:solidFill>
            <a:round/>
            <a:headEnd/>
            <a:tailEnd/>
          </a:ln>
        </p:spPr>
        <p:txBody>
          <a:bodyPr wrap="none" anchor="ctr"/>
          <a:lstStyle/>
          <a:p>
            <a:endParaRPr lang="en-US"/>
          </a:p>
        </p:txBody>
      </p:sp>
      <p:sp>
        <p:nvSpPr>
          <p:cNvPr id="31765" name="Line 21"/>
          <p:cNvSpPr>
            <a:spLocks noChangeShapeType="1"/>
          </p:cNvSpPr>
          <p:nvPr/>
        </p:nvSpPr>
        <p:spPr bwMode="auto">
          <a:xfrm>
            <a:off x="4103688" y="2222500"/>
            <a:ext cx="0" cy="77788"/>
          </a:xfrm>
          <a:prstGeom prst="line">
            <a:avLst/>
          </a:prstGeom>
          <a:noFill/>
          <a:ln w="19050">
            <a:solidFill>
              <a:srgbClr val="FFFFFF"/>
            </a:solidFill>
            <a:round/>
            <a:headEnd/>
            <a:tailEnd/>
          </a:ln>
        </p:spPr>
        <p:txBody>
          <a:bodyPr wrap="none" anchor="ctr"/>
          <a:lstStyle/>
          <a:p>
            <a:endParaRPr lang="en-US"/>
          </a:p>
        </p:txBody>
      </p:sp>
      <p:sp>
        <p:nvSpPr>
          <p:cNvPr id="31766" name="Text Box 22"/>
          <p:cNvSpPr txBox="1">
            <a:spLocks noChangeArrowheads="1"/>
          </p:cNvSpPr>
          <p:nvPr/>
        </p:nvSpPr>
        <p:spPr bwMode="auto">
          <a:xfrm>
            <a:off x="5367338" y="1887538"/>
            <a:ext cx="393700" cy="366712"/>
          </a:xfrm>
          <a:prstGeom prst="rect">
            <a:avLst/>
          </a:prstGeom>
          <a:noFill/>
          <a:ln w="12700">
            <a:noFill/>
            <a:miter lim="800000"/>
            <a:headEnd/>
            <a:tailEnd/>
          </a:ln>
        </p:spPr>
        <p:txBody>
          <a:bodyPr>
            <a:spAutoFit/>
          </a:bodyPr>
          <a:lstStyle/>
          <a:p>
            <a:pPr algn="ctr" eaLnBrk="0" hangingPunct="0">
              <a:lnSpc>
                <a:spcPct val="90000"/>
              </a:lnSpc>
            </a:pPr>
            <a:r>
              <a:rPr lang="en-US" sz="2000">
                <a:latin typeface="Helvetica"/>
              </a:rPr>
              <a:t>2</a:t>
            </a:r>
          </a:p>
        </p:txBody>
      </p:sp>
      <p:sp>
        <p:nvSpPr>
          <p:cNvPr id="31767" name="Line 23"/>
          <p:cNvSpPr>
            <a:spLocks noChangeShapeType="1"/>
          </p:cNvSpPr>
          <p:nvPr/>
        </p:nvSpPr>
        <p:spPr bwMode="auto">
          <a:xfrm>
            <a:off x="5553075" y="2222500"/>
            <a:ext cx="0" cy="77788"/>
          </a:xfrm>
          <a:prstGeom prst="line">
            <a:avLst/>
          </a:prstGeom>
          <a:noFill/>
          <a:ln w="19050">
            <a:solidFill>
              <a:srgbClr val="FFFFFF"/>
            </a:solidFill>
            <a:round/>
            <a:headEnd/>
            <a:tailEnd/>
          </a:ln>
        </p:spPr>
        <p:txBody>
          <a:bodyPr wrap="none" anchor="ctr"/>
          <a:lstStyle/>
          <a:p>
            <a:endParaRPr lang="en-US"/>
          </a:p>
        </p:txBody>
      </p:sp>
      <p:sp>
        <p:nvSpPr>
          <p:cNvPr id="31768" name="Text Box 24"/>
          <p:cNvSpPr txBox="1">
            <a:spLocks noChangeArrowheads="1"/>
          </p:cNvSpPr>
          <p:nvPr/>
        </p:nvSpPr>
        <p:spPr bwMode="auto">
          <a:xfrm>
            <a:off x="6811963" y="1887538"/>
            <a:ext cx="393700" cy="366712"/>
          </a:xfrm>
          <a:prstGeom prst="rect">
            <a:avLst/>
          </a:prstGeom>
          <a:noFill/>
          <a:ln w="12700">
            <a:noFill/>
            <a:miter lim="800000"/>
            <a:headEnd/>
            <a:tailEnd/>
          </a:ln>
        </p:spPr>
        <p:txBody>
          <a:bodyPr>
            <a:spAutoFit/>
          </a:bodyPr>
          <a:lstStyle/>
          <a:p>
            <a:pPr algn="ctr" eaLnBrk="0" hangingPunct="0">
              <a:lnSpc>
                <a:spcPct val="90000"/>
              </a:lnSpc>
            </a:pPr>
            <a:r>
              <a:rPr lang="en-US" sz="2000">
                <a:latin typeface="Helvetica"/>
              </a:rPr>
              <a:t>3</a:t>
            </a:r>
          </a:p>
        </p:txBody>
      </p:sp>
      <p:sp>
        <p:nvSpPr>
          <p:cNvPr id="31769" name="Line 25"/>
          <p:cNvSpPr>
            <a:spLocks noChangeShapeType="1"/>
          </p:cNvSpPr>
          <p:nvPr/>
        </p:nvSpPr>
        <p:spPr bwMode="auto">
          <a:xfrm>
            <a:off x="6996113" y="2222500"/>
            <a:ext cx="0" cy="77788"/>
          </a:xfrm>
          <a:prstGeom prst="line">
            <a:avLst/>
          </a:prstGeom>
          <a:noFill/>
          <a:ln w="19050">
            <a:solidFill>
              <a:srgbClr val="FFFFFF"/>
            </a:solidFill>
            <a:round/>
            <a:headEnd/>
            <a:tailEnd/>
          </a:ln>
        </p:spPr>
        <p:txBody>
          <a:bodyPr wrap="none" anchor="ctr"/>
          <a:lstStyle/>
          <a:p>
            <a:endParaRPr lang="en-US"/>
          </a:p>
        </p:txBody>
      </p:sp>
      <p:sp>
        <p:nvSpPr>
          <p:cNvPr id="31770" name="Text Box 26"/>
          <p:cNvSpPr txBox="1">
            <a:spLocks noChangeArrowheads="1"/>
          </p:cNvSpPr>
          <p:nvPr/>
        </p:nvSpPr>
        <p:spPr bwMode="auto">
          <a:xfrm>
            <a:off x="8245475" y="1887538"/>
            <a:ext cx="393700" cy="366712"/>
          </a:xfrm>
          <a:prstGeom prst="rect">
            <a:avLst/>
          </a:prstGeom>
          <a:noFill/>
          <a:ln w="12700">
            <a:noFill/>
            <a:miter lim="800000"/>
            <a:headEnd/>
            <a:tailEnd/>
          </a:ln>
        </p:spPr>
        <p:txBody>
          <a:bodyPr>
            <a:spAutoFit/>
          </a:bodyPr>
          <a:lstStyle/>
          <a:p>
            <a:pPr algn="ctr" eaLnBrk="0" hangingPunct="0">
              <a:lnSpc>
                <a:spcPct val="90000"/>
              </a:lnSpc>
            </a:pPr>
            <a:r>
              <a:rPr lang="en-US" sz="2000">
                <a:latin typeface="Helvetica"/>
              </a:rPr>
              <a:t>4</a:t>
            </a:r>
          </a:p>
        </p:txBody>
      </p:sp>
      <p:sp>
        <p:nvSpPr>
          <p:cNvPr id="31771" name="Line 27"/>
          <p:cNvSpPr>
            <a:spLocks noChangeShapeType="1"/>
          </p:cNvSpPr>
          <p:nvPr/>
        </p:nvSpPr>
        <p:spPr bwMode="auto">
          <a:xfrm>
            <a:off x="8431213" y="2222500"/>
            <a:ext cx="0" cy="77788"/>
          </a:xfrm>
          <a:prstGeom prst="line">
            <a:avLst/>
          </a:prstGeom>
          <a:noFill/>
          <a:ln w="19050">
            <a:solidFill>
              <a:srgbClr val="FFFFFF"/>
            </a:solidFill>
            <a:round/>
            <a:headEnd/>
            <a:tailEnd/>
          </a:ln>
        </p:spPr>
        <p:txBody>
          <a:bodyPr wrap="none" anchor="ctr"/>
          <a:lstStyle/>
          <a:p>
            <a:endParaRPr lang="en-US"/>
          </a:p>
        </p:txBody>
      </p:sp>
      <p:sp>
        <p:nvSpPr>
          <p:cNvPr id="31772" name="Rectangle 28"/>
          <p:cNvSpPr>
            <a:spLocks noChangeArrowheads="1"/>
          </p:cNvSpPr>
          <p:nvPr/>
        </p:nvSpPr>
        <p:spPr bwMode="auto">
          <a:xfrm>
            <a:off x="322263" y="5688013"/>
            <a:ext cx="7332662" cy="954087"/>
          </a:xfrm>
          <a:prstGeom prst="rect">
            <a:avLst/>
          </a:prstGeom>
          <a:noFill/>
          <a:ln w="9525">
            <a:noFill/>
            <a:miter lim="800000"/>
            <a:headEnd/>
            <a:tailEnd/>
          </a:ln>
        </p:spPr>
        <p:txBody>
          <a:bodyPr lIns="92075" tIns="46038" rIns="92075" bIns="46038" anchor="b">
            <a:spAutoFit/>
          </a:bodyPr>
          <a:lstStyle/>
          <a:p>
            <a:pPr eaLnBrk="0" hangingPunct="0"/>
            <a:r>
              <a:rPr lang="en-US" sz="1400"/>
              <a:t>DBP, diastolic blood pressure; MAP, mean arterial pressure; SBP, systolic blood pressure.</a:t>
            </a:r>
          </a:p>
          <a:p>
            <a:r>
              <a:rPr lang="en-US" sz="1400"/>
              <a:t>Bakris GL et al. </a:t>
            </a:r>
            <a:r>
              <a:rPr lang="en-US" sz="1400" i="1"/>
              <a:t>Am J Kidney Dis.</a:t>
            </a:r>
            <a:r>
              <a:rPr lang="en-US" sz="1400"/>
              <a:t> 2000;36:646</a:t>
            </a:r>
            <a:r>
              <a:rPr lang="en-US" sz="1400">
                <a:cs typeface="Arial" pitchFamily="34" charset="0"/>
              </a:rPr>
              <a:t>-661.</a:t>
            </a:r>
          </a:p>
          <a:p>
            <a:r>
              <a:rPr lang="en-US" sz="1400"/>
              <a:t>Lewis EJ et al. </a:t>
            </a:r>
            <a:r>
              <a:rPr lang="en-US" sz="1400" i="1"/>
              <a:t>N Engl J Med.</a:t>
            </a:r>
            <a:r>
              <a:rPr lang="en-US" sz="1400"/>
              <a:t> 2001;345:851-860.</a:t>
            </a:r>
          </a:p>
          <a:p>
            <a:r>
              <a:rPr lang="en-US" sz="1400"/>
              <a:t>Cushman WC et al. </a:t>
            </a:r>
            <a:r>
              <a:rPr lang="en-US" sz="1400" i="1"/>
              <a:t>J Clin Hypertens</a:t>
            </a:r>
            <a:r>
              <a:rPr lang="en-US" sz="1400"/>
              <a:t>. 2002;4:393-404.</a:t>
            </a:r>
          </a:p>
        </p:txBody>
      </p:sp>
      <p:sp>
        <p:nvSpPr>
          <p:cNvPr id="31773" name="Text Box 29"/>
          <p:cNvSpPr txBox="1">
            <a:spLocks noChangeArrowheads="1"/>
          </p:cNvSpPr>
          <p:nvPr/>
        </p:nvSpPr>
        <p:spPr bwMode="auto">
          <a:xfrm>
            <a:off x="550863" y="4651375"/>
            <a:ext cx="3602037" cy="396875"/>
          </a:xfrm>
          <a:prstGeom prst="rect">
            <a:avLst/>
          </a:prstGeom>
          <a:noFill/>
          <a:ln w="12700">
            <a:noFill/>
            <a:miter lim="800000"/>
            <a:headEnd/>
            <a:tailEnd/>
          </a:ln>
        </p:spPr>
        <p:txBody>
          <a:bodyPr>
            <a:spAutoFit/>
          </a:bodyPr>
          <a:lstStyle/>
          <a:p>
            <a:pPr eaLnBrk="0" hangingPunct="0">
              <a:tabLst>
                <a:tab pos="1147763" algn="l"/>
              </a:tabLst>
            </a:pPr>
            <a:r>
              <a:rPr lang="en-US" sz="2000">
                <a:latin typeface="Helvetica"/>
              </a:rPr>
              <a:t>IDNT	SBP &lt;135/DBP &lt;85</a:t>
            </a:r>
          </a:p>
        </p:txBody>
      </p:sp>
      <p:sp>
        <p:nvSpPr>
          <p:cNvPr id="31774" name="Rectangle 30"/>
          <p:cNvSpPr>
            <a:spLocks noChangeArrowheads="1"/>
          </p:cNvSpPr>
          <p:nvPr/>
        </p:nvSpPr>
        <p:spPr bwMode="auto">
          <a:xfrm rot="5400000">
            <a:off x="4651375" y="4567238"/>
            <a:ext cx="358775" cy="1450975"/>
          </a:xfrm>
          <a:prstGeom prst="rect">
            <a:avLst/>
          </a:prstGeom>
          <a:solidFill>
            <a:srgbClr val="B2B2B2"/>
          </a:solidFill>
          <a:ln w="12700">
            <a:solidFill>
              <a:schemeClr val="tx1"/>
            </a:solidFill>
            <a:miter lim="800000"/>
            <a:headEnd/>
            <a:tailEnd/>
          </a:ln>
        </p:spPr>
        <p:txBody>
          <a:bodyPr wrap="none" anchor="ctr"/>
          <a:lstStyle/>
          <a:p>
            <a:endParaRPr lang="en-US"/>
          </a:p>
        </p:txBody>
      </p:sp>
      <p:sp>
        <p:nvSpPr>
          <p:cNvPr id="31775" name="Text Box 31"/>
          <p:cNvSpPr txBox="1">
            <a:spLocks noChangeArrowheads="1"/>
          </p:cNvSpPr>
          <p:nvPr/>
        </p:nvSpPr>
        <p:spPr bwMode="auto">
          <a:xfrm>
            <a:off x="550863" y="5108575"/>
            <a:ext cx="3602037" cy="396875"/>
          </a:xfrm>
          <a:prstGeom prst="rect">
            <a:avLst/>
          </a:prstGeom>
          <a:noFill/>
          <a:ln w="12700">
            <a:noFill/>
            <a:miter lim="800000"/>
            <a:headEnd/>
            <a:tailEnd/>
          </a:ln>
        </p:spPr>
        <p:txBody>
          <a:bodyPr>
            <a:spAutoFit/>
          </a:bodyPr>
          <a:lstStyle/>
          <a:p>
            <a:pPr eaLnBrk="0" hangingPunct="0">
              <a:tabLst>
                <a:tab pos="1147763" algn="l"/>
              </a:tabLst>
            </a:pPr>
            <a:r>
              <a:rPr lang="en-US" sz="2000">
                <a:latin typeface="Helvetica"/>
              </a:rPr>
              <a:t>ALLHAT	SBP &lt;140/DBP &lt;90</a:t>
            </a:r>
          </a:p>
        </p:txBody>
      </p:sp>
      <p:sp>
        <p:nvSpPr>
          <p:cNvPr id="31776" name="Line 32"/>
          <p:cNvSpPr>
            <a:spLocks noChangeShapeType="1"/>
          </p:cNvSpPr>
          <p:nvPr/>
        </p:nvSpPr>
        <p:spPr bwMode="auto">
          <a:xfrm flipV="1">
            <a:off x="4103688" y="2287588"/>
            <a:ext cx="0" cy="3200400"/>
          </a:xfrm>
          <a:prstGeom prst="line">
            <a:avLst/>
          </a:prstGeom>
          <a:noFill/>
          <a:ln w="19050">
            <a:solidFill>
              <a:srgbClr val="FFFFFF"/>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1676400"/>
            <a:ext cx="8534400" cy="1143000"/>
          </a:xfrm>
        </p:spPr>
        <p:txBody>
          <a:bodyPr/>
          <a:lstStyle/>
          <a:p>
            <a:pPr algn="l">
              <a:defRPr/>
            </a:pPr>
            <a:r>
              <a:rPr lang="en-US" sz="2400" b="1" dirty="0" smtClean="0">
                <a:effectLst>
                  <a:outerShdw blurRad="38100" dist="38100" dir="2700000" algn="tl">
                    <a:srgbClr val="000000">
                      <a:alpha val="43137"/>
                    </a:srgbClr>
                  </a:outerShdw>
                </a:effectLst>
                <a:latin typeface="Arial Narrow" pitchFamily="34" charset="0"/>
              </a:rPr>
              <a:t> Goals for </a:t>
            </a:r>
            <a:r>
              <a:rPr lang="en-US" sz="2400" b="1" dirty="0" err="1" smtClean="0">
                <a:effectLst>
                  <a:outerShdw blurRad="38100" dist="38100" dir="2700000" algn="tl">
                    <a:srgbClr val="000000">
                      <a:alpha val="43137"/>
                    </a:srgbClr>
                  </a:outerShdw>
                </a:effectLst>
                <a:latin typeface="Arial Narrow" pitchFamily="34" charset="0"/>
              </a:rPr>
              <a:t>Dyslipidemia</a:t>
            </a:r>
            <a:r>
              <a:rPr lang="en-US" sz="2400" b="1" dirty="0" smtClean="0">
                <a:effectLst>
                  <a:outerShdw blurRad="38100" dist="38100" dir="2700000" algn="tl">
                    <a:srgbClr val="000000">
                      <a:alpha val="43137"/>
                    </a:srgbClr>
                  </a:outerShdw>
                </a:effectLst>
                <a:latin typeface="Arial Narrow" pitchFamily="34" charset="0"/>
              </a:rPr>
              <a:t> Treatment in Patients with Diabetes</a:t>
            </a:r>
          </a:p>
        </p:txBody>
      </p:sp>
      <p:sp>
        <p:nvSpPr>
          <p:cNvPr id="34819" name="Content Placeholder 2"/>
          <p:cNvSpPr>
            <a:spLocks noGrp="1"/>
          </p:cNvSpPr>
          <p:nvPr>
            <p:ph idx="1"/>
          </p:nvPr>
        </p:nvSpPr>
        <p:spPr>
          <a:xfrm>
            <a:off x="609600" y="2590800"/>
            <a:ext cx="7924800" cy="4525963"/>
          </a:xfrm>
        </p:spPr>
        <p:txBody>
          <a:bodyPr/>
          <a:lstStyle/>
          <a:p>
            <a:pPr algn="just">
              <a:buFont typeface="Arial" pitchFamily="34" charset="0"/>
              <a:buNone/>
            </a:pPr>
            <a:r>
              <a:rPr lang="en-US" sz="2400" i="1" smtClean="0"/>
              <a:t>PRIMARY GOAL </a:t>
            </a:r>
          </a:p>
          <a:p>
            <a:pPr algn="just"/>
            <a:r>
              <a:rPr lang="en-US" sz="2400" b="1" smtClean="0"/>
              <a:t>Lowering</a:t>
            </a:r>
            <a:r>
              <a:rPr lang="en-US" sz="2400" smtClean="0"/>
              <a:t> </a:t>
            </a:r>
            <a:r>
              <a:rPr lang="en-US" sz="2400" b="1" i="1" smtClean="0"/>
              <a:t>LDL cholesterol</a:t>
            </a:r>
            <a:r>
              <a:rPr lang="en-US" sz="2400" smtClean="0"/>
              <a:t> to a target goal of </a:t>
            </a:r>
            <a:r>
              <a:rPr lang="en-US" sz="2400" b="1" i="1" smtClean="0"/>
              <a:t>&lt; 100 mg/dl</a:t>
            </a:r>
            <a:r>
              <a:rPr lang="en-US" sz="2400" smtClean="0"/>
              <a:t>   </a:t>
            </a:r>
            <a:r>
              <a:rPr lang="en-US" sz="2400" b="1" i="1" smtClean="0"/>
              <a:t>(&lt; 70 mg/dl with overt CVD) </a:t>
            </a:r>
          </a:p>
          <a:p>
            <a:pPr algn="just">
              <a:buFont typeface="Arial" pitchFamily="34" charset="0"/>
              <a:buNone/>
            </a:pPr>
            <a:endParaRPr lang="en-US" sz="2400" b="1" i="1" smtClean="0"/>
          </a:p>
          <a:p>
            <a:pPr algn="just">
              <a:buFont typeface="Arial" pitchFamily="34" charset="0"/>
              <a:buNone/>
            </a:pPr>
            <a:r>
              <a:rPr lang="en-US" sz="2400" i="1" smtClean="0"/>
              <a:t>SECONDARY GOAL</a:t>
            </a:r>
          </a:p>
          <a:p>
            <a:pPr algn="just"/>
            <a:r>
              <a:rPr lang="en-US" sz="2400" b="1" i="1" smtClean="0"/>
              <a:t>Lowering triglyceride</a:t>
            </a:r>
            <a:r>
              <a:rPr lang="en-US" sz="2400" smtClean="0"/>
              <a:t> levels </a:t>
            </a:r>
            <a:r>
              <a:rPr lang="en-US" sz="2400" b="1" smtClean="0"/>
              <a:t>(</a:t>
            </a:r>
            <a:r>
              <a:rPr lang="en-US" sz="2400" b="1" i="1" smtClean="0"/>
              <a:t>&lt; 150 mg/dl) </a:t>
            </a:r>
            <a:r>
              <a:rPr lang="en-US" sz="2400" smtClean="0"/>
              <a:t>and </a:t>
            </a:r>
            <a:r>
              <a:rPr lang="en-US" sz="2400" b="1" smtClean="0"/>
              <a:t>raising levels </a:t>
            </a:r>
            <a:r>
              <a:rPr lang="en-US" sz="2400" smtClean="0"/>
              <a:t>of </a:t>
            </a:r>
            <a:r>
              <a:rPr lang="en-US" sz="2400" b="1" i="1" smtClean="0"/>
              <a:t>HDL cholesterol </a:t>
            </a:r>
            <a:r>
              <a:rPr lang="en-US" sz="2400" i="1" smtClean="0"/>
              <a:t>(&gt; 40 mg/dl in men</a:t>
            </a:r>
            <a:r>
              <a:rPr lang="en-US" sz="2400" smtClean="0"/>
              <a:t> and </a:t>
            </a:r>
            <a:r>
              <a:rPr lang="en-US" sz="2400" i="1" smtClean="0"/>
              <a:t>&gt; 50 mg/dl in women).</a:t>
            </a:r>
            <a:endParaRPr lang="en-US" sz="2400" smtClean="0"/>
          </a:p>
        </p:txBody>
      </p:sp>
      <p:sp>
        <p:nvSpPr>
          <p:cNvPr id="4" name="Title 1"/>
          <p:cNvSpPr txBox="1">
            <a:spLocks/>
          </p:cNvSpPr>
          <p:nvPr/>
        </p:nvSpPr>
        <p:spPr bwMode="auto">
          <a:xfrm>
            <a:off x="457200" y="457200"/>
            <a:ext cx="8229600" cy="1143000"/>
          </a:xfrm>
          <a:prstGeom prst="rect">
            <a:avLst/>
          </a:prstGeom>
          <a:noFill/>
          <a:ln w="9525">
            <a:noFill/>
            <a:miter lim="800000"/>
            <a:headEnd/>
            <a:tailEnd/>
          </a:ln>
        </p:spPr>
        <p:txBody>
          <a:bodyPr anchor="ctr"/>
          <a:lstStyle/>
          <a:p>
            <a:pPr algn="ctr" eaLnBrk="0" hangingPunct="0">
              <a:defRPr/>
            </a:pPr>
            <a:r>
              <a:rPr lang="en-US" sz="2400" dirty="0">
                <a:latin typeface="Britannic Bold" pitchFamily="34" charset="0"/>
                <a:ea typeface="+mj-ea"/>
                <a:cs typeface="+mj-cs"/>
              </a:rPr>
              <a:t>The American Diabetes Association’s</a:t>
            </a:r>
            <a:br>
              <a:rPr lang="en-US" sz="2400" dirty="0">
                <a:latin typeface="Britannic Bold" pitchFamily="34" charset="0"/>
                <a:ea typeface="+mj-ea"/>
                <a:cs typeface="+mj-cs"/>
              </a:rPr>
            </a:br>
            <a:r>
              <a:rPr lang="en-US" sz="2800" dirty="0">
                <a:latin typeface="Britannic Bold" pitchFamily="34" charset="0"/>
                <a:ea typeface="+mj-ea"/>
                <a:cs typeface="+mj-cs"/>
              </a:rPr>
              <a:t>Standards of Medical Care in </a:t>
            </a:r>
            <a:r>
              <a:rPr lang="en-US" sz="2800" dirty="0" smtClean="0">
                <a:latin typeface="Britannic Bold" pitchFamily="34" charset="0"/>
                <a:ea typeface="+mj-ea"/>
                <a:cs typeface="+mj-cs"/>
              </a:rPr>
              <a:t>Diabetes</a:t>
            </a:r>
            <a:endParaRPr lang="en-US" sz="2800" dirty="0">
              <a:latin typeface="Britannic Bold" pitchFamily="34" charset="0"/>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2560638"/>
            <a:ext cx="8229600" cy="4525962"/>
          </a:xfrm>
        </p:spPr>
        <p:txBody>
          <a:bodyPr/>
          <a:lstStyle/>
          <a:p>
            <a:pPr algn="just"/>
            <a:r>
              <a:rPr lang="en-US" sz="2800" b="1" smtClean="0">
                <a:latin typeface="Arial Narrow" pitchFamily="34" charset="0"/>
              </a:rPr>
              <a:t>Life style modification </a:t>
            </a:r>
            <a:r>
              <a:rPr lang="en-US" sz="2800" smtClean="0">
                <a:latin typeface="Arial Narrow" pitchFamily="34" charset="0"/>
              </a:rPr>
              <a:t>and </a:t>
            </a:r>
            <a:r>
              <a:rPr lang="en-US" sz="2800" b="1" smtClean="0">
                <a:latin typeface="Arial Narrow" pitchFamily="34" charset="0"/>
              </a:rPr>
              <a:t>increased physical activity </a:t>
            </a:r>
            <a:r>
              <a:rPr lang="en-US" sz="2800" smtClean="0">
                <a:latin typeface="Arial Narrow" pitchFamily="34" charset="0"/>
              </a:rPr>
              <a:t>should be recommended to improve the lipid profile in patients with diabetes. (A)</a:t>
            </a:r>
          </a:p>
          <a:p>
            <a:pPr algn="just">
              <a:buFont typeface="Arial" pitchFamily="34" charset="0"/>
              <a:buNone/>
            </a:pPr>
            <a:endParaRPr lang="en-US" sz="2800" smtClean="0">
              <a:latin typeface="Arial Narrow" pitchFamily="34" charset="0"/>
            </a:endParaRPr>
          </a:p>
          <a:p>
            <a:pPr algn="just"/>
            <a:r>
              <a:rPr lang="en-US" sz="2800" b="1" smtClean="0">
                <a:latin typeface="Arial Narrow" pitchFamily="34" charset="0"/>
              </a:rPr>
              <a:t>First line drug therapy </a:t>
            </a:r>
            <a:r>
              <a:rPr lang="en-US" sz="2800" smtClean="0">
                <a:latin typeface="Arial Narrow" pitchFamily="34" charset="0"/>
                <a:cs typeface="Arial" pitchFamily="34" charset="0"/>
              </a:rPr>
              <a:t>→</a:t>
            </a:r>
            <a:r>
              <a:rPr lang="en-US" sz="2800" b="1" smtClean="0">
                <a:latin typeface="Arial Narrow" pitchFamily="34" charset="0"/>
                <a:cs typeface="Arial" pitchFamily="34" charset="0"/>
              </a:rPr>
              <a:t> STATIN</a:t>
            </a:r>
          </a:p>
          <a:p>
            <a:pPr algn="just">
              <a:buFont typeface="Arial" pitchFamily="34" charset="0"/>
              <a:buNone/>
            </a:pPr>
            <a:endParaRPr lang="en-US" sz="2800" b="1" smtClean="0">
              <a:latin typeface="Arial Narrow" pitchFamily="34" charset="0"/>
              <a:cs typeface="Arial" pitchFamily="34" charset="0"/>
            </a:endParaRPr>
          </a:p>
        </p:txBody>
      </p:sp>
      <p:sp>
        <p:nvSpPr>
          <p:cNvPr id="29699" name="Title 1"/>
          <p:cNvSpPr>
            <a:spLocks noGrp="1"/>
          </p:cNvSpPr>
          <p:nvPr>
            <p:ph type="title"/>
          </p:nvPr>
        </p:nvSpPr>
        <p:spPr/>
        <p:txBody>
          <a:bodyPr/>
          <a:lstStyle/>
          <a:p>
            <a:pPr>
              <a:defRPr/>
            </a:pPr>
            <a:r>
              <a:rPr lang="en-US" sz="2400" b="1" dirty="0" smtClean="0">
                <a:effectLst>
                  <a:outerShdw blurRad="38100" dist="38100" dir="2700000" algn="tl">
                    <a:srgbClr val="000000">
                      <a:alpha val="43137"/>
                    </a:srgbClr>
                  </a:outerShdw>
                </a:effectLst>
                <a:latin typeface="Arial Narrow" pitchFamily="34" charset="0"/>
              </a:rPr>
              <a:t>The American Diabetes Association’s</a:t>
            </a:r>
            <a:br>
              <a:rPr lang="en-US" sz="2400" b="1" dirty="0" smtClean="0">
                <a:effectLst>
                  <a:outerShdw blurRad="38100" dist="38100" dir="2700000" algn="tl">
                    <a:srgbClr val="000000">
                      <a:alpha val="43137"/>
                    </a:srgbClr>
                  </a:outerShdw>
                </a:effectLst>
                <a:latin typeface="Arial Narrow" pitchFamily="34" charset="0"/>
              </a:rPr>
            </a:br>
            <a:r>
              <a:rPr lang="en-US" sz="2800" b="1" dirty="0" smtClean="0">
                <a:effectLst>
                  <a:outerShdw blurRad="38100" dist="38100" dir="2700000" algn="tl">
                    <a:srgbClr val="000000">
                      <a:alpha val="43137"/>
                    </a:srgbClr>
                  </a:outerShdw>
                </a:effectLst>
                <a:latin typeface="Arial Narrow" pitchFamily="34" charset="0"/>
              </a:rPr>
              <a:t>Standards of Medical Care in Diabetes</a:t>
            </a:r>
          </a:p>
        </p:txBody>
      </p:sp>
      <p:sp>
        <p:nvSpPr>
          <p:cNvPr id="6" name="Rectangle 5"/>
          <p:cNvSpPr/>
          <p:nvPr/>
        </p:nvSpPr>
        <p:spPr>
          <a:xfrm>
            <a:off x="457200" y="1752600"/>
            <a:ext cx="3571875" cy="584200"/>
          </a:xfrm>
          <a:prstGeom prst="rect">
            <a:avLst/>
          </a:prstGeom>
        </p:spPr>
        <p:txBody>
          <a:bodyPr wrap="none">
            <a:spAutoFit/>
          </a:bodyPr>
          <a:lstStyle/>
          <a:p>
            <a:pPr>
              <a:defRPr/>
            </a:pPr>
            <a:r>
              <a:rPr lang="en-US" sz="3200" b="1" dirty="0">
                <a:effectLst>
                  <a:outerShdw blurRad="38100" dist="38100" dir="2700000" algn="tl">
                    <a:srgbClr val="000000">
                      <a:alpha val="43137"/>
                    </a:srgbClr>
                  </a:outerShdw>
                </a:effectLst>
                <a:latin typeface="Arial Narrow" pitchFamily="34" charset="0"/>
              </a:rPr>
              <a:t>Treatment strategies </a:t>
            </a:r>
            <a:endParaRPr lang="en-US" sz="3200" dirty="0">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dirty="0" smtClean="0">
                <a:solidFill>
                  <a:srgbClr val="FF6600"/>
                </a:solidFill>
              </a:rPr>
              <a:t>Epidemiology</a:t>
            </a:r>
            <a:endParaRPr lang="en-US" dirty="0" smtClean="0">
              <a:solidFill>
                <a:schemeClr val="accent1">
                  <a:satMod val="150000"/>
                </a:schemeClr>
              </a:solidFill>
            </a:endParaRPr>
          </a:p>
        </p:txBody>
      </p:sp>
      <p:sp>
        <p:nvSpPr>
          <p:cNvPr id="10243" name="Rectangle 3"/>
          <p:cNvSpPr>
            <a:spLocks noGrp="1" noChangeArrowheads="1"/>
          </p:cNvSpPr>
          <p:nvPr>
            <p:ph idx="1"/>
          </p:nvPr>
        </p:nvSpPr>
        <p:spPr>
          <a:xfrm>
            <a:off x="457200" y="1524000"/>
            <a:ext cx="8229600" cy="3352800"/>
          </a:xfrm>
        </p:spPr>
        <p:txBody>
          <a:bodyPr/>
          <a:lstStyle/>
          <a:p>
            <a:pPr algn="just" eaLnBrk="1" hangingPunct="1">
              <a:buFont typeface="Wingdings 2" pitchFamily="18" charset="2"/>
              <a:buNone/>
              <a:defRPr/>
            </a:pPr>
            <a:r>
              <a:rPr lang="en-US" sz="2700" b="1" dirty="0" smtClean="0"/>
              <a:t>Diabetic </a:t>
            </a:r>
            <a:r>
              <a:rPr lang="en-US" sz="2700" b="1" dirty="0" err="1" smtClean="0"/>
              <a:t>Ketoacidosis</a:t>
            </a:r>
            <a:r>
              <a:rPr lang="en-US" sz="2700" b="1" dirty="0" smtClean="0"/>
              <a:t> </a:t>
            </a:r>
          </a:p>
          <a:p>
            <a:pPr algn="just" eaLnBrk="1" hangingPunct="1">
              <a:buFont typeface="Wingdings 2" pitchFamily="18" charset="2"/>
              <a:buNone/>
              <a:defRPr/>
            </a:pPr>
            <a:r>
              <a:rPr lang="en-US" sz="2700" dirty="0" smtClean="0"/>
              <a:t>Mortality rates :</a:t>
            </a:r>
          </a:p>
          <a:p>
            <a:pPr algn="just" eaLnBrk="1" hangingPunct="1">
              <a:buFont typeface="Wingdings 2" pitchFamily="18" charset="2"/>
              <a:buNone/>
              <a:defRPr/>
            </a:pPr>
            <a:r>
              <a:rPr lang="en-US" sz="2700" dirty="0" smtClean="0"/>
              <a:t>		&lt; 1% 	  (adult subjects)</a:t>
            </a:r>
          </a:p>
          <a:p>
            <a:pPr algn="just" eaLnBrk="1" hangingPunct="1">
              <a:buFont typeface="Wingdings 2" pitchFamily="18" charset="2"/>
              <a:buNone/>
              <a:defRPr/>
            </a:pPr>
            <a:r>
              <a:rPr lang="en-US" sz="2700" dirty="0" smtClean="0"/>
              <a:t>		&gt; 5 % (elderly and in pts with concomitant life-		  threatening illnesses)</a:t>
            </a:r>
          </a:p>
          <a:p>
            <a:pPr algn="just" eaLnBrk="1" hangingPunct="1">
              <a:buFont typeface="Wingdings 2" pitchFamily="18" charset="2"/>
              <a:buNone/>
              <a:defRPr/>
            </a:pPr>
            <a:r>
              <a:rPr lang="en-US" sz="2700" dirty="0" smtClean="0"/>
              <a:t>	</a:t>
            </a:r>
          </a:p>
          <a:p>
            <a:pPr algn="just">
              <a:buClr>
                <a:srgbClr val="F0AD00"/>
              </a:buClr>
              <a:buFont typeface="Wingdings 2" pitchFamily="18" charset="2"/>
              <a:buNone/>
              <a:defRPr/>
            </a:pPr>
            <a:r>
              <a:rPr lang="en-US" sz="2700" b="1" dirty="0" err="1" smtClean="0">
                <a:solidFill>
                  <a:srgbClr val="000000"/>
                </a:solidFill>
              </a:rPr>
              <a:t>Hyperosmolar</a:t>
            </a:r>
            <a:r>
              <a:rPr lang="en-US" sz="2700" b="1" dirty="0" smtClean="0">
                <a:solidFill>
                  <a:srgbClr val="000000"/>
                </a:solidFill>
              </a:rPr>
              <a:t> Hyperglycemic State </a:t>
            </a:r>
          </a:p>
          <a:p>
            <a:pPr algn="just">
              <a:buClr>
                <a:srgbClr val="F0AD00"/>
              </a:buClr>
              <a:buFont typeface="Wingdings 2" pitchFamily="18" charset="2"/>
              <a:buNone/>
              <a:defRPr/>
            </a:pPr>
            <a:r>
              <a:rPr lang="en-US" sz="2700" dirty="0" smtClean="0">
                <a:solidFill>
                  <a:srgbClr val="000000"/>
                </a:solidFill>
                <a:latin typeface="+mj-lt"/>
              </a:rPr>
              <a:t> Mortality rate </a:t>
            </a:r>
            <a:r>
              <a:rPr lang="en-US" sz="2700" dirty="0" smtClean="0">
                <a:solidFill>
                  <a:srgbClr val="000000"/>
                </a:solidFill>
                <a:latin typeface="+mj-lt"/>
                <a:cs typeface="Arial" charset="0"/>
              </a:rPr>
              <a:t>5-20 %</a:t>
            </a:r>
          </a:p>
          <a:p>
            <a:pPr algn="just">
              <a:buClr>
                <a:srgbClr val="F0AD00"/>
              </a:buClr>
              <a:buFont typeface="Wingdings 2" pitchFamily="18" charset="2"/>
              <a:buNone/>
              <a:defRPr/>
            </a:pPr>
            <a:endParaRPr lang="en-US" sz="2700" dirty="0" smtClean="0">
              <a:solidFill>
                <a:srgbClr val="000000"/>
              </a:solidFill>
              <a:latin typeface="+mj-lt"/>
              <a:cs typeface="Arial" charset="0"/>
            </a:endParaRPr>
          </a:p>
          <a:p>
            <a:pPr marL="0" algn="just">
              <a:buClr>
                <a:srgbClr val="F0AD00"/>
              </a:buClr>
              <a:buFont typeface="Wingdings 2" pitchFamily="18" charset="2"/>
              <a:buNone/>
              <a:defRPr/>
            </a:pPr>
            <a:r>
              <a:rPr lang="en-US" sz="2600" dirty="0" smtClean="0">
                <a:solidFill>
                  <a:srgbClr val="000000"/>
                </a:solidFill>
                <a:latin typeface="+mj-lt"/>
                <a:cs typeface="Arial" charset="0"/>
              </a:rPr>
              <a:t>The prognosis of both conditions : extremes of age in the presence of coma, hypotension, and severe </a:t>
            </a:r>
            <a:r>
              <a:rPr lang="en-US" sz="2600" dirty="0" err="1" smtClean="0">
                <a:solidFill>
                  <a:srgbClr val="000000"/>
                </a:solidFill>
                <a:latin typeface="+mj-lt"/>
                <a:cs typeface="Arial" charset="0"/>
              </a:rPr>
              <a:t>comorbidities</a:t>
            </a:r>
            <a:endParaRPr lang="en-US" sz="2600" dirty="0" smtClean="0">
              <a:solidFill>
                <a:srgbClr val="000000"/>
              </a:solidFill>
              <a:latin typeface="+mj-lt"/>
            </a:endParaRPr>
          </a:p>
          <a:p>
            <a:pPr algn="just" eaLnBrk="1" hangingPunct="1">
              <a:buFont typeface="Wingdings 2" pitchFamily="18" charset="2"/>
              <a:buNone/>
              <a:defRPr/>
            </a:pPr>
            <a:endParaRPr lang="en-US" sz="27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1219200"/>
            <a:ext cx="8229600" cy="4525963"/>
          </a:xfrm>
        </p:spPr>
        <p:txBody>
          <a:bodyPr/>
          <a:lstStyle/>
          <a:p>
            <a:pPr algn="just"/>
            <a:r>
              <a:rPr lang="en-US" sz="2800" smtClean="0">
                <a:latin typeface="Arial Narrow" pitchFamily="34" charset="0"/>
              </a:rPr>
              <a:t>If drug-treated patients do not reach the above targets on maximal tolerated statin therapy, a </a:t>
            </a:r>
            <a:r>
              <a:rPr lang="en-US" sz="2800" b="1" smtClean="0">
                <a:latin typeface="Arial Narrow" pitchFamily="34" charset="0"/>
              </a:rPr>
              <a:t>reduction in LDL cholesterol of 30–40% from baseline</a:t>
            </a:r>
            <a:r>
              <a:rPr lang="en-US" sz="2800" smtClean="0">
                <a:latin typeface="Arial Narrow" pitchFamily="34" charset="0"/>
              </a:rPr>
              <a:t> is an alternative therapeutic goal. (A)</a:t>
            </a:r>
          </a:p>
          <a:p>
            <a:pPr algn="just">
              <a:buFont typeface="Arial" pitchFamily="34" charset="0"/>
              <a:buNone/>
            </a:pPr>
            <a:endParaRPr lang="en-US" sz="2800" smtClean="0">
              <a:latin typeface="Arial Narrow" pitchFamily="34" charset="0"/>
            </a:endParaRPr>
          </a:p>
          <a:p>
            <a:pPr algn="just"/>
            <a:r>
              <a:rPr lang="en-US" sz="2800" smtClean="0">
                <a:latin typeface="Arial Narrow" pitchFamily="34" charset="0"/>
              </a:rPr>
              <a:t>If </a:t>
            </a:r>
            <a:r>
              <a:rPr lang="en-US" sz="2800" b="1" smtClean="0">
                <a:latin typeface="Arial Narrow" pitchFamily="34" charset="0"/>
              </a:rPr>
              <a:t>targets are not reached on maximally tolerated doses of statins</a:t>
            </a:r>
            <a:r>
              <a:rPr lang="en-US" sz="2800" smtClean="0">
                <a:latin typeface="Arial Narrow" pitchFamily="34" charset="0"/>
              </a:rPr>
              <a:t>, </a:t>
            </a:r>
            <a:r>
              <a:rPr lang="en-US" sz="2800" b="1" smtClean="0">
                <a:latin typeface="Arial Narrow" pitchFamily="34" charset="0"/>
              </a:rPr>
              <a:t>combination therapy </a:t>
            </a:r>
            <a:r>
              <a:rPr lang="en-US" sz="2800" smtClean="0">
                <a:latin typeface="Arial Narrow" pitchFamily="34" charset="0"/>
              </a:rPr>
              <a:t>using </a:t>
            </a:r>
            <a:r>
              <a:rPr lang="en-US" sz="2800" b="1" smtClean="0">
                <a:latin typeface="Arial Narrow" pitchFamily="34" charset="0"/>
              </a:rPr>
              <a:t>statins and other lipid lowering agents</a:t>
            </a:r>
            <a:r>
              <a:rPr lang="en-US" sz="2800" smtClean="0">
                <a:latin typeface="Arial Narrow" pitchFamily="34" charset="0"/>
              </a:rPr>
              <a:t> may be considered to achieve lipid targets but has not been evaluated in outcome studies for either CVD outcomes or safety. (E)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solidFill>
                  <a:srgbClr val="7B9899"/>
                </a:solidFill>
              </a:rPr>
              <a:t>Skrining Neuropati Diabetes</a:t>
            </a:r>
          </a:p>
        </p:txBody>
      </p:sp>
      <p:sp>
        <p:nvSpPr>
          <p:cNvPr id="81923" name="Content Placeholder 2"/>
          <p:cNvSpPr>
            <a:spLocks noGrp="1"/>
          </p:cNvSpPr>
          <p:nvPr>
            <p:ph sz="quarter" idx="1"/>
          </p:nvPr>
        </p:nvSpPr>
        <p:spPr>
          <a:xfrm>
            <a:off x="301625" y="1527175"/>
            <a:ext cx="8504238" cy="4572000"/>
          </a:xfrm>
        </p:spPr>
        <p:txBody>
          <a:bodyPr/>
          <a:lstStyle/>
          <a:p>
            <a:r>
              <a:rPr lang="en-US" smtClean="0"/>
              <a:t>Monofilament test dan persepsi getar garpu tala</a:t>
            </a:r>
          </a:p>
        </p:txBody>
      </p:sp>
      <p:pic>
        <p:nvPicPr>
          <p:cNvPr id="81924" name="Picture 15" descr="A:\Foot Exam_files\tuningfork.jpg"/>
          <p:cNvPicPr>
            <a:picLocks noChangeAspect="1" noChangeArrowheads="1"/>
          </p:cNvPicPr>
          <p:nvPr/>
        </p:nvPicPr>
        <p:blipFill>
          <a:blip r:embed="rId2"/>
          <a:srcRect/>
          <a:stretch>
            <a:fillRect/>
          </a:stretch>
        </p:blipFill>
        <p:spPr bwMode="auto">
          <a:xfrm>
            <a:off x="4797425" y="2209800"/>
            <a:ext cx="3736975" cy="3152775"/>
          </a:xfrm>
          <a:prstGeom prst="rect">
            <a:avLst/>
          </a:prstGeom>
          <a:noFill/>
          <a:ln w="9525">
            <a:noFill/>
            <a:miter lim="800000"/>
            <a:headEnd/>
            <a:tailEnd/>
          </a:ln>
        </p:spPr>
      </p:pic>
      <p:pic>
        <p:nvPicPr>
          <p:cNvPr id="81925" name="Picture 13" descr="C:\internet artikels\Diab voet\Foot Exam_files\monofilament.jpg"/>
          <p:cNvPicPr>
            <a:picLocks noChangeAspect="1" noChangeArrowheads="1"/>
          </p:cNvPicPr>
          <p:nvPr/>
        </p:nvPicPr>
        <p:blipFill>
          <a:blip r:embed="rId3"/>
          <a:srcRect/>
          <a:stretch>
            <a:fillRect/>
          </a:stretch>
        </p:blipFill>
        <p:spPr bwMode="auto">
          <a:xfrm>
            <a:off x="498475" y="2133600"/>
            <a:ext cx="3681413"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17500" y="381000"/>
            <a:ext cx="8637588" cy="762000"/>
          </a:xfrm>
        </p:spPr>
        <p:txBody>
          <a:bodyPr/>
          <a:lstStyle/>
          <a:p>
            <a:r>
              <a:rPr lang="en-US" smtClean="0"/>
              <a:t>Perawatan Kaki di Rumah</a:t>
            </a:r>
            <a:endParaRPr lang="en-GB" smtClean="0"/>
          </a:p>
        </p:txBody>
      </p:sp>
      <p:graphicFrame>
        <p:nvGraphicFramePr>
          <p:cNvPr id="4098" name="Object 0"/>
          <p:cNvGraphicFramePr>
            <a:graphicFrameLocks noChangeAspect="1"/>
          </p:cNvGraphicFramePr>
          <p:nvPr>
            <p:ph type="clipArt" sz="half" idx="1"/>
          </p:nvPr>
        </p:nvGraphicFramePr>
        <p:xfrm>
          <a:off x="609600" y="1905000"/>
          <a:ext cx="2552700" cy="4114800"/>
        </p:xfrm>
        <a:graphic>
          <a:graphicData uri="http://schemas.openxmlformats.org/presentationml/2006/ole">
            <p:oleObj spid="_x0000_s196610" name="Photo Editor Photo" r:id="rId3" imgW="2943636" imgH="4742857" progId="">
              <p:embed/>
            </p:oleObj>
          </a:graphicData>
        </a:graphic>
      </p:graphicFrame>
      <p:sp>
        <p:nvSpPr>
          <p:cNvPr id="4100" name="Rectangle 8"/>
          <p:cNvSpPr>
            <a:spLocks noGrp="1" noChangeArrowheads="1"/>
          </p:cNvSpPr>
          <p:nvPr>
            <p:ph type="body" sz="half" idx="2"/>
          </p:nvPr>
        </p:nvSpPr>
        <p:spPr>
          <a:xfrm>
            <a:off x="3492500" y="1789113"/>
            <a:ext cx="5045075" cy="4114800"/>
          </a:xfrm>
        </p:spPr>
        <p:txBody>
          <a:bodyPr/>
          <a:lstStyle/>
          <a:p>
            <a:pPr>
              <a:lnSpc>
                <a:spcPct val="90000"/>
              </a:lnSpc>
              <a:buFont typeface="Wingdings" pitchFamily="2" charset="2"/>
              <a:buNone/>
            </a:pPr>
            <a:r>
              <a:rPr lang="en-US" sz="2800" b="1" u="sng" smtClean="0"/>
              <a:t>Patient should</a:t>
            </a:r>
            <a:r>
              <a:rPr lang="en-US" sz="2800" smtClean="0"/>
              <a:t> </a:t>
            </a:r>
          </a:p>
          <a:p>
            <a:pPr lvl="1">
              <a:lnSpc>
                <a:spcPct val="90000"/>
              </a:lnSpc>
            </a:pPr>
            <a:r>
              <a:rPr lang="en-US" sz="2400" smtClean="0"/>
              <a:t>check feet daily</a:t>
            </a:r>
          </a:p>
          <a:p>
            <a:pPr lvl="1">
              <a:lnSpc>
                <a:spcPct val="90000"/>
              </a:lnSpc>
            </a:pPr>
            <a:r>
              <a:rPr lang="en-US" sz="2400" smtClean="0"/>
              <a:t>Wash feet daily</a:t>
            </a:r>
          </a:p>
          <a:p>
            <a:pPr lvl="1">
              <a:lnSpc>
                <a:spcPct val="90000"/>
              </a:lnSpc>
            </a:pPr>
            <a:r>
              <a:rPr lang="en-US" sz="2400" smtClean="0"/>
              <a:t>Keep toenails short</a:t>
            </a:r>
          </a:p>
          <a:p>
            <a:pPr lvl="1">
              <a:lnSpc>
                <a:spcPct val="90000"/>
              </a:lnSpc>
            </a:pPr>
            <a:r>
              <a:rPr lang="en-US" sz="2400" smtClean="0"/>
              <a:t>Protect feet</a:t>
            </a:r>
          </a:p>
          <a:p>
            <a:pPr lvl="1">
              <a:lnSpc>
                <a:spcPct val="90000"/>
              </a:lnSpc>
            </a:pPr>
            <a:r>
              <a:rPr lang="en-US" sz="2400" smtClean="0"/>
              <a:t>Always wear shoes</a:t>
            </a:r>
          </a:p>
          <a:p>
            <a:pPr lvl="1">
              <a:lnSpc>
                <a:spcPct val="90000"/>
              </a:lnSpc>
            </a:pPr>
            <a:r>
              <a:rPr lang="en-US" sz="2400" smtClean="0"/>
              <a:t>Look inside shoes before putting them on</a:t>
            </a:r>
          </a:p>
          <a:p>
            <a:pPr lvl="1">
              <a:lnSpc>
                <a:spcPct val="90000"/>
              </a:lnSpc>
            </a:pPr>
            <a:r>
              <a:rPr lang="en-US" sz="2400" smtClean="0"/>
              <a:t>Always wear socks</a:t>
            </a:r>
          </a:p>
          <a:p>
            <a:pPr lvl="1">
              <a:lnSpc>
                <a:spcPct val="90000"/>
              </a:lnSpc>
            </a:pPr>
            <a:r>
              <a:rPr lang="en-US" sz="2400" smtClean="0"/>
              <a:t>Break in new shoes gradually</a:t>
            </a:r>
            <a:endParaRPr lang="en-GB" sz="2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effectLst>
                  <a:outerShdw blurRad="38100" dist="38100" dir="2700000" algn="tl">
                    <a:srgbClr val="000000">
                      <a:alpha val="43137"/>
                    </a:srgbClr>
                  </a:outerShdw>
                </a:effectLst>
                <a:latin typeface="Britannic Bold" pitchFamily="34" charset="0"/>
              </a:rPr>
              <a:t>Summary</a:t>
            </a:r>
            <a:endParaRPr lang="en-US" sz="4800" dirty="0">
              <a:effectLst>
                <a:outerShdw blurRad="38100" dist="38100" dir="2700000" algn="tl">
                  <a:srgbClr val="000000">
                    <a:alpha val="43137"/>
                  </a:srgbClr>
                </a:outerShdw>
              </a:effectLst>
              <a:latin typeface="Britannic Bold" pitchFamily="34" charset="0"/>
            </a:endParaRPr>
          </a:p>
        </p:txBody>
      </p:sp>
      <p:sp>
        <p:nvSpPr>
          <p:cNvPr id="38915" name="Content Placeholder 2"/>
          <p:cNvSpPr>
            <a:spLocks noGrp="1"/>
          </p:cNvSpPr>
          <p:nvPr>
            <p:ph idx="1"/>
          </p:nvPr>
        </p:nvSpPr>
        <p:spPr>
          <a:xfrm>
            <a:off x="457200" y="1874838"/>
            <a:ext cx="8229600" cy="4525962"/>
          </a:xfrm>
        </p:spPr>
        <p:txBody>
          <a:bodyPr/>
          <a:lstStyle/>
          <a:p>
            <a:pPr algn="just"/>
            <a:r>
              <a:rPr lang="en-US" sz="2800" smtClean="0">
                <a:latin typeface="Arial Narrow" pitchFamily="34" charset="0"/>
              </a:rPr>
              <a:t>Diabetes is a chronic illnes that requires continuing medical care and support to prevent acute complication and to reduce the risk of long-term complication.</a:t>
            </a:r>
          </a:p>
          <a:p>
            <a:pPr algn="just">
              <a:buFont typeface="Arial" pitchFamily="34" charset="0"/>
              <a:buNone/>
            </a:pPr>
            <a:endParaRPr lang="en-US" sz="2800" smtClean="0">
              <a:latin typeface="Arial Narrow" pitchFamily="34" charset="0"/>
            </a:endParaRPr>
          </a:p>
          <a:p>
            <a:pPr algn="just"/>
            <a:r>
              <a:rPr lang="en-US" sz="2800" smtClean="0">
                <a:latin typeface="Arial Narrow" pitchFamily="34" charset="0"/>
                <a:cs typeface="Arial" pitchFamily="34" charset="0"/>
              </a:rPr>
              <a:t>The common condition coexisting with type 2 diabetes (eg. Hypertension and dyslipidemia) are clear risk factor for CVD, and diabetes itself confers independent risk. </a:t>
            </a:r>
          </a:p>
          <a:p>
            <a:pPr algn="just"/>
            <a:endParaRPr lang="en-US" sz="2800" smtClean="0">
              <a:latin typeface="Arial Narrow" pitchFamily="34" charset="0"/>
            </a:endParaRPr>
          </a:p>
          <a:p>
            <a:pPr algn="just">
              <a:buFont typeface="Arial" pitchFamily="34" charset="0"/>
              <a:buNone/>
            </a:pPr>
            <a:endParaRPr lang="en-US" sz="2800" smtClean="0">
              <a:latin typeface="Arial Narrow" pitchFamily="34" charset="0"/>
            </a:endParaRPr>
          </a:p>
          <a:p>
            <a:pPr algn="just">
              <a:buFont typeface="Arial" pitchFamily="34" charset="0"/>
              <a:buNone/>
            </a:pPr>
            <a:endParaRPr lang="en-US" sz="2800" smtClean="0">
              <a:latin typeface="Arial Narrow" pitchFamily="34" charset="0"/>
              <a:cs typeface="Arial" pitchFamily="34" charset="0"/>
            </a:endParaRPr>
          </a:p>
          <a:p>
            <a:pPr algn="just">
              <a:buFont typeface="Arial" pitchFamily="34" charset="0"/>
              <a:buNone/>
            </a:pPr>
            <a:endParaRPr lang="en-US" sz="2800" smtClean="0">
              <a:latin typeface="Arial Narrow" pitchFamily="34" charset="0"/>
            </a:endParaRPr>
          </a:p>
          <a:p>
            <a:pPr algn="just"/>
            <a:endParaRPr lang="en-US" sz="2800" smtClean="0">
              <a:latin typeface="Arial Narrow"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81000" y="960438"/>
            <a:ext cx="8458200" cy="4525962"/>
          </a:xfrm>
        </p:spPr>
        <p:txBody>
          <a:bodyPr/>
          <a:lstStyle/>
          <a:p>
            <a:r>
              <a:rPr lang="en-US" sz="2800" dirty="0" smtClean="0">
                <a:latin typeface="Arial Narrow" pitchFamily="34" charset="0"/>
              </a:rPr>
              <a:t>The greater  benefits (clinical and economical)  of </a:t>
            </a:r>
            <a:r>
              <a:rPr lang="en-US" sz="2800" dirty="0" err="1" smtClean="0">
                <a:latin typeface="Arial Narrow" pitchFamily="34" charset="0"/>
              </a:rPr>
              <a:t>glycemic</a:t>
            </a:r>
            <a:r>
              <a:rPr lang="en-US" sz="2800" dirty="0" smtClean="0">
                <a:latin typeface="Arial Narrow" pitchFamily="34" charset="0"/>
              </a:rPr>
              <a:t> control </a:t>
            </a:r>
            <a:r>
              <a:rPr lang="en-US" sz="2800" dirty="0" smtClean="0">
                <a:latin typeface="Arial Narrow" pitchFamily="34" charset="0"/>
                <a:cs typeface="Arial" pitchFamily="34" charset="0"/>
              </a:rPr>
              <a:t>are obtained when simultaneous control of </a:t>
            </a:r>
            <a:r>
              <a:rPr lang="en-US" sz="2800" dirty="0" err="1" smtClean="0">
                <a:latin typeface="Arial Narrow" pitchFamily="34" charset="0"/>
                <a:cs typeface="Arial" pitchFamily="34" charset="0"/>
              </a:rPr>
              <a:t>glycemia</a:t>
            </a:r>
            <a:r>
              <a:rPr lang="en-US" sz="2800" dirty="0" smtClean="0">
                <a:latin typeface="Arial Narrow" pitchFamily="34" charset="0"/>
                <a:cs typeface="Arial" pitchFamily="34" charset="0"/>
              </a:rPr>
              <a:t>, BP, and lipid levels has been achieved.</a:t>
            </a:r>
          </a:p>
          <a:p>
            <a:pPr>
              <a:buFont typeface="Arial" pitchFamily="34" charset="0"/>
              <a:buNone/>
            </a:pPr>
            <a:endParaRPr lang="en-US" sz="2800" dirty="0" smtClean="0">
              <a:latin typeface="Arial Narrow" pitchFamily="34" charset="0"/>
              <a:cs typeface="Arial" pitchFamily="34" charset="0"/>
            </a:endParaRPr>
          </a:p>
          <a:p>
            <a:r>
              <a:rPr lang="en-US" sz="2800" dirty="0" smtClean="0">
                <a:latin typeface="Arial Narrow" pitchFamily="34" charset="0"/>
                <a:cs typeface="Arial" pitchFamily="34" charset="0"/>
              </a:rPr>
              <a:t>Target recommendation for adults with diabetes (ADA 2011) :</a:t>
            </a:r>
          </a:p>
          <a:p>
            <a:pPr>
              <a:buFont typeface="Arial" pitchFamily="34" charset="0"/>
              <a:buNone/>
            </a:pPr>
            <a:r>
              <a:rPr lang="en-US" sz="2800" dirty="0" smtClean="0">
                <a:latin typeface="Arial Narrow" pitchFamily="34" charset="0"/>
                <a:cs typeface="Arial" pitchFamily="34" charset="0"/>
              </a:rPr>
              <a:t>		A1C			&lt; 7.0%</a:t>
            </a:r>
          </a:p>
          <a:p>
            <a:pPr>
              <a:buFont typeface="Arial" pitchFamily="34" charset="0"/>
              <a:buNone/>
            </a:pPr>
            <a:r>
              <a:rPr lang="en-US" sz="2800" dirty="0" smtClean="0">
                <a:latin typeface="Arial Narrow" pitchFamily="34" charset="0"/>
                <a:cs typeface="Arial" pitchFamily="34" charset="0"/>
              </a:rPr>
              <a:t>		Blood pressure	&lt; 130/80 mmHg</a:t>
            </a:r>
          </a:p>
          <a:p>
            <a:pPr>
              <a:buFont typeface="Arial" pitchFamily="34" charset="0"/>
              <a:buNone/>
            </a:pPr>
            <a:r>
              <a:rPr lang="en-US" sz="2800" dirty="0" smtClean="0">
                <a:latin typeface="Arial Narrow" pitchFamily="34" charset="0"/>
                <a:cs typeface="Arial" pitchFamily="34" charset="0"/>
              </a:rPr>
              <a:t>		Lipids</a:t>
            </a:r>
          </a:p>
          <a:p>
            <a:pPr>
              <a:buFont typeface="Arial" pitchFamily="34" charset="0"/>
              <a:buNone/>
            </a:pPr>
            <a:r>
              <a:rPr lang="en-US" sz="2800" dirty="0" smtClean="0">
                <a:latin typeface="Arial Narrow" pitchFamily="34" charset="0"/>
                <a:cs typeface="Arial" pitchFamily="34" charset="0"/>
              </a:rPr>
              <a:t>		    LDL cholesterol   	&lt; 100 mg/dl</a:t>
            </a:r>
          </a:p>
          <a:p>
            <a:endParaRPr lang="en-US" sz="2800" dirty="0" smtClean="0">
              <a:latin typeface="Arial Narrow" pitchFamily="34" charset="0"/>
              <a:cs typeface="Arial" pitchFamily="34" charset="0"/>
            </a:endParaRPr>
          </a:p>
          <a:p>
            <a:endParaRPr lang="en-US" sz="2800" dirty="0" smtClean="0">
              <a:latin typeface="Arial Narrow" pitchFamily="34" charset="0"/>
              <a:cs typeface="Arial" pitchFamily="34" charset="0"/>
            </a:endParaRPr>
          </a:p>
          <a:p>
            <a:endParaRPr lang="en-US" sz="28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962400" y="4389120"/>
            <a:ext cx="4572000" cy="246888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Thank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idx="1"/>
          </p:nvPr>
        </p:nvSpPr>
        <p:spPr/>
        <p:txBody>
          <a:bodyPr/>
          <a:lstStyle/>
          <a:p>
            <a:pPr eaLnBrk="1" hangingPunct="1">
              <a:buFont typeface="Arial" charset="0"/>
              <a:buChar char="•"/>
              <a:defRPr/>
            </a:pPr>
            <a:r>
              <a:rPr lang="en-US" sz="2800" dirty="0" smtClean="0">
                <a:latin typeface="+mj-lt"/>
              </a:rPr>
              <a:t>Infection (20% - 40%) </a:t>
            </a:r>
            <a:r>
              <a:rPr lang="en-US" sz="2800" dirty="0" smtClean="0">
                <a:latin typeface="+mj-lt"/>
                <a:cs typeface="Arial"/>
              </a:rPr>
              <a:t>→ urinary tract and lung</a:t>
            </a:r>
            <a:endParaRPr lang="en-US" sz="2800" dirty="0" smtClean="0">
              <a:latin typeface="+mj-lt"/>
            </a:endParaRPr>
          </a:p>
          <a:p>
            <a:pPr eaLnBrk="1" hangingPunct="1">
              <a:buFont typeface="Arial" charset="0"/>
              <a:buChar char="•"/>
              <a:defRPr/>
            </a:pPr>
            <a:r>
              <a:rPr lang="en-US" sz="2800" dirty="0" smtClean="0">
                <a:latin typeface="+mj-lt"/>
              </a:rPr>
              <a:t>CVA</a:t>
            </a:r>
          </a:p>
          <a:p>
            <a:pPr eaLnBrk="1" hangingPunct="1">
              <a:buFont typeface="Arial" charset="0"/>
              <a:buChar char="•"/>
              <a:defRPr/>
            </a:pPr>
            <a:r>
              <a:rPr lang="en-US" sz="2800" dirty="0" smtClean="0">
                <a:latin typeface="+mj-lt"/>
              </a:rPr>
              <a:t>Myocardial infarction</a:t>
            </a:r>
          </a:p>
          <a:p>
            <a:pPr eaLnBrk="1" hangingPunct="1">
              <a:buFont typeface="Arial" charset="0"/>
              <a:buChar char="•"/>
              <a:defRPr/>
            </a:pPr>
            <a:r>
              <a:rPr lang="en-US" sz="2800" dirty="0" smtClean="0">
                <a:latin typeface="+mj-lt"/>
              </a:rPr>
              <a:t>Pancreatitis</a:t>
            </a:r>
          </a:p>
          <a:p>
            <a:pPr eaLnBrk="1" hangingPunct="1">
              <a:buFont typeface="Arial" charset="0"/>
              <a:buChar char="•"/>
              <a:defRPr/>
            </a:pPr>
            <a:r>
              <a:rPr lang="en-US" sz="2800" dirty="0" smtClean="0">
                <a:latin typeface="+mj-lt"/>
              </a:rPr>
              <a:t>Discontinuation of or inadequate insulin therapy</a:t>
            </a:r>
          </a:p>
          <a:p>
            <a:pPr eaLnBrk="1" hangingPunct="1">
              <a:buFont typeface="Arial" charset="0"/>
              <a:buChar char="•"/>
              <a:defRPr/>
            </a:pPr>
            <a:r>
              <a:rPr lang="en-US" sz="2800" dirty="0" smtClean="0">
                <a:latin typeface="+mj-lt"/>
              </a:rPr>
              <a:t>Drugs (steroids, </a:t>
            </a:r>
            <a:r>
              <a:rPr lang="en-US" sz="2800" dirty="0" err="1" smtClean="0">
                <a:latin typeface="+mj-lt"/>
              </a:rPr>
              <a:t>sympathomimetics</a:t>
            </a:r>
            <a:r>
              <a:rPr lang="en-US" sz="2800" dirty="0" smtClean="0">
                <a:latin typeface="+mj-lt"/>
              </a:rPr>
              <a:t>, </a:t>
            </a:r>
            <a:r>
              <a:rPr lang="en-US" sz="2800" dirty="0" err="1" smtClean="0">
                <a:latin typeface="+mj-lt"/>
              </a:rPr>
              <a:t>thiazides</a:t>
            </a:r>
            <a:r>
              <a:rPr lang="en-US" sz="2800" dirty="0" smtClean="0">
                <a:latin typeface="+mj-lt"/>
              </a:rPr>
              <a:t>)</a:t>
            </a:r>
          </a:p>
          <a:p>
            <a:pPr eaLnBrk="1" hangingPunct="1">
              <a:buFont typeface="Wingdings 2" pitchFamily="18" charset="2"/>
              <a:buNone/>
              <a:defRPr/>
            </a:pPr>
            <a:endParaRPr lang="en-US" sz="2800" dirty="0" smtClean="0">
              <a:latin typeface="+mj-lt"/>
            </a:endParaRPr>
          </a:p>
        </p:txBody>
      </p:sp>
      <p:sp>
        <p:nvSpPr>
          <p:cNvPr id="5" name="Rectangle 4"/>
          <p:cNvSpPr>
            <a:spLocks noGrp="1" noChangeArrowheads="1"/>
          </p:cNvSpPr>
          <p:nvPr>
            <p:ph type="title"/>
          </p:nvPr>
        </p:nvSpPr>
        <p:spPr/>
        <p:txBody>
          <a:bodyPr/>
          <a:lstStyle/>
          <a:p>
            <a:pPr eaLnBrk="1" fontAlgn="auto" hangingPunct="1">
              <a:spcAft>
                <a:spcPts val="0"/>
              </a:spcAft>
              <a:defRPr/>
            </a:pPr>
            <a:r>
              <a:rPr lang="en-US" dirty="0" smtClean="0">
                <a:solidFill>
                  <a:srgbClr val="FF6600"/>
                </a:solidFill>
              </a:rPr>
              <a:t>PRECIPITATING FACTORS</a:t>
            </a:r>
            <a:r>
              <a:rPr lang="en-US" dirty="0" smtClean="0">
                <a:solidFill>
                  <a:schemeClr val="accent1">
                    <a:satMod val="150000"/>
                  </a:schemeClr>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038600" y="2590800"/>
            <a:ext cx="4758354" cy="923330"/>
          </a:xfrm>
        </p:spPr>
        <p:txBody>
          <a:bodyPr wrap="none">
            <a:spAutoFit/>
          </a:bodyPr>
          <a:lstStyle/>
          <a:p>
            <a:pPr>
              <a:defRPr/>
            </a:pPr>
            <a:r>
              <a:rPr lang="en-US" sz="5400" dirty="0" smtClean="0">
                <a:solidFill>
                  <a:schemeClr val="tx1"/>
                </a:solidFill>
                <a:latin typeface="Britannic Bold" pitchFamily="34" charset="0"/>
              </a:rPr>
              <a:t>PATHOGENESIS</a:t>
            </a:r>
            <a:endParaRPr lang="en-US" sz="5400" dirty="0">
              <a:solidFill>
                <a:schemeClr val="tx1"/>
              </a:solidFill>
              <a:latin typeface="Britannic Bold" pitchFamily="34" charset="0"/>
            </a:endParaRPr>
          </a:p>
        </p:txBody>
      </p:sp>
      <p:pic>
        <p:nvPicPr>
          <p:cNvPr id="55299" name="Content Placeholder 3" descr="DKA.jpg"/>
          <p:cNvPicPr>
            <a:picLocks noGrp="1" noChangeAspect="1"/>
          </p:cNvPicPr>
          <p:nvPr>
            <p:ph idx="1"/>
          </p:nvPr>
        </p:nvPicPr>
        <p:blipFill>
          <a:blip r:embed="rId2"/>
          <a:srcRect t="5473"/>
          <a:stretch>
            <a:fillRect/>
          </a:stretch>
        </p:blipFill>
        <p:spPr>
          <a:xfrm>
            <a:off x="533400" y="152400"/>
            <a:ext cx="3271838" cy="6477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6322" name="Picture 2"/>
          <p:cNvPicPr>
            <a:picLocks noGrp="1" noChangeAspect="1" noChangeArrowheads="1"/>
          </p:cNvPicPr>
          <p:nvPr>
            <p:ph idx="1"/>
          </p:nvPr>
        </p:nvPicPr>
        <p:blipFill>
          <a:blip r:embed="rId2"/>
          <a:srcRect l="2789"/>
          <a:stretch>
            <a:fillRect/>
          </a:stretch>
        </p:blipFill>
        <p:spPr>
          <a:xfrm>
            <a:off x="304800" y="304800"/>
            <a:ext cx="8534400" cy="6232525"/>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US" sz="4000" smtClean="0">
                <a:solidFill>
                  <a:srgbClr val="FF6600"/>
                </a:solidFill>
              </a:rPr>
              <a:t>History and Physical examination</a:t>
            </a:r>
          </a:p>
        </p:txBody>
      </p:sp>
      <p:sp>
        <p:nvSpPr>
          <p:cNvPr id="8195" name="Rectangle 3"/>
          <p:cNvSpPr>
            <a:spLocks noGrp="1" noChangeArrowheads="1"/>
          </p:cNvSpPr>
          <p:nvPr>
            <p:ph idx="1"/>
          </p:nvPr>
        </p:nvSpPr>
        <p:spPr>
          <a:xfrm>
            <a:off x="304800" y="1905000"/>
            <a:ext cx="8229600" cy="4419600"/>
          </a:xfrm>
        </p:spPr>
        <p:txBody>
          <a:bodyPr rtlCol="0">
            <a:normAutofit lnSpcReduction="10000"/>
          </a:bodyPr>
          <a:lstStyle/>
          <a:p>
            <a:pPr marL="438912" indent="-320040" algn="just" eaLnBrk="1" fontAlgn="auto" hangingPunct="1">
              <a:spcBef>
                <a:spcPts val="0"/>
              </a:spcBef>
              <a:spcAft>
                <a:spcPts val="0"/>
              </a:spcAft>
              <a:defRPr/>
            </a:pPr>
            <a:r>
              <a:rPr lang="en-US" sz="2600" b="1" dirty="0" smtClean="0">
                <a:latin typeface="Arial" pitchFamily="34" charset="0"/>
                <a:cs typeface="Arial" pitchFamily="34" charset="0"/>
              </a:rPr>
              <a:t>History </a:t>
            </a:r>
            <a:r>
              <a:rPr lang="en-US" sz="2600" dirty="0" smtClean="0">
                <a:latin typeface="Arial" pitchFamily="34" charset="0"/>
                <a:cs typeface="Arial" pitchFamily="34" charset="0"/>
              </a:rPr>
              <a:t>of </a:t>
            </a:r>
            <a:r>
              <a:rPr lang="en-US" sz="2600" dirty="0" err="1" smtClean="0">
                <a:latin typeface="Arial" pitchFamily="34" charset="0"/>
                <a:cs typeface="Arial" pitchFamily="34" charset="0"/>
              </a:rPr>
              <a:t>polyuria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polydipsia</a:t>
            </a:r>
            <a:r>
              <a:rPr lang="en-US" sz="2600" dirty="0" smtClean="0">
                <a:latin typeface="Arial" pitchFamily="34" charset="0"/>
                <a:cs typeface="Arial" pitchFamily="34" charset="0"/>
              </a:rPr>
              <a:t>, weight loss, dehydration, weakness, and mental status change.</a:t>
            </a:r>
          </a:p>
          <a:p>
            <a:pPr marL="438912" indent="-320040" algn="just" eaLnBrk="1" fontAlgn="auto" hangingPunct="1">
              <a:spcBef>
                <a:spcPts val="0"/>
              </a:spcBef>
              <a:spcAft>
                <a:spcPts val="0"/>
              </a:spcAft>
              <a:buFont typeface="Wingdings 2" pitchFamily="18" charset="2"/>
              <a:buNone/>
              <a:defRPr/>
            </a:pPr>
            <a:endParaRPr lang="en-US" sz="2600" dirty="0" smtClean="0">
              <a:latin typeface="Arial" pitchFamily="34" charset="0"/>
              <a:cs typeface="Arial" pitchFamily="34" charset="0"/>
            </a:endParaRPr>
          </a:p>
          <a:p>
            <a:pPr marL="438912" indent="-320040" algn="just" eaLnBrk="1" fontAlgn="auto" hangingPunct="1">
              <a:spcBef>
                <a:spcPts val="0"/>
              </a:spcBef>
              <a:spcAft>
                <a:spcPts val="0"/>
              </a:spcAft>
              <a:defRPr/>
            </a:pPr>
            <a:r>
              <a:rPr lang="en-US" sz="2600" b="1" dirty="0" smtClean="0">
                <a:latin typeface="Arial" pitchFamily="34" charset="0"/>
                <a:cs typeface="Arial" pitchFamily="34" charset="0"/>
              </a:rPr>
              <a:t>Physical findings </a:t>
            </a:r>
            <a:r>
              <a:rPr lang="en-US" sz="2600" dirty="0" smtClean="0">
                <a:latin typeface="Arial" pitchFamily="34" charset="0"/>
                <a:cs typeface="Arial" pitchFamily="34" charset="0"/>
              </a:rPr>
              <a:t>: poor skin </a:t>
            </a:r>
            <a:r>
              <a:rPr lang="en-US" sz="2600" dirty="0" err="1" smtClean="0">
                <a:latin typeface="Arial" pitchFamily="34" charset="0"/>
                <a:cs typeface="Arial" pitchFamily="34" charset="0"/>
              </a:rPr>
              <a:t>turgor</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kussmaul</a:t>
            </a:r>
            <a:r>
              <a:rPr lang="en-US" sz="2600" dirty="0" smtClean="0">
                <a:latin typeface="Arial" pitchFamily="34" charset="0"/>
                <a:cs typeface="Arial" pitchFamily="34" charset="0"/>
              </a:rPr>
              <a:t> respiration (DKA), tachycardia, and hypotension, mental status change (full alertness to profound lethargy or coma). </a:t>
            </a:r>
          </a:p>
          <a:p>
            <a:pPr marL="438912" indent="-320040" algn="just" eaLnBrk="1" fontAlgn="auto" hangingPunct="1">
              <a:spcBef>
                <a:spcPts val="0"/>
              </a:spcBef>
              <a:spcAft>
                <a:spcPts val="0"/>
              </a:spcAft>
              <a:buFont typeface="Wingdings 2" pitchFamily="18" charset="2"/>
              <a:buNone/>
              <a:defRPr/>
            </a:pPr>
            <a:r>
              <a:rPr lang="en-US" sz="2600" dirty="0" smtClean="0">
                <a:latin typeface="Arial" pitchFamily="34" charset="0"/>
                <a:cs typeface="Arial" pitchFamily="34" charset="0"/>
              </a:rPr>
              <a:t>	Focal neurologic signs and seizures </a:t>
            </a:r>
            <a:r>
              <a:rPr lang="en-US" sz="2600" dirty="0" smtClean="0">
                <a:latin typeface="Arial" pitchFamily="34" charset="0"/>
                <a:cs typeface="Arial" pitchFamily="34" charset="0"/>
                <a:sym typeface="Wingdings" pitchFamily="2" charset="2"/>
              </a:rPr>
              <a:t> HHS</a:t>
            </a:r>
          </a:p>
          <a:p>
            <a:pPr marL="438912" indent="-320040" algn="just" eaLnBrk="1" fontAlgn="auto" hangingPunct="1">
              <a:spcBef>
                <a:spcPts val="0"/>
              </a:spcBef>
              <a:spcAft>
                <a:spcPts val="0"/>
              </a:spcAft>
              <a:buFont typeface="Wingdings 2" pitchFamily="18" charset="2"/>
              <a:buNone/>
              <a:defRPr/>
            </a:pPr>
            <a:endParaRPr lang="en-US" sz="2600" dirty="0" smtClean="0">
              <a:latin typeface="Arial" pitchFamily="34" charset="0"/>
              <a:cs typeface="Arial" pitchFamily="34" charset="0"/>
              <a:sym typeface="Wingdings" pitchFamily="2" charset="2"/>
            </a:endParaRPr>
          </a:p>
          <a:p>
            <a:pPr marL="438912" indent="-320040" algn="just" eaLnBrk="1" fontAlgn="auto" hangingPunct="1">
              <a:spcBef>
                <a:spcPts val="0"/>
              </a:spcBef>
              <a:spcAft>
                <a:spcPts val="0"/>
              </a:spcAft>
              <a:defRPr/>
            </a:pPr>
            <a:r>
              <a:rPr lang="en-US" sz="2600" dirty="0" smtClean="0">
                <a:latin typeface="Arial" pitchFamily="34" charset="0"/>
                <a:cs typeface="Arial" pitchFamily="34" charset="0"/>
                <a:sym typeface="Wingdings" pitchFamily="2" charset="2"/>
              </a:rPr>
              <a:t>Nausea</a:t>
            </a:r>
            <a:r>
              <a:rPr lang="en-US" sz="2600" dirty="0" smtClean="0">
                <a:latin typeface="Arial" pitchFamily="34" charset="0"/>
                <a:cs typeface="Arial" pitchFamily="34" charset="0"/>
                <a:sym typeface="Wingdings" pitchFamily="2" charset="2"/>
              </a:rPr>
              <a:t>, vomiting, diffuse abdominal pain are frequent in pts with DKS (&gt;50%).</a:t>
            </a:r>
          </a:p>
          <a:p>
            <a:pPr marL="438912" indent="-320040" algn="just" eaLnBrk="1" fontAlgn="auto" hangingPunct="1">
              <a:spcBef>
                <a:spcPts val="0"/>
              </a:spcBef>
              <a:spcAft>
                <a:spcPts val="0"/>
              </a:spcAft>
              <a:buFont typeface="Wingdings 2" pitchFamily="18" charset="2"/>
              <a:buNone/>
              <a:defRPr/>
            </a:pPr>
            <a:endParaRPr lang="en-US" sz="2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1513</TotalTime>
  <Words>2384</Words>
  <Application>Microsoft Office PowerPoint</Application>
  <PresentationFormat>On-screen Show (4:3)</PresentationFormat>
  <Paragraphs>447</Paragraphs>
  <Slides>55</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55</vt:i4>
      </vt:variant>
    </vt:vector>
  </HeadingPairs>
  <TitlesOfParts>
    <vt:vector size="60" baseType="lpstr">
      <vt:lpstr>Module</vt:lpstr>
      <vt:lpstr>Metro</vt:lpstr>
      <vt:lpstr>1_Office Theme</vt:lpstr>
      <vt:lpstr>Civic</vt:lpstr>
      <vt:lpstr>Photo Editor Photo</vt:lpstr>
      <vt:lpstr>Slide 1</vt:lpstr>
      <vt:lpstr>Slide 2</vt:lpstr>
      <vt:lpstr>Slide 3</vt:lpstr>
      <vt:lpstr>KRISIS   HIPERGLIKEMIA</vt:lpstr>
      <vt:lpstr>Epidemiology</vt:lpstr>
      <vt:lpstr>PRECIPITATING FACTORS </vt:lpstr>
      <vt:lpstr>PATHOGENESIS</vt:lpstr>
      <vt:lpstr>Slide 8</vt:lpstr>
      <vt:lpstr>History and Physical examination</vt:lpstr>
      <vt:lpstr>Laboratory findings</vt:lpstr>
      <vt:lpstr>Diagnostic criteria for DKA and HHS</vt:lpstr>
      <vt:lpstr>Differential diagnosis</vt:lpstr>
      <vt:lpstr>Protocol for the management of adult patients with HHS </vt:lpstr>
      <vt:lpstr>TREATMENT</vt:lpstr>
      <vt:lpstr>Slide 15</vt:lpstr>
      <vt:lpstr>   INSULIN </vt:lpstr>
      <vt:lpstr>POTASSIUM </vt:lpstr>
      <vt:lpstr>BICARBONATE </vt:lpstr>
      <vt:lpstr> MAINTENANCE </vt:lpstr>
      <vt:lpstr>HYPOGLYCEMIA  AND  DIABETES</vt:lpstr>
      <vt:lpstr>Definition</vt:lpstr>
      <vt:lpstr>Slide 22</vt:lpstr>
      <vt:lpstr>Slide 23</vt:lpstr>
      <vt:lpstr>Slide 24</vt:lpstr>
      <vt:lpstr>Slide 25</vt:lpstr>
      <vt:lpstr>Slide 26</vt:lpstr>
      <vt:lpstr>Slide 27</vt:lpstr>
      <vt:lpstr>Slide 28</vt:lpstr>
      <vt:lpstr>Slide 29</vt:lpstr>
      <vt:lpstr>Slide 30</vt:lpstr>
      <vt:lpstr>Slide 31</vt:lpstr>
      <vt:lpstr>Common Symptoms of Acute Hypoglycaemia  in Diabetes</vt:lpstr>
      <vt:lpstr>Slide 33</vt:lpstr>
      <vt:lpstr>Slide 34</vt:lpstr>
      <vt:lpstr>Factors that Precipitate or Predispose to Hypoglycaemia : Excessive insulin level</vt:lpstr>
      <vt:lpstr>Treatment of Hypoglycaemia</vt:lpstr>
      <vt:lpstr>Slide 37</vt:lpstr>
      <vt:lpstr>Slide 38</vt:lpstr>
      <vt:lpstr>Slide 39</vt:lpstr>
      <vt:lpstr>The American Diabetes Association’s Standards of Medical Care in Diabetes </vt:lpstr>
      <vt:lpstr>Summary of glycemic recommendation for non-pregnant adults with diabetes 2010</vt:lpstr>
      <vt:lpstr>Summary of glycemic recommendation for non-pregnant adults with diabetes 2011</vt:lpstr>
      <vt:lpstr>Blood Pressure Goal for Patients with Diabetes and Hypertension</vt:lpstr>
      <vt:lpstr>Tight BP Control vs. Tight Glucose Control</vt:lpstr>
      <vt:lpstr>Treatment strategies   </vt:lpstr>
      <vt:lpstr>Slide 46</vt:lpstr>
      <vt:lpstr>Multiple Antihypertensive Agents  Are Needed to Achieve Target BP </vt:lpstr>
      <vt:lpstr> Goals for Dyslipidemia Treatment in Patients with Diabetes</vt:lpstr>
      <vt:lpstr>The American Diabetes Association’s Standards of Medical Care in Diabetes</vt:lpstr>
      <vt:lpstr>Slide 50</vt:lpstr>
      <vt:lpstr>Skrining Neuropati Diabetes</vt:lpstr>
      <vt:lpstr>Perawatan Kaki di Rumah</vt:lpstr>
      <vt:lpstr>Summary</vt:lpstr>
      <vt:lpstr>Slide 54</vt:lpstr>
      <vt:lpstr>Slide 55</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Hyperglycemic Crises in Diabetes </dc:title>
  <dc:creator>User</dc:creator>
  <cp:lastModifiedBy>user</cp:lastModifiedBy>
  <cp:revision>123</cp:revision>
  <dcterms:created xsi:type="dcterms:W3CDTF">2005-04-06T21:45:04Z</dcterms:created>
  <dcterms:modified xsi:type="dcterms:W3CDTF">2011-10-23T17:52:50Z</dcterms:modified>
</cp:coreProperties>
</file>