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4025" r:id="rId4"/>
    <p:sldMasterId id="2147484110" r:id="rId5"/>
    <p:sldMasterId id="2147484212" r:id="rId6"/>
    <p:sldMasterId id="2147484224" r:id="rId7"/>
    <p:sldMasterId id="2147484375" r:id="rId8"/>
    <p:sldMasterId id="2147484520" r:id="rId9"/>
    <p:sldMasterId id="2147484533" r:id="rId10"/>
    <p:sldMasterId id="2147484545" r:id="rId11"/>
  </p:sldMasterIdLst>
  <p:notesMasterIdLst>
    <p:notesMasterId r:id="rId53"/>
  </p:notesMasterIdLst>
  <p:sldIdLst>
    <p:sldId id="328" r:id="rId12"/>
    <p:sldId id="329" r:id="rId13"/>
    <p:sldId id="330" r:id="rId14"/>
    <p:sldId id="331" r:id="rId15"/>
    <p:sldId id="327" r:id="rId16"/>
    <p:sldId id="256" r:id="rId17"/>
    <p:sldId id="282" r:id="rId18"/>
    <p:sldId id="263" r:id="rId19"/>
    <p:sldId id="305" r:id="rId20"/>
    <p:sldId id="311" r:id="rId21"/>
    <p:sldId id="310" r:id="rId22"/>
    <p:sldId id="299" r:id="rId23"/>
    <p:sldId id="257" r:id="rId24"/>
    <p:sldId id="266" r:id="rId25"/>
    <p:sldId id="303" r:id="rId26"/>
    <p:sldId id="295" r:id="rId27"/>
    <p:sldId id="296" r:id="rId28"/>
    <p:sldId id="316" r:id="rId29"/>
    <p:sldId id="297" r:id="rId30"/>
    <p:sldId id="321" r:id="rId31"/>
    <p:sldId id="322" r:id="rId32"/>
    <p:sldId id="323" r:id="rId33"/>
    <p:sldId id="324" r:id="rId34"/>
    <p:sldId id="326" r:id="rId35"/>
    <p:sldId id="292" r:id="rId36"/>
    <p:sldId id="293" r:id="rId37"/>
    <p:sldId id="298" r:id="rId38"/>
    <p:sldId id="300" r:id="rId39"/>
    <p:sldId id="271" r:id="rId40"/>
    <p:sldId id="304" r:id="rId41"/>
    <p:sldId id="272" r:id="rId42"/>
    <p:sldId id="274" r:id="rId43"/>
    <p:sldId id="273" r:id="rId44"/>
    <p:sldId id="306" r:id="rId45"/>
    <p:sldId id="307" r:id="rId46"/>
    <p:sldId id="264" r:id="rId47"/>
    <p:sldId id="314" r:id="rId48"/>
    <p:sldId id="315" r:id="rId49"/>
    <p:sldId id="265" r:id="rId50"/>
    <p:sldId id="285" r:id="rId51"/>
    <p:sldId id="325"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84"/>
      </p:cViewPr>
      <p:guideLst>
        <p:guide orient="horz" pos="2160"/>
        <p:guide pos="2880"/>
      </p:guideLst>
    </p:cSldViewPr>
  </p:slideViewPr>
  <p:notesTextViewPr>
    <p:cViewPr>
      <p:scale>
        <a:sx n="100" d="100"/>
        <a:sy n="100" d="100"/>
      </p:scale>
      <p:origin x="0" y="0"/>
    </p:cViewPr>
  </p:notesTextViewPr>
  <p:sorterViewPr>
    <p:cViewPr>
      <p:scale>
        <a:sx n="45" d="100"/>
        <a:sy n="4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D3B050F-C424-486F-A450-6EF2D9A8228D}" type="datetimeFigureOut">
              <a:rPr lang="en-US"/>
              <a:pPr>
                <a:defRPr/>
              </a:pPr>
              <a:t>10/19/2011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EBBDFA2-F402-487C-9A91-EF5A9D9AC9DA}" type="slidenum">
              <a:rPr lang="en-US"/>
              <a:pPr>
                <a:defRPr/>
              </a:pPr>
              <a:t>‹#›</a:t>
            </a:fld>
            <a:endParaRPr lang="en-US"/>
          </a:p>
        </p:txBody>
      </p:sp>
    </p:spTree>
    <p:extLst>
      <p:ext uri="{BB962C8B-B14F-4D97-AF65-F5344CB8AC3E}">
        <p14:creationId xmlns:p14="http://schemas.microsoft.com/office/powerpoint/2010/main" val="25027008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Rot="1" noChangeArrowheads="1" noTextEdit="1"/>
          </p:cNvSpPr>
          <p:nvPr>
            <p:ph type="sldImg"/>
          </p:nvPr>
        </p:nvSpPr>
        <p:spPr bwMode="auto">
          <a:xfrm>
            <a:off x="1144588"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eaLnBrk="1" hangingPunct="1">
              <a:spcBef>
                <a:spcPct val="0"/>
              </a:spcBef>
            </a:pPr>
            <a:endParaRPr lang="da-DK"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D2706DEB-60C9-45A5-9FA7-90981938EFCF}" type="slidenum">
              <a:rPr lang="en-CA" smtClean="0"/>
              <a:pPr eaLnBrk="1" fontAlgn="base" hangingPunct="1">
                <a:spcBef>
                  <a:spcPct val="0"/>
                </a:spcBef>
                <a:spcAft>
                  <a:spcPct val="0"/>
                </a:spcAft>
              </a:pPr>
              <a:t>32</a:t>
            </a:fld>
            <a:endParaRPr lang="en-CA" smtClean="0"/>
          </a:p>
        </p:txBody>
      </p:sp>
      <p:sp>
        <p:nvSpPr>
          <p:cNvPr id="10957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Key Points</a:t>
            </a:r>
            <a:endParaRPr lang="en-US" smtClean="0"/>
          </a:p>
          <a:p>
            <a:pPr eaLnBrk="1" hangingPunct="1">
              <a:spcBef>
                <a:spcPct val="0"/>
              </a:spcBef>
            </a:pPr>
            <a:r>
              <a:rPr lang="en-US" smtClean="0"/>
              <a:t>NHANES III looked at 2821 subjects aged 40 to 74 years who had an OGTT, A1C measurement, and retinopathy assessment by means of fundus photography. While all measures were associated with retinopathy, the strongest was for 2hPG.</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Report of the Expert Committee on the Diagnosis and Classification of Diabetes Mellitus. </a:t>
            </a:r>
            <a:r>
              <a:rPr lang="en-US" i="1" smtClean="0"/>
              <a:t>Diabetes Care</a:t>
            </a:r>
            <a:r>
              <a:rPr lang="en-US" smtClean="0"/>
              <a:t> 2003;26 (S1):S5-S20.</a:t>
            </a:r>
            <a:endParaRPr lang="en-CA" smtClean="0"/>
          </a:p>
          <a:p>
            <a:pPr eaLnBrk="1" hangingPunct="1">
              <a:spcBef>
                <a:spcPct val="0"/>
              </a:spcBef>
            </a:pPr>
            <a:endParaRPr lang="en-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BA920A59-0FE1-4136-BDA3-2DD00DFEA809}" type="slidenum">
              <a:rPr lang="en-CA" smtClean="0"/>
              <a:pPr eaLnBrk="1" fontAlgn="base" hangingPunct="1">
                <a:spcBef>
                  <a:spcPct val="0"/>
                </a:spcBef>
                <a:spcAft>
                  <a:spcPct val="0"/>
                </a:spcAft>
              </a:pPr>
              <a:t>33</a:t>
            </a:fld>
            <a:endParaRPr lang="en-CA" smtClean="0"/>
          </a:p>
        </p:txBody>
      </p:sp>
      <p:sp>
        <p:nvSpPr>
          <p:cNvPr id="11059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Key Points</a:t>
            </a:r>
            <a:endParaRPr lang="en-US" smtClean="0"/>
          </a:p>
          <a:p>
            <a:pPr eaLnBrk="1" hangingPunct="1">
              <a:spcBef>
                <a:spcPct val="0"/>
              </a:spcBef>
            </a:pPr>
            <a:r>
              <a:rPr lang="en-US" smtClean="0"/>
              <a:t>Similar findings were confirmed as a result of a study done in Egypt, which showed that the FPG and 2hPG were strongly and equally associated with retinopathy. For both measures, retinopathy prevalence was significantly higher at the point at which the two components of the bimodal frequency distribution intersected.</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Report of the Expert Committee on the Diagnosis and Classification of Diabetes Mellitus. </a:t>
            </a:r>
            <a:r>
              <a:rPr lang="en-US" i="1" smtClean="0"/>
              <a:t>Diabetes Care</a:t>
            </a:r>
            <a:r>
              <a:rPr lang="en-US" smtClean="0"/>
              <a:t> 2003;26 (S1):S5-S20.</a:t>
            </a:r>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7972CA71-E6F8-4732-9DFF-E84288F18210}" type="slidenum">
              <a:rPr lang="en-US"/>
              <a:pPr>
                <a:defRPr/>
              </a:pPr>
              <a:t>34</a:t>
            </a:fld>
            <a:endParaRPr lang="en-US"/>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This figure shows that the underlying problems associated with diabetes are present long before a diagnosis of diabetes can be made by today’s standards.</a:t>
            </a:r>
          </a:p>
          <a:p>
            <a:pPr eaLnBrk="1" hangingPunct="1"/>
            <a:r>
              <a:rPr lang="en-US" altLang="en-US" smtClean="0"/>
              <a:t>As insulin sensitivity decreases, insulin production increases up to a point where the pancreas can no longer sustain these secretion levels. By the time of overt diabetes, the pancreas’ ability to produce insulin is already severely impaired by years of overproduction.</a:t>
            </a:r>
          </a:p>
          <a:p>
            <a:pPr eaLnBrk="1" hangingPunct="1"/>
            <a:r>
              <a:rPr lang="en-US" altLang="en-US" smtClean="0"/>
              <a:t>Additionally, macrovascular disease begins early and 50 per cent of patients with type 2 diabetes have evidence of macrovascular disease.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624002FB-61CF-4ED9-9E10-100ACB9065AD}" type="slidenum">
              <a:rPr lang="en-US"/>
              <a:pPr>
                <a:defRPr/>
              </a:pPr>
              <a:t>35</a:t>
            </a:fld>
            <a:endParaRPr lang="en-US"/>
          </a:p>
        </p:txBody>
      </p:sp>
      <p:sp>
        <p:nvSpPr>
          <p:cNvPr id="112643" name="Rectangle 2"/>
          <p:cNvSpPr>
            <a:spLocks noGrp="1" noRot="1" noChangeAspect="1" noChangeArrowheads="1" noTextEdit="1"/>
          </p:cNvSpPr>
          <p:nvPr>
            <p:ph type="sldImg"/>
          </p:nvPr>
        </p:nvSpPr>
        <p:spPr bwMode="auto">
          <a:xfrm>
            <a:off x="1184275" y="63976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xfrm>
            <a:off x="987425" y="4360863"/>
            <a:ext cx="4883150" cy="4073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B866912-4E6A-4988-A9BE-3B5375EC312C}" type="slidenum">
              <a:rPr lang="en-US" smtClean="0"/>
              <a:pPr>
                <a:defRPr/>
              </a:pPr>
              <a:t>37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BF6537C3-ED71-4BE3-BD95-B977EF3F1521}" type="slidenum">
              <a:rPr lang="en-US" smtClean="0">
                <a:cs typeface="Arial" pitchFamily="34" charset="0"/>
              </a:rPr>
              <a:pPr eaLnBrk="1" fontAlgn="base" hangingPunct="1">
                <a:spcBef>
                  <a:spcPct val="0"/>
                </a:spcBef>
                <a:spcAft>
                  <a:spcPct val="0"/>
                </a:spcAft>
              </a:pPr>
              <a:t>38</a:t>
            </a:fld>
            <a:endParaRPr lang="en-US" smtClean="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DF92C58-4C95-4128-AFD3-A03B639885BD}" type="slidenum">
              <a:rPr lang="en-US" smtClean="0"/>
              <a:pPr>
                <a:defRPr/>
              </a:pPr>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59CA0646-0E87-4CF0-B87F-6DDD3C3C1D85}" type="slidenum">
              <a:rPr lang="de-DE" altLang="de-DE" smtClean="0"/>
              <a:pPr eaLnBrk="1" fontAlgn="base" hangingPunct="1">
                <a:spcBef>
                  <a:spcPct val="0"/>
                </a:spcBef>
                <a:spcAft>
                  <a:spcPct val="0"/>
                </a:spcAft>
              </a:pPr>
              <a:t>8</a:t>
            </a:fld>
            <a:endParaRPr lang="de-DE" altLang="de-DE" smtClean="0"/>
          </a:p>
        </p:txBody>
      </p:sp>
      <p:sp>
        <p:nvSpPr>
          <p:cNvPr id="101379" name="Rectangle 2"/>
          <p:cNvSpPr>
            <a:spLocks noRot="1" noChangeArrowheads="1" noTextEdit="1"/>
          </p:cNvSpPr>
          <p:nvPr>
            <p:ph type="sldImg"/>
          </p:nvPr>
        </p:nvSpPr>
        <p:spPr bwMode="auto">
          <a:xfrm>
            <a:off x="1143000" y="685800"/>
            <a:ext cx="4575175"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xfrm>
            <a:off x="668338" y="4814888"/>
            <a:ext cx="5591175" cy="415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3" rIns="91426" bIns="45713" numCol="1" anchor="t" anchorCtr="0" compatLnSpc="1">
            <a:prstTxWarp prst="textNoShape">
              <a:avLst/>
            </a:prstTxWarp>
          </a:bodyPr>
          <a:lstStyle/>
          <a:p>
            <a:pPr lvl="1" eaLnBrk="1" hangingPunct="1">
              <a:spcBef>
                <a:spcPct val="0"/>
              </a:spcBef>
              <a:tabLst>
                <a:tab pos="228600" algn="l"/>
                <a:tab pos="571500" algn="l"/>
              </a:tabLst>
            </a:pPr>
            <a:endParaRPr lang="en-US" sz="1000" smtClean="0">
              <a:solidFill>
                <a:srgbClr val="000000"/>
              </a:solidFill>
            </a:endParaRPr>
          </a:p>
        </p:txBody>
      </p:sp>
      <p:sp>
        <p:nvSpPr>
          <p:cNvPr id="101381" name="Text Box 4"/>
          <p:cNvSpPr txBox="1">
            <a:spLocks noChangeArrowheads="1"/>
          </p:cNvSpPr>
          <p:nvPr/>
        </p:nvSpPr>
        <p:spPr bwMode="auto">
          <a:xfrm>
            <a:off x="827088" y="4230688"/>
            <a:ext cx="5211762"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000">
                <a:latin typeface="Calibri" pitchFamily="34" charset="0"/>
              </a:rPr>
              <a:t>Diabetes mellitus is associated with a wide variety of microvascular and macrovascular complications.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9C3D759-18F6-48D4-82B1-62E9D2A9A55D}" type="slidenum">
              <a:rPr lang="en-US" smtClean="0"/>
              <a:pPr>
                <a:defRPr/>
              </a:pPr>
              <a:t>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8AB915-DBC9-4F4A-88F5-AD2E279CDC67}" type="slidenum">
              <a:rPr lang="fr-FR"/>
              <a:pPr>
                <a:defRPr/>
              </a:pPr>
              <a:t>10</a:t>
            </a:fld>
            <a:endParaRPr lang="fr-FR"/>
          </a:p>
        </p:txBody>
      </p:sp>
      <p:sp>
        <p:nvSpPr>
          <p:cNvPr id="103427" name="Rectangle 2"/>
          <p:cNvSpPr>
            <a:spLocks noGrp="1" noRot="1" noChangeAspect="1" noChangeArrowheads="1" noTextEdit="1"/>
          </p:cNvSpPr>
          <p:nvPr>
            <p:ph type="sldImg"/>
          </p:nvPr>
        </p:nvSpPr>
        <p:spPr bwMode="auto">
          <a:xfrm>
            <a:off x="687388" y="415925"/>
            <a:ext cx="5508625" cy="41322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xfrm>
            <a:off x="415925" y="4735513"/>
            <a:ext cx="6053138" cy="3749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Of the 4,874 adults who completed the 1999–2000 National Health and Nutrition Examination Survey (NHANES) in the USA, 441 (6%) had previously diagnosed diabetes.</a:t>
            </a:r>
            <a:endParaRPr lang="en-GB" baseline="30000" smtClean="0"/>
          </a:p>
          <a:p>
            <a:r>
              <a:rPr lang="en-GB" smtClean="0"/>
              <a:t>The mean HbA</a:t>
            </a:r>
            <a:r>
              <a:rPr lang="en-GB" baseline="-25000" smtClean="0"/>
              <a:t>1c</a:t>
            </a:r>
            <a:r>
              <a:rPr lang="en-GB" smtClean="0"/>
              <a:t> value in the subgroup with diabetes was 7.8%. Only 37% of these individuals had an HbA</a:t>
            </a:r>
            <a:r>
              <a:rPr lang="en-GB" baseline="-25000" smtClean="0"/>
              <a:t>1c</a:t>
            </a:r>
            <a:r>
              <a:rPr lang="en-GB" smtClean="0"/>
              <a:t> value &lt;7.0%, and a further 26% had an HbA</a:t>
            </a:r>
            <a:r>
              <a:rPr lang="en-GB" baseline="-25000" smtClean="0"/>
              <a:t>1c</a:t>
            </a:r>
            <a:r>
              <a:rPr lang="en-GB" smtClean="0"/>
              <a:t> value of 7.0–8.0%.</a:t>
            </a:r>
          </a:p>
          <a:p>
            <a:r>
              <a:rPr lang="en-GB" smtClean="0"/>
              <a:t>OHAs alone were the most common diabetes treatment (54%). Insulin therapy with or without OHAs was used by 10% and 17% of the survey’s diabetes population, respectively. The remaining 19% of individuals received neither insulin nor OHAs.</a:t>
            </a:r>
            <a:endParaRPr lang="en-GB" baseline="30000" smtClean="0"/>
          </a:p>
          <a:p>
            <a:r>
              <a:rPr lang="en-GB" smtClean="0"/>
              <a:t>NHANES highlights the under-management of diabetes. Almost two-thirds of the individuals with diabetes had poor glycaemic control, and yet insulin therapy is underutilised. </a:t>
            </a:r>
          </a:p>
          <a:p>
            <a:endParaRPr lang="en-GB" smtClean="0"/>
          </a:p>
          <a:p>
            <a:r>
              <a:rPr lang="en-GB" smtClean="0"/>
              <a:t>Saydah S, et al. JAMA 2004;291:335–42.</a:t>
            </a:r>
          </a:p>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7357296-3CF8-4AA2-AA87-BF2BD1674D79}"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DE0393-79CC-4AA6-A906-888872BFE399}" type="slidenum">
              <a:rPr lang="fr-FR" smtClean="0"/>
              <a:pPr fontAlgn="base">
                <a:spcBef>
                  <a:spcPct val="0"/>
                </a:spcBef>
                <a:spcAft>
                  <a:spcPct val="0"/>
                </a:spcAft>
                <a:defRPr/>
              </a:pPr>
              <a:t>13</a:t>
            </a:fld>
            <a:endParaRPr lang="fr-FR" smtClean="0"/>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IDF found that, as a global phenomenon, the prevalence of diabetes is predicted to increase from 246 million in 2007 to 380 million by 2025, an increase of 55%.</a:t>
            </a:r>
            <a:r>
              <a:rPr lang="en-US" baseline="30000" smtClean="0"/>
              <a:t>1</a:t>
            </a:r>
            <a:r>
              <a:rPr lang="en-US" smtClean="0"/>
              <a:t> T2DM alone has reached epidemic proportions and affects approximately 5.9% of adults worldwide. The prevalence is increasing steadily and is expected to affect 7.1% of adults by the year 2025. In particular, the increase in T2DM is seen among younger people and in developing countries. Indeed, a disproportionate number of diabetic patients live in the Asia-Pacific region; approximately 81 million people with diabetes live in India and China compared with 19 million in the USA.</a:t>
            </a:r>
            <a:r>
              <a:rPr lang="en-US" baseline="30000" smtClean="0"/>
              <a:t>1</a:t>
            </a:r>
            <a:r>
              <a:rPr lang="en-US" smtClean="0"/>
              <a:t> </a:t>
            </a:r>
          </a:p>
          <a:p>
            <a:pPr eaLnBrk="1" hangingPunct="1">
              <a:spcBef>
                <a:spcPct val="0"/>
              </a:spcBef>
            </a:pPr>
            <a:r>
              <a:rPr lang="en-US" smtClean="0"/>
              <a:t>In summary, these data provide an updated quantification of the current and growing public health burden of diabetes across the world. The human and economic costs of this epidemic have severe implications for healthcare resource use.</a:t>
            </a:r>
          </a:p>
          <a:p>
            <a:pPr eaLnBrk="1" hangingPunct="1">
              <a:spcBef>
                <a:spcPct val="0"/>
              </a:spcBef>
            </a:pPr>
            <a:endParaRPr lang="en-US" smtClean="0"/>
          </a:p>
          <a:p>
            <a:pPr eaLnBrk="1" hangingPunct="1">
              <a:spcBef>
                <a:spcPct val="0"/>
              </a:spcBef>
            </a:pPr>
            <a:r>
              <a:rPr lang="en-US" b="1" smtClean="0"/>
              <a:t>Reference</a:t>
            </a:r>
          </a:p>
          <a:p>
            <a:pPr eaLnBrk="1" hangingPunct="1">
              <a:spcBef>
                <a:spcPct val="0"/>
              </a:spcBef>
            </a:pPr>
            <a:r>
              <a:rPr lang="en-US" smtClean="0"/>
              <a:t>International Diabetes Federation. Diabetes Atlas 3rd Edition (2006): Page 5 </a:t>
            </a:r>
          </a:p>
          <a:p>
            <a:pPr eaLnBrk="1" hangingPunct="1">
              <a:spcBef>
                <a:spcPct val="0"/>
              </a:spcBef>
            </a:pPr>
            <a:endParaRPr lang="en-US" smtClean="0"/>
          </a:p>
          <a:p>
            <a:pPr eaLnBrk="1" hangingPunct="1">
              <a:spcBef>
                <a:spcPct val="0"/>
              </a:spcBef>
            </a:pPr>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E64C9-A415-49C0-9574-A49ACB1D3791}" type="slidenum">
              <a:rPr lang="en-US" smtClean="0">
                <a:cs typeface="Arial" pitchFamily="34" charset="0"/>
              </a:rPr>
              <a:pPr fontAlgn="base">
                <a:spcBef>
                  <a:spcPct val="0"/>
                </a:spcBef>
                <a:spcAft>
                  <a:spcPct val="0"/>
                </a:spcAft>
                <a:defRPr/>
              </a:pPr>
              <a:t>24</a:t>
            </a:fld>
            <a:endParaRPr lang="en-US" smtClean="0">
              <a:cs typeface="Arial" pitchFamily="34" charset="0"/>
            </a:endParaRPr>
          </a:p>
        </p:txBody>
      </p:sp>
      <p:sp>
        <p:nvSpPr>
          <p:cNvPr id="106499" name="Rectangle 2"/>
          <p:cNvSpPr>
            <a:spLocks noChangeArrowheads="1" noTextEdit="1"/>
          </p:cNvSpPr>
          <p:nvPr>
            <p:ph type="sldImg"/>
          </p:nvPr>
        </p:nvSpPr>
        <p:spPr bwMode="auto">
          <a:xfrm>
            <a:off x="1144588" y="714375"/>
            <a:ext cx="4573587"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xfrm>
            <a:off x="987425" y="4360863"/>
            <a:ext cx="4883150" cy="4073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E40ADE-5990-415D-AF98-5D0E33399C37}" type="slidenum">
              <a:rPr lang="en-US" smtClean="0"/>
              <a:pPr fontAlgn="base">
                <a:spcBef>
                  <a:spcPct val="0"/>
                </a:spcBef>
                <a:spcAft>
                  <a:spcPct val="0"/>
                </a:spcAft>
                <a:defRPr/>
              </a:pPr>
              <a:t>30</a:t>
            </a:fld>
            <a:endParaRPr lang="en-US" smtClean="0"/>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FCDC25A4-E406-4504-A69E-039E8132DF7F}" type="slidenum">
              <a:rPr lang="en-CA" smtClean="0"/>
              <a:pPr eaLnBrk="1" fontAlgn="base" hangingPunct="1">
                <a:spcBef>
                  <a:spcPct val="0"/>
                </a:spcBef>
                <a:spcAft>
                  <a:spcPct val="0"/>
                </a:spcAft>
              </a:pPr>
              <a:t>31</a:t>
            </a:fld>
            <a:endParaRPr lang="en-CA" smtClean="0"/>
          </a:p>
        </p:txBody>
      </p:sp>
      <p:sp>
        <p:nvSpPr>
          <p:cNvPr id="10854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Key Points</a:t>
            </a:r>
          </a:p>
          <a:p>
            <a:pPr eaLnBrk="1" hangingPunct="1">
              <a:spcBef>
                <a:spcPct val="0"/>
              </a:spcBef>
            </a:pPr>
            <a:r>
              <a:rPr lang="en-US" smtClean="0"/>
              <a:t>The relationships between FPG, 2hPG and the development of retinopathy were evaluated in Pima Indians over a wide range of plasma glucose cut-points. Both variables were associated with retinopathy, indicating that both could work as diagnostic measures for diabetes. McCance </a:t>
            </a:r>
            <a:r>
              <a:rPr lang="en-US" i="1" smtClean="0"/>
              <a:t>et al</a:t>
            </a:r>
            <a:r>
              <a:rPr lang="en-US" smtClean="0"/>
              <a:t>, the authors, concluded that both of these measurements were equal relative to the properties used previously to determine diagnostic criteria.</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Report of the Expert Committee on the Diagnosis and Classification of Diabetes Mellitus. </a:t>
            </a:r>
            <a:r>
              <a:rPr lang="en-US" i="1" smtClean="0"/>
              <a:t>Diabetes Care</a:t>
            </a:r>
            <a:r>
              <a:rPr lang="en-US" smtClean="0"/>
              <a:t> 2003;26 (S1):S5-S20.</a:t>
            </a:r>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67DE09CE-A4A7-4288-9F8E-36F9370EC86A}" type="datetimeFigureOut">
              <a:rPr lang="en-US"/>
              <a:pPr>
                <a:defRPr/>
              </a:pPr>
              <a:t>10/19/2011</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69D76EAA-CD55-4645-B8C4-04FE2C28F2D5}" type="slidenum">
              <a:rPr lang="en-US"/>
              <a:pPr>
                <a:defRPr/>
              </a:pPr>
              <a:t>‹#›</a:t>
            </a:fld>
            <a:endParaRPr lang="en-US"/>
          </a:p>
        </p:txBody>
      </p:sp>
    </p:spTree>
    <p:extLst>
      <p:ext uri="{BB962C8B-B14F-4D97-AF65-F5344CB8AC3E}">
        <p14:creationId xmlns:p14="http://schemas.microsoft.com/office/powerpoint/2010/main" val="1646235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F14FE38B-174D-44C2-BA0F-54BB8FF8B3AF}" type="datetimeFigureOut">
              <a:rPr lang="en-US"/>
              <a:pPr>
                <a:defRPr/>
              </a:pPr>
              <a:t>10/19/2011</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7977CBD7-30DF-4F25-AC6A-1648222407B1}" type="slidenum">
              <a:rPr lang="en-US"/>
              <a:pPr>
                <a:defRPr/>
              </a:pPr>
              <a:t>‹#›</a:t>
            </a:fld>
            <a:endParaRPr lang="en-US"/>
          </a:p>
        </p:txBody>
      </p:sp>
    </p:spTree>
    <p:extLst>
      <p:ext uri="{BB962C8B-B14F-4D97-AF65-F5344CB8AC3E}">
        <p14:creationId xmlns:p14="http://schemas.microsoft.com/office/powerpoint/2010/main" val="35581669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4F05AA-587F-4F0F-AED7-60F04555C938}" type="datetimeFigureOut">
              <a:rPr lang="en-US"/>
              <a:pPr>
                <a:defRPr/>
              </a:pPr>
              <a:t>10/19/2011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00751D-0CD7-489D-B534-25F4E2952651}" type="slidenum">
              <a:rPr lang="en-US"/>
              <a:pPr>
                <a:defRPr/>
              </a:pPr>
              <a:t>‹#›</a:t>
            </a:fld>
            <a:endParaRPr lang="en-US"/>
          </a:p>
        </p:txBody>
      </p:sp>
    </p:spTree>
    <p:extLst>
      <p:ext uri="{BB962C8B-B14F-4D97-AF65-F5344CB8AC3E}">
        <p14:creationId xmlns:p14="http://schemas.microsoft.com/office/powerpoint/2010/main" val="20837481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7CF5BB-C0D2-4B95-8997-B8E3BA86B854}" type="datetimeFigureOut">
              <a:rPr lang="en-US"/>
              <a:pPr>
                <a:defRPr/>
              </a:pPr>
              <a:t>10/19/2011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705D80-20A7-4C5E-ABF7-9A641B0C155D}" type="slidenum">
              <a:rPr lang="en-US"/>
              <a:pPr>
                <a:defRPr/>
              </a:pPr>
              <a:t>‹#›</a:t>
            </a:fld>
            <a:endParaRPr lang="en-US"/>
          </a:p>
        </p:txBody>
      </p:sp>
    </p:spTree>
    <p:extLst>
      <p:ext uri="{BB962C8B-B14F-4D97-AF65-F5344CB8AC3E}">
        <p14:creationId xmlns:p14="http://schemas.microsoft.com/office/powerpoint/2010/main" val="12891434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0988" y="130175"/>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80988" y="14859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71988" y="14859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47594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290"/>
            <a:ext cx="4477364" cy="285753"/>
          </a:xfrm>
        </p:spPr>
        <p:txBody>
          <a:bodyPr>
            <a:noAutofit/>
          </a:bodyPr>
          <a:lstStyle>
            <a:lvl1pPr algn="l">
              <a:defRPr sz="1200" cap="all" baseline="0">
                <a:solidFill>
                  <a:srgbClr val="898989"/>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42910" y="428604"/>
            <a:ext cx="7786742" cy="1143008"/>
          </a:xfrm>
        </p:spPr>
        <p:txBody>
          <a:bodyPr>
            <a:normAutofit/>
          </a:bodyPr>
          <a:lstStyle>
            <a:lvl1pPr marL="0" indent="0" algn="l">
              <a:spcBef>
                <a:spcPts val="0"/>
              </a:spcBef>
              <a:buNone/>
              <a:defRPr sz="2000">
                <a:solidFill>
                  <a:srgbClr val="6F6F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pPr>
              <a:defRPr/>
            </a:pPr>
            <a:fld id="{167092A7-2D2D-4D98-A320-D2AA48F2DC93}" type="datetimeFigureOut">
              <a:rPr lang="en-US"/>
              <a:pPr>
                <a:defRPr/>
              </a:pPr>
              <a:t>10/19/2011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E5236BD-1555-4F3A-82E9-4534AF46DDB0}" type="slidenum">
              <a:rPr lang="en-GB"/>
              <a:pPr>
                <a:defRPr/>
              </a:pPr>
              <a:t>‹#›</a:t>
            </a:fld>
            <a:endParaRPr lang="en-GB"/>
          </a:p>
        </p:txBody>
      </p:sp>
    </p:spTree>
    <p:extLst>
      <p:ext uri="{BB962C8B-B14F-4D97-AF65-F5344CB8AC3E}">
        <p14:creationId xmlns:p14="http://schemas.microsoft.com/office/powerpoint/2010/main" val="12276592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4B683D2-2D21-46F8-919F-34FEBB8C4D0B}" type="datetimeFigureOut">
              <a:rPr lang="en-US"/>
              <a:pPr>
                <a:defRPr/>
              </a:pPr>
              <a:t>10/19/2011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C9B581A-7911-446B-9FC3-D6D4375FC97E}" type="slidenum">
              <a:rPr lang="en-GB"/>
              <a:pPr>
                <a:defRPr/>
              </a:pPr>
              <a:t>‹#›</a:t>
            </a:fld>
            <a:endParaRPr lang="en-GB"/>
          </a:p>
        </p:txBody>
      </p:sp>
    </p:spTree>
    <p:extLst>
      <p:ext uri="{BB962C8B-B14F-4D97-AF65-F5344CB8AC3E}">
        <p14:creationId xmlns:p14="http://schemas.microsoft.com/office/powerpoint/2010/main" val="7069765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5E4D786-BE01-400E-942A-E10662AE174C}" type="datetimeFigureOut">
              <a:rPr lang="en-US"/>
              <a:pPr>
                <a:defRPr/>
              </a:pPr>
              <a:t>10/19/2011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682551E-C627-439C-AC31-C7EC4B07EA7E}" type="slidenum">
              <a:rPr lang="en-GB"/>
              <a:pPr>
                <a:defRPr/>
              </a:pPr>
              <a:t>‹#›</a:t>
            </a:fld>
            <a:endParaRPr lang="en-GB"/>
          </a:p>
        </p:txBody>
      </p:sp>
    </p:spTree>
    <p:extLst>
      <p:ext uri="{BB962C8B-B14F-4D97-AF65-F5344CB8AC3E}">
        <p14:creationId xmlns:p14="http://schemas.microsoft.com/office/powerpoint/2010/main" val="32831849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AED12F4-7D0D-4A4E-8C01-7ECD4460BA35}" type="datetimeFigureOut">
              <a:rPr lang="en-US"/>
              <a:pPr>
                <a:defRPr/>
              </a:pPr>
              <a:t>10/19/2011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8C67855-0C91-4D47-B4C1-B6ABDC22E030}" type="slidenum">
              <a:rPr lang="en-GB"/>
              <a:pPr>
                <a:defRPr/>
              </a:pPr>
              <a:t>‹#›</a:t>
            </a:fld>
            <a:endParaRPr lang="en-GB"/>
          </a:p>
        </p:txBody>
      </p:sp>
    </p:spTree>
    <p:extLst>
      <p:ext uri="{BB962C8B-B14F-4D97-AF65-F5344CB8AC3E}">
        <p14:creationId xmlns:p14="http://schemas.microsoft.com/office/powerpoint/2010/main" val="40474266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FB1C71DD-D403-4512-AC4D-254820D69B3C}" type="datetimeFigureOut">
              <a:rPr lang="en-US"/>
              <a:pPr>
                <a:defRPr/>
              </a:pPr>
              <a:t>10/19/2011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7576E56-6E00-4298-A885-96FBD1F9840A}" type="slidenum">
              <a:rPr lang="en-GB"/>
              <a:pPr>
                <a:defRPr/>
              </a:pPr>
              <a:t>‹#›</a:t>
            </a:fld>
            <a:endParaRPr lang="en-GB"/>
          </a:p>
        </p:txBody>
      </p:sp>
    </p:spTree>
    <p:extLst>
      <p:ext uri="{BB962C8B-B14F-4D97-AF65-F5344CB8AC3E}">
        <p14:creationId xmlns:p14="http://schemas.microsoft.com/office/powerpoint/2010/main" val="37192361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3F68244-EB9A-4E82-BE71-03559D536429}" type="datetimeFigureOut">
              <a:rPr lang="en-US"/>
              <a:pPr>
                <a:defRPr/>
              </a:pPr>
              <a:t>10/19/2011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E693C33-C271-4C02-A83B-4E7F6D6697E3}" type="slidenum">
              <a:rPr lang="en-GB"/>
              <a:pPr>
                <a:defRPr/>
              </a:pPr>
              <a:t>‹#›</a:t>
            </a:fld>
            <a:endParaRPr lang="en-GB"/>
          </a:p>
        </p:txBody>
      </p:sp>
    </p:spTree>
    <p:extLst>
      <p:ext uri="{BB962C8B-B14F-4D97-AF65-F5344CB8AC3E}">
        <p14:creationId xmlns:p14="http://schemas.microsoft.com/office/powerpoint/2010/main" val="7623116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FDF687-DFC5-4D41-9993-E49057358660}" type="datetimeFigureOut">
              <a:rPr lang="en-US"/>
              <a:pPr>
                <a:defRPr/>
              </a:pPr>
              <a:t>10/19/2011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FD8162AA-A3CF-4A3C-9449-DFC00DDDACA4}" type="slidenum">
              <a:rPr lang="en-GB"/>
              <a:pPr>
                <a:defRPr/>
              </a:pPr>
              <a:t>‹#›</a:t>
            </a:fld>
            <a:endParaRPr lang="en-GB"/>
          </a:p>
        </p:txBody>
      </p:sp>
    </p:spTree>
    <p:extLst>
      <p:ext uri="{BB962C8B-B14F-4D97-AF65-F5344CB8AC3E}">
        <p14:creationId xmlns:p14="http://schemas.microsoft.com/office/powerpoint/2010/main" val="3726456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903EAC73-4A08-4800-A3F5-1D985128FF7F}" type="datetimeFigureOut">
              <a:rPr lang="en-US"/>
              <a:pPr>
                <a:defRPr/>
              </a:pPr>
              <a:t>10/19/2011</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A756CE52-758B-4C9D-89D6-C4E9D0730268}" type="slidenum">
              <a:rPr lang="en-US"/>
              <a:pPr>
                <a:defRPr/>
              </a:pPr>
              <a:t>‹#›</a:t>
            </a:fld>
            <a:endParaRPr lang="en-US"/>
          </a:p>
        </p:txBody>
      </p:sp>
    </p:spTree>
    <p:extLst>
      <p:ext uri="{BB962C8B-B14F-4D97-AF65-F5344CB8AC3E}">
        <p14:creationId xmlns:p14="http://schemas.microsoft.com/office/powerpoint/2010/main" val="40673706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616436-641E-4D28-A484-FB7BB9511BA3}" type="datetimeFigureOut">
              <a:rPr lang="en-US"/>
              <a:pPr>
                <a:defRPr/>
              </a:pPr>
              <a:t>10/19/2011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3D1E45F-4855-4E2D-B04A-C5EEF5BFF019}" type="slidenum">
              <a:rPr lang="en-GB"/>
              <a:pPr>
                <a:defRPr/>
              </a:pPr>
              <a:t>‹#›</a:t>
            </a:fld>
            <a:endParaRPr lang="en-GB"/>
          </a:p>
        </p:txBody>
      </p:sp>
    </p:spTree>
    <p:extLst>
      <p:ext uri="{BB962C8B-B14F-4D97-AF65-F5344CB8AC3E}">
        <p14:creationId xmlns:p14="http://schemas.microsoft.com/office/powerpoint/2010/main" val="16620708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4E4292-6980-4976-8A14-578C68612194}" type="datetimeFigureOut">
              <a:rPr lang="en-US"/>
              <a:pPr>
                <a:defRPr/>
              </a:pPr>
              <a:t>10/19/2011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4AA77A0-C7F2-4995-9F42-C5C302C30C5C}" type="slidenum">
              <a:rPr lang="en-GB"/>
              <a:pPr>
                <a:defRPr/>
              </a:pPr>
              <a:t>‹#›</a:t>
            </a:fld>
            <a:endParaRPr lang="en-GB"/>
          </a:p>
        </p:txBody>
      </p:sp>
    </p:spTree>
    <p:extLst>
      <p:ext uri="{BB962C8B-B14F-4D97-AF65-F5344CB8AC3E}">
        <p14:creationId xmlns:p14="http://schemas.microsoft.com/office/powerpoint/2010/main" val="17653546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71D097C-FE73-4ADF-BE48-B55A76DF5E40}" type="datetimeFigureOut">
              <a:rPr lang="en-US"/>
              <a:pPr>
                <a:defRPr/>
              </a:pPr>
              <a:t>10/19/2011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EDADB80-1767-4F5E-9F94-695CD428F6D2}" type="slidenum">
              <a:rPr lang="en-GB"/>
              <a:pPr>
                <a:defRPr/>
              </a:pPr>
              <a:t>‹#›</a:t>
            </a:fld>
            <a:endParaRPr lang="en-GB"/>
          </a:p>
        </p:txBody>
      </p:sp>
    </p:spTree>
    <p:extLst>
      <p:ext uri="{BB962C8B-B14F-4D97-AF65-F5344CB8AC3E}">
        <p14:creationId xmlns:p14="http://schemas.microsoft.com/office/powerpoint/2010/main" val="36281151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2324AE6-1EF6-4654-ADBE-08617B5619CE}" type="datetimeFigureOut">
              <a:rPr lang="en-US"/>
              <a:pPr>
                <a:defRPr/>
              </a:pPr>
              <a:t>10/19/2011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EF9C84E-7297-454E-BF36-38608D181B0D}" type="slidenum">
              <a:rPr lang="en-GB"/>
              <a:pPr>
                <a:defRPr/>
              </a:pPr>
              <a:t>‹#›</a:t>
            </a:fld>
            <a:endParaRPr lang="en-GB"/>
          </a:p>
        </p:txBody>
      </p:sp>
    </p:spTree>
    <p:extLst>
      <p:ext uri="{BB962C8B-B14F-4D97-AF65-F5344CB8AC3E}">
        <p14:creationId xmlns:p14="http://schemas.microsoft.com/office/powerpoint/2010/main" val="5647269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Text Box 3"/>
          <p:cNvSpPr txBox="1">
            <a:spLocks noChangeArrowheads="1"/>
          </p:cNvSpPr>
          <p:nvPr userDrawn="1"/>
        </p:nvSpPr>
        <p:spPr bwMode="auto">
          <a:xfrm>
            <a:off x="7142163" y="0"/>
            <a:ext cx="2001837" cy="304800"/>
          </a:xfrm>
          <a:prstGeom prst="rect">
            <a:avLst/>
          </a:prstGeom>
          <a:noFill/>
          <a:ln w="19050">
            <a:noFill/>
            <a:miter lim="800000"/>
            <a:headEnd/>
            <a:tailEnd/>
          </a:ln>
          <a:effectLst/>
        </p:spPr>
        <p:txBody>
          <a:bodyPr lIns="90000" tIns="46800" rIns="90000" bIns="46800">
            <a:spAutoFit/>
          </a:bodyPr>
          <a:lstStyle/>
          <a:p>
            <a:pPr algn="ctr" eaLnBrk="0" fontAlgn="auto" hangingPunct="0">
              <a:spcBef>
                <a:spcPts val="0"/>
              </a:spcBef>
              <a:spcAft>
                <a:spcPts val="0"/>
              </a:spcAft>
              <a:defRPr/>
            </a:pPr>
            <a:endParaRPr lang="en-GB" b="1">
              <a:latin typeface="Arial" charset="0"/>
              <a:cs typeface="Arial" charset="0"/>
            </a:endParaRPr>
          </a:p>
        </p:txBody>
      </p:sp>
      <p:sp>
        <p:nvSpPr>
          <p:cNvPr id="4" name="Text Box 4"/>
          <p:cNvSpPr txBox="1">
            <a:spLocks noChangeArrowheads="1"/>
          </p:cNvSpPr>
          <p:nvPr userDrawn="1"/>
        </p:nvSpPr>
        <p:spPr bwMode="auto">
          <a:xfrm>
            <a:off x="7142163" y="0"/>
            <a:ext cx="2001837" cy="274638"/>
          </a:xfrm>
          <a:prstGeom prst="rect">
            <a:avLst/>
          </a:prstGeom>
          <a:noFill/>
          <a:ln w="19050">
            <a:noFill/>
            <a:miter lim="800000"/>
            <a:headEnd/>
            <a:tailEnd/>
          </a:ln>
          <a:effectLst/>
        </p:spPr>
        <p:txBody>
          <a:bodyPr lIns="90000" tIns="46800" rIns="90000" bIns="46800">
            <a:spAutoFit/>
          </a:bodyPr>
          <a:lstStyle/>
          <a:p>
            <a:pPr algn="ctr" eaLnBrk="0" fontAlgn="auto" hangingPunct="0">
              <a:spcBef>
                <a:spcPts val="0"/>
              </a:spcBef>
              <a:spcAft>
                <a:spcPts val="0"/>
              </a:spcAft>
              <a:defRPr/>
            </a:pPr>
            <a:r>
              <a:rPr lang="en-GB" sz="1200" b="1">
                <a:latin typeface="Arial" charset="0"/>
                <a:cs typeface="Arial" charset="0"/>
              </a:rPr>
              <a:t>ACE/CCO/07/29554/1</a:t>
            </a:r>
            <a:endParaRPr lang="en-US" sz="1200" b="1">
              <a:latin typeface="Arial" charset="0"/>
              <a:cs typeface="Arial" charset="0"/>
            </a:endParaRPr>
          </a:p>
        </p:txBody>
      </p:sp>
      <p:sp>
        <p:nvSpPr>
          <p:cNvPr id="1261570" name="Rectangle 2"/>
          <p:cNvSpPr>
            <a:spLocks noGrp="1" noChangeArrowheads="1"/>
          </p:cNvSpPr>
          <p:nvPr>
            <p:ph type="ctrTitle"/>
          </p:nvPr>
        </p:nvSpPr>
        <p:spPr>
          <a:xfrm>
            <a:off x="280988" y="2555875"/>
            <a:ext cx="8569325" cy="1728788"/>
          </a:xfrm>
        </p:spPr>
        <p:txBody>
          <a:bodyPr anchor="ctr"/>
          <a:lstStyle>
            <a:lvl1pPr algn="ctr">
              <a:defRPr sz="4400"/>
            </a:lvl1pPr>
          </a:lstStyle>
          <a:p>
            <a:r>
              <a:rPr lang="en-GB"/>
              <a:t>Click to edit Master title style</a:t>
            </a:r>
          </a:p>
        </p:txBody>
      </p:sp>
    </p:spTree>
    <p:extLst>
      <p:ext uri="{BB962C8B-B14F-4D97-AF65-F5344CB8AC3E}">
        <p14:creationId xmlns:p14="http://schemas.microsoft.com/office/powerpoint/2010/main" val="3024189319"/>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9545275"/>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83068403"/>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484313"/>
            <a:ext cx="3990975" cy="473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484313"/>
            <a:ext cx="3992562" cy="473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0260072"/>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443440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2681557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D02B3BAC-BC94-4404-A3C8-3109989BF131}" type="datetimeFigureOut">
              <a:rPr lang="en-US"/>
              <a:pPr>
                <a:defRPr/>
              </a:pPr>
              <a:t>10/19/2011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990E2C3-1658-4796-A1DC-F5230E9883DB}" type="slidenum">
              <a:rPr lang="en-US"/>
              <a:pPr>
                <a:defRPr/>
              </a:pPr>
              <a:t>‹#›</a:t>
            </a:fld>
            <a:endParaRPr lang="en-US"/>
          </a:p>
        </p:txBody>
      </p:sp>
    </p:spTree>
    <p:extLst>
      <p:ext uri="{BB962C8B-B14F-4D97-AF65-F5344CB8AC3E}">
        <p14:creationId xmlns:p14="http://schemas.microsoft.com/office/powerpoint/2010/main" val="2063773027"/>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2286744"/>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0031808"/>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74336416"/>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869165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260350"/>
            <a:ext cx="2141537" cy="5961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60350"/>
            <a:ext cx="6275388" cy="5961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073366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75FD6F-9CDB-4ECA-A66F-300F19C2D6CE}" type="datetimeFigureOut">
              <a:rPr lang="en-US"/>
              <a:pPr>
                <a:defRPr/>
              </a:pPr>
              <a:t>10/19/2011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BB54CB-0BAF-4E96-AF6B-513DF4358D15}" type="slidenum">
              <a:rPr lang="en-US"/>
              <a:pPr>
                <a:defRPr/>
              </a:pPr>
              <a:t>‹#›</a:t>
            </a:fld>
            <a:endParaRPr lang="en-US"/>
          </a:p>
        </p:txBody>
      </p:sp>
    </p:spTree>
    <p:extLst>
      <p:ext uri="{BB962C8B-B14F-4D97-AF65-F5344CB8AC3E}">
        <p14:creationId xmlns:p14="http://schemas.microsoft.com/office/powerpoint/2010/main" val="3804267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44D07E21-443C-4229-9D95-8EB5BC715761}" type="datetimeFigureOut">
              <a:rPr lang="en-US"/>
              <a:pPr>
                <a:defRPr/>
              </a:pPr>
              <a:t>10/19/2011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C9534C0-713E-4A8E-9484-9067358BDFBE}" type="slidenum">
              <a:rPr lang="en-US"/>
              <a:pPr>
                <a:defRPr/>
              </a:pPr>
              <a:t>‹#›</a:t>
            </a:fld>
            <a:endParaRPr lang="en-US"/>
          </a:p>
        </p:txBody>
      </p:sp>
    </p:spTree>
    <p:extLst>
      <p:ext uri="{BB962C8B-B14F-4D97-AF65-F5344CB8AC3E}">
        <p14:creationId xmlns:p14="http://schemas.microsoft.com/office/powerpoint/2010/main" val="178235437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40A87C93-10C8-437F-8E77-293AFDD3AE64}" type="datetimeFigureOut">
              <a:rPr lang="en-US"/>
              <a:pPr>
                <a:defRPr/>
              </a:pPr>
              <a:t>10/19/2011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52DA677-94B1-4E7E-8D28-0F40D59BEF88}" type="slidenum">
              <a:rPr lang="en-US"/>
              <a:pPr>
                <a:defRPr/>
              </a:pPr>
              <a:t>‹#›</a:t>
            </a:fld>
            <a:endParaRPr lang="en-US"/>
          </a:p>
        </p:txBody>
      </p:sp>
    </p:spTree>
    <p:extLst>
      <p:ext uri="{BB962C8B-B14F-4D97-AF65-F5344CB8AC3E}">
        <p14:creationId xmlns:p14="http://schemas.microsoft.com/office/powerpoint/2010/main" val="288033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558C5C1C-C83A-41F0-86E7-F1695A7714AF}" type="datetimeFigureOut">
              <a:rPr lang="en-US"/>
              <a:pPr>
                <a:defRPr/>
              </a:pPr>
              <a:t>10/19/2011</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EB1D2697-CE46-4EED-9AB5-6EF2C488C666}" type="slidenum">
              <a:rPr lang="en-US"/>
              <a:pPr>
                <a:defRPr/>
              </a:pPr>
              <a:t>‹#›</a:t>
            </a:fld>
            <a:endParaRPr lang="en-US"/>
          </a:p>
        </p:txBody>
      </p:sp>
    </p:spTree>
    <p:extLst>
      <p:ext uri="{BB962C8B-B14F-4D97-AF65-F5344CB8AC3E}">
        <p14:creationId xmlns:p14="http://schemas.microsoft.com/office/powerpoint/2010/main" val="1706236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D7F79F54-4EA3-44A1-B617-79F7A2F20775}" type="datetimeFigureOut">
              <a:rPr lang="en-US"/>
              <a:pPr>
                <a:defRPr/>
              </a:pPr>
              <a:t>10/19/2011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9A3D769-8D8D-4AF7-8FDC-E10F182A7372}" type="slidenum">
              <a:rPr lang="en-US"/>
              <a:pPr>
                <a:defRPr/>
              </a:pPr>
              <a:t>‹#›</a:t>
            </a:fld>
            <a:endParaRPr lang="en-US"/>
          </a:p>
        </p:txBody>
      </p:sp>
    </p:spTree>
    <p:extLst>
      <p:ext uri="{BB962C8B-B14F-4D97-AF65-F5344CB8AC3E}">
        <p14:creationId xmlns:p14="http://schemas.microsoft.com/office/powerpoint/2010/main" val="984068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FC8AD98-3874-4188-9A62-149F41AA1B19}" type="datetimeFigureOut">
              <a:rPr lang="en-US"/>
              <a:pPr>
                <a:defRPr/>
              </a:pPr>
              <a:t>10/19/2011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A86E8BB-2242-46B8-830A-32348A819643}" type="slidenum">
              <a:rPr lang="en-US"/>
              <a:pPr>
                <a:defRPr/>
              </a:pPr>
              <a:t>‹#›</a:t>
            </a:fld>
            <a:endParaRPr lang="en-US"/>
          </a:p>
        </p:txBody>
      </p:sp>
    </p:spTree>
    <p:extLst>
      <p:ext uri="{BB962C8B-B14F-4D97-AF65-F5344CB8AC3E}">
        <p14:creationId xmlns:p14="http://schemas.microsoft.com/office/powerpoint/2010/main" val="3933618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E16753A8-4F39-4405-946B-73742E4262BC}" type="datetimeFigureOut">
              <a:rPr lang="en-US"/>
              <a:pPr>
                <a:defRPr/>
              </a:pPr>
              <a:t>10/19/2011</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1703605E-E47F-4203-941C-3D8BFE86AEEF}" type="slidenum">
              <a:rPr lang="en-US"/>
              <a:pPr>
                <a:defRPr/>
              </a:pPr>
              <a:t>‹#›</a:t>
            </a:fld>
            <a:endParaRPr lang="en-US"/>
          </a:p>
        </p:txBody>
      </p:sp>
    </p:spTree>
    <p:extLst>
      <p:ext uri="{BB962C8B-B14F-4D97-AF65-F5344CB8AC3E}">
        <p14:creationId xmlns:p14="http://schemas.microsoft.com/office/powerpoint/2010/main" val="199952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5698EB33-89D2-4ECC-956F-ED133F507F38}" type="datetimeFigureOut">
              <a:rPr lang="en-US"/>
              <a:pPr>
                <a:defRPr/>
              </a:pPr>
              <a:t>10/19/2011</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E3A6AB82-1A87-46C6-BFC3-D6C5EF50A874}" type="slidenum">
              <a:rPr lang="en-US"/>
              <a:pPr>
                <a:defRPr/>
              </a:pPr>
              <a:t>‹#›</a:t>
            </a:fld>
            <a:endParaRPr lang="en-US"/>
          </a:p>
        </p:txBody>
      </p:sp>
    </p:spTree>
    <p:extLst>
      <p:ext uri="{BB962C8B-B14F-4D97-AF65-F5344CB8AC3E}">
        <p14:creationId xmlns:p14="http://schemas.microsoft.com/office/powerpoint/2010/main" val="520648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272E5582-B107-428F-AE38-7C044BDD1177}" type="datetimeFigureOut">
              <a:rPr lang="en-US"/>
              <a:pPr>
                <a:defRPr/>
              </a:pPr>
              <a:t>10/19/2011</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9C0FC1F4-CB7E-48CA-85C2-C4F2A6A15AAF}" type="slidenum">
              <a:rPr lang="en-US"/>
              <a:pPr>
                <a:defRPr/>
              </a:pPr>
              <a:t>‹#›</a:t>
            </a:fld>
            <a:endParaRPr lang="en-US"/>
          </a:p>
        </p:txBody>
      </p:sp>
    </p:spTree>
    <p:extLst>
      <p:ext uri="{BB962C8B-B14F-4D97-AF65-F5344CB8AC3E}">
        <p14:creationId xmlns:p14="http://schemas.microsoft.com/office/powerpoint/2010/main" val="389687854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D6FECD-C222-4CDF-9948-EB92C0BF8596}" type="datetimeFigureOut">
              <a:rPr lang="en-US"/>
              <a:pPr>
                <a:defRPr/>
              </a:pPr>
              <a:t>10/19/2011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36FAF7-5C80-4E8A-8BC4-480303B09A9D}" type="slidenum">
              <a:rPr lang="en-US"/>
              <a:pPr>
                <a:defRPr/>
              </a:pPr>
              <a:t>‹#›</a:t>
            </a:fld>
            <a:endParaRPr lang="en-US"/>
          </a:p>
        </p:txBody>
      </p:sp>
    </p:spTree>
    <p:extLst>
      <p:ext uri="{BB962C8B-B14F-4D97-AF65-F5344CB8AC3E}">
        <p14:creationId xmlns:p14="http://schemas.microsoft.com/office/powerpoint/2010/main" val="4082223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9C2879EB-42B4-4F28-A0CA-0D49908A0A29}" type="datetimeFigureOut">
              <a:rPr lang="en-US"/>
              <a:pPr>
                <a:defRPr/>
              </a:pPr>
              <a:t>10/19/2011</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7550A33-5BDB-471D-BB3D-FA6FB541A3DC}" type="slidenum">
              <a:rPr lang="en-US"/>
              <a:pPr>
                <a:defRPr/>
              </a:pPr>
              <a:t>‹#›</a:t>
            </a:fld>
            <a:endParaRPr lang="en-US"/>
          </a:p>
        </p:txBody>
      </p:sp>
    </p:spTree>
    <p:extLst>
      <p:ext uri="{BB962C8B-B14F-4D97-AF65-F5344CB8AC3E}">
        <p14:creationId xmlns:p14="http://schemas.microsoft.com/office/powerpoint/2010/main" val="1771394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8C08E8E-BC3C-438A-94DA-56087A452A24}" type="datetimeFigureOut">
              <a:rPr lang="en-US"/>
              <a:pPr>
                <a:defRPr/>
              </a:pPr>
              <a:t>10/19/2011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4459CE-B596-4CDC-B3E4-D8FC6BCF823D}" type="slidenum">
              <a:rPr lang="en-US"/>
              <a:pPr>
                <a:defRPr/>
              </a:pPr>
              <a:t>‹#›</a:t>
            </a:fld>
            <a:endParaRPr lang="en-US"/>
          </a:p>
        </p:txBody>
      </p:sp>
    </p:spTree>
    <p:extLst>
      <p:ext uri="{BB962C8B-B14F-4D97-AF65-F5344CB8AC3E}">
        <p14:creationId xmlns:p14="http://schemas.microsoft.com/office/powerpoint/2010/main" val="4267461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8765EF-0136-4B7B-A470-89C0D32A3126}" type="datetimeFigureOut">
              <a:rPr lang="en-US"/>
              <a:pPr>
                <a:defRPr/>
              </a:pPr>
              <a:t>10/19/2011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C155A3-864D-4D13-9818-48440204136F}" type="slidenum">
              <a:rPr lang="en-US"/>
              <a:pPr>
                <a:defRPr/>
              </a:pPr>
              <a:t>‹#›</a:t>
            </a:fld>
            <a:endParaRPr lang="en-US"/>
          </a:p>
        </p:txBody>
      </p:sp>
    </p:spTree>
    <p:extLst>
      <p:ext uri="{BB962C8B-B14F-4D97-AF65-F5344CB8AC3E}">
        <p14:creationId xmlns:p14="http://schemas.microsoft.com/office/powerpoint/2010/main" val="4030994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94AB7A-E628-4ACF-802D-71317322320E}" type="datetimeFigureOut">
              <a:rPr lang="en-US"/>
              <a:pPr>
                <a:defRPr/>
              </a:pPr>
              <a:t>10/19/2011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1EB5E3-011C-4004-BBEC-95C8FD67DC59}" type="slidenum">
              <a:rPr lang="en-US"/>
              <a:pPr>
                <a:defRPr/>
              </a:pPr>
              <a:t>‹#›</a:t>
            </a:fld>
            <a:endParaRPr lang="en-US"/>
          </a:p>
        </p:txBody>
      </p:sp>
    </p:spTree>
    <p:extLst>
      <p:ext uri="{BB962C8B-B14F-4D97-AF65-F5344CB8AC3E}">
        <p14:creationId xmlns:p14="http://schemas.microsoft.com/office/powerpoint/2010/main" val="1914536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71EC15-542D-4195-964C-24E84B394F5B}" type="datetimeFigureOut">
              <a:rPr lang="en-US"/>
              <a:pPr>
                <a:defRPr/>
              </a:pPr>
              <a:t>10/19/2011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F3B1E3-2569-4693-AEEF-CA84478AE6D3}" type="slidenum">
              <a:rPr lang="en-US"/>
              <a:pPr>
                <a:defRPr/>
              </a:pPr>
              <a:t>‹#›</a:t>
            </a:fld>
            <a:endParaRPr lang="en-US"/>
          </a:p>
        </p:txBody>
      </p:sp>
    </p:spTree>
    <p:extLst>
      <p:ext uri="{BB962C8B-B14F-4D97-AF65-F5344CB8AC3E}">
        <p14:creationId xmlns:p14="http://schemas.microsoft.com/office/powerpoint/2010/main" val="2111947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467CE6C-6162-4EF6-9AAF-28C38109E6A4}" type="datetimeFigureOut">
              <a:rPr lang="en-US"/>
              <a:pPr>
                <a:defRPr/>
              </a:pPr>
              <a:t>10/19/2011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4D62B49-AE3F-4883-ADE0-2CE8B80218F0}" type="slidenum">
              <a:rPr lang="en-US"/>
              <a:pPr>
                <a:defRPr/>
              </a:pPr>
              <a:t>‹#›</a:t>
            </a:fld>
            <a:endParaRPr lang="en-US"/>
          </a:p>
        </p:txBody>
      </p:sp>
    </p:spTree>
    <p:extLst>
      <p:ext uri="{BB962C8B-B14F-4D97-AF65-F5344CB8AC3E}">
        <p14:creationId xmlns:p14="http://schemas.microsoft.com/office/powerpoint/2010/main" val="1499320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F7FD6AE-B7CD-4C8B-A561-03B54D546A54}" type="datetimeFigureOut">
              <a:rPr lang="en-US"/>
              <a:pPr>
                <a:defRPr/>
              </a:pPr>
              <a:t>10/19/2011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13A9A9B-6B08-459D-AE00-ABE934FA31BE}" type="slidenum">
              <a:rPr lang="en-US"/>
              <a:pPr>
                <a:defRPr/>
              </a:pPr>
              <a:t>‹#›</a:t>
            </a:fld>
            <a:endParaRPr lang="en-US"/>
          </a:p>
        </p:txBody>
      </p:sp>
    </p:spTree>
    <p:extLst>
      <p:ext uri="{BB962C8B-B14F-4D97-AF65-F5344CB8AC3E}">
        <p14:creationId xmlns:p14="http://schemas.microsoft.com/office/powerpoint/2010/main" val="2393705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78ACB7-21E1-42D1-82F2-A376D3E1BB3E}" type="datetimeFigureOut">
              <a:rPr lang="en-US"/>
              <a:pPr>
                <a:defRPr/>
              </a:pPr>
              <a:t>10/19/2011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5EB7816-CFC7-4295-80FD-283D45A61D3F}" type="slidenum">
              <a:rPr lang="en-US"/>
              <a:pPr>
                <a:defRPr/>
              </a:pPr>
              <a:t>‹#›</a:t>
            </a:fld>
            <a:endParaRPr lang="en-US"/>
          </a:p>
        </p:txBody>
      </p:sp>
    </p:spTree>
    <p:extLst>
      <p:ext uri="{BB962C8B-B14F-4D97-AF65-F5344CB8AC3E}">
        <p14:creationId xmlns:p14="http://schemas.microsoft.com/office/powerpoint/2010/main" val="532850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2EB3401C-CBB2-4818-A7D2-20466C82A0B7}" type="datetimeFigureOut">
              <a:rPr lang="en-US"/>
              <a:pPr>
                <a:defRPr/>
              </a:pPr>
              <a:t>10/19/2011</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57732513-0EDC-4B8F-9390-8726173EACA2}" type="slidenum">
              <a:rPr lang="en-US"/>
              <a:pPr>
                <a:defRPr/>
              </a:pPr>
              <a:t>‹#›</a:t>
            </a:fld>
            <a:endParaRPr lang="en-US"/>
          </a:p>
        </p:txBody>
      </p:sp>
    </p:spTree>
    <p:extLst>
      <p:ext uri="{BB962C8B-B14F-4D97-AF65-F5344CB8AC3E}">
        <p14:creationId xmlns:p14="http://schemas.microsoft.com/office/powerpoint/2010/main" val="2727408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DF5201-D4D5-4571-B7A0-4143083FF868}" type="datetimeFigureOut">
              <a:rPr lang="en-US"/>
              <a:pPr>
                <a:defRPr/>
              </a:pPr>
              <a:t>10/19/2011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077302-FBC4-402E-9F97-6E2643AC479B}" type="slidenum">
              <a:rPr lang="en-US"/>
              <a:pPr>
                <a:defRPr/>
              </a:pPr>
              <a:t>‹#›</a:t>
            </a:fld>
            <a:endParaRPr lang="en-US"/>
          </a:p>
        </p:txBody>
      </p:sp>
    </p:spTree>
    <p:extLst>
      <p:ext uri="{BB962C8B-B14F-4D97-AF65-F5344CB8AC3E}">
        <p14:creationId xmlns:p14="http://schemas.microsoft.com/office/powerpoint/2010/main" val="4118106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C855BB-960D-494C-81F9-8DE8137305B5}" type="datetimeFigureOut">
              <a:rPr lang="en-US"/>
              <a:pPr>
                <a:defRPr/>
              </a:pPr>
              <a:t>10/19/2011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F17E9B-5C25-4753-B6C6-B1B7F9F67544}" type="slidenum">
              <a:rPr lang="en-US"/>
              <a:pPr>
                <a:defRPr/>
              </a:pPr>
              <a:t>‹#›</a:t>
            </a:fld>
            <a:endParaRPr lang="en-US"/>
          </a:p>
        </p:txBody>
      </p:sp>
    </p:spTree>
    <p:extLst>
      <p:ext uri="{BB962C8B-B14F-4D97-AF65-F5344CB8AC3E}">
        <p14:creationId xmlns:p14="http://schemas.microsoft.com/office/powerpoint/2010/main" val="2167944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5D5CA9-1DC5-415F-BAEE-26C2B86772A8}" type="datetimeFigureOut">
              <a:rPr lang="en-US"/>
              <a:pPr>
                <a:defRPr/>
              </a:pPr>
              <a:t>10/19/2011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A05195-ED53-47D4-811F-06FA0CA1ACB3}" type="slidenum">
              <a:rPr lang="en-US"/>
              <a:pPr>
                <a:defRPr/>
              </a:pPr>
              <a:t>‹#›</a:t>
            </a:fld>
            <a:endParaRPr lang="en-US"/>
          </a:p>
        </p:txBody>
      </p:sp>
    </p:spTree>
    <p:extLst>
      <p:ext uri="{BB962C8B-B14F-4D97-AF65-F5344CB8AC3E}">
        <p14:creationId xmlns:p14="http://schemas.microsoft.com/office/powerpoint/2010/main" val="3917411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D05770-48AC-4CE9-9FC8-0A38F375CE81}" type="datetimeFigureOut">
              <a:rPr lang="en-US"/>
              <a:pPr>
                <a:defRPr/>
              </a:pPr>
              <a:t>10/19/2011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5545C7-D138-4B57-AFCA-77F11EE54A9C}" type="slidenum">
              <a:rPr lang="en-US"/>
              <a:pPr>
                <a:defRPr/>
              </a:pPr>
              <a:t>‹#›</a:t>
            </a:fld>
            <a:endParaRPr lang="en-US"/>
          </a:p>
        </p:txBody>
      </p:sp>
    </p:spTree>
    <p:extLst>
      <p:ext uri="{BB962C8B-B14F-4D97-AF65-F5344CB8AC3E}">
        <p14:creationId xmlns:p14="http://schemas.microsoft.com/office/powerpoint/2010/main" val="24589517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0988" y="130175"/>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80988" y="14859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71988" y="14859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3573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BF04E792-F6EA-431C-B754-CAEB82906827}" type="datetimeFigureOut">
              <a:rPr lang="en-US"/>
              <a:pPr>
                <a:defRPr/>
              </a:pPr>
              <a:t>10/19/2011</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9AC72FD5-073F-4D95-AE32-B86B199C53A7}" type="slidenum">
              <a:rPr lang="en-US"/>
              <a:pPr>
                <a:defRPr/>
              </a:pPr>
              <a:t>‹#›</a:t>
            </a:fld>
            <a:endParaRPr lang="en-US"/>
          </a:p>
        </p:txBody>
      </p:sp>
    </p:spTree>
    <p:extLst>
      <p:ext uri="{BB962C8B-B14F-4D97-AF65-F5344CB8AC3E}">
        <p14:creationId xmlns:p14="http://schemas.microsoft.com/office/powerpoint/2010/main" val="4180504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448C5F0-DF67-4135-927D-4CA95D3A2D8A}" type="datetimeFigureOut">
              <a:rPr lang="en-US"/>
              <a:pPr>
                <a:defRPr/>
              </a:pPr>
              <a:t>10/19/2011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DE10CCB-C553-40AF-86EA-E4A1A0545D58}" type="slidenum">
              <a:rPr lang="en-US"/>
              <a:pPr>
                <a:defRPr/>
              </a:pPr>
              <a:t>‹#›</a:t>
            </a:fld>
            <a:endParaRPr lang="en-US"/>
          </a:p>
        </p:txBody>
      </p:sp>
    </p:spTree>
    <p:extLst>
      <p:ext uri="{BB962C8B-B14F-4D97-AF65-F5344CB8AC3E}">
        <p14:creationId xmlns:p14="http://schemas.microsoft.com/office/powerpoint/2010/main" val="1837552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C49AADB5-7BB2-444A-A06D-51BCE6961C91}" type="datetimeFigureOut">
              <a:rPr lang="en-US"/>
              <a:pPr>
                <a:defRPr/>
              </a:pPr>
              <a:t>10/19/2011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AEF167B-431E-4F89-8201-7356050643ED}" type="slidenum">
              <a:rPr lang="en-US"/>
              <a:pPr>
                <a:defRPr/>
              </a:pPr>
              <a:t>‹#›</a:t>
            </a:fld>
            <a:endParaRPr lang="en-US"/>
          </a:p>
        </p:txBody>
      </p:sp>
    </p:spTree>
    <p:extLst>
      <p:ext uri="{BB962C8B-B14F-4D97-AF65-F5344CB8AC3E}">
        <p14:creationId xmlns:p14="http://schemas.microsoft.com/office/powerpoint/2010/main" val="1657408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4A02C99-66BC-42F4-A7E1-C43AA180435A}" type="datetimeFigureOut">
              <a:rPr lang="en-US"/>
              <a:pPr>
                <a:defRPr/>
              </a:pPr>
              <a:t>10/19/2011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7C0EAF4-8ED2-456D-A249-04042C8ABC66}" type="slidenum">
              <a:rPr lang="en-US"/>
              <a:pPr>
                <a:defRPr/>
              </a:pPr>
              <a:t>‹#›</a:t>
            </a:fld>
            <a:endParaRPr lang="en-US"/>
          </a:p>
        </p:txBody>
      </p:sp>
    </p:spTree>
    <p:extLst>
      <p:ext uri="{BB962C8B-B14F-4D97-AF65-F5344CB8AC3E}">
        <p14:creationId xmlns:p14="http://schemas.microsoft.com/office/powerpoint/2010/main" val="3690044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155B131F-97D8-4591-B1EF-0DCC88BC7212}" type="datetimeFigureOut">
              <a:rPr lang="en-US"/>
              <a:pPr>
                <a:defRPr/>
              </a:pPr>
              <a:t>10/19/2011</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A0F556A6-CF9A-4079-81FD-591E4B70429C}" type="slidenum">
              <a:rPr lang="en-US"/>
              <a:pPr>
                <a:defRPr/>
              </a:pPr>
              <a:t>‹#›</a:t>
            </a:fld>
            <a:endParaRPr lang="en-US"/>
          </a:p>
        </p:txBody>
      </p:sp>
    </p:spTree>
    <p:extLst>
      <p:ext uri="{BB962C8B-B14F-4D97-AF65-F5344CB8AC3E}">
        <p14:creationId xmlns:p14="http://schemas.microsoft.com/office/powerpoint/2010/main" val="2960066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6DEBED25-4212-452C-888D-D676C84DB52C}" type="datetimeFigureOut">
              <a:rPr lang="en-US"/>
              <a:pPr>
                <a:defRPr/>
              </a:pPr>
              <a:t>10/19/2011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60F34AD-5046-4815-A5DF-23D0E66B4DD5}" type="slidenum">
              <a:rPr lang="en-US"/>
              <a:pPr>
                <a:defRPr/>
              </a:pPr>
              <a:t>‹#›</a:t>
            </a:fld>
            <a:endParaRPr lang="en-US"/>
          </a:p>
        </p:txBody>
      </p:sp>
    </p:spTree>
    <p:extLst>
      <p:ext uri="{BB962C8B-B14F-4D97-AF65-F5344CB8AC3E}">
        <p14:creationId xmlns:p14="http://schemas.microsoft.com/office/powerpoint/2010/main" val="24293816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92823FEC-C4E1-4760-B857-30E3C17D1406}" type="datetimeFigureOut">
              <a:rPr lang="en-US"/>
              <a:pPr>
                <a:defRPr/>
              </a:pPr>
              <a:t>10/19/2011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F440A46-657E-4A2E-9259-BC137893A939}" type="slidenum">
              <a:rPr lang="en-US"/>
              <a:pPr>
                <a:defRPr/>
              </a:pPr>
              <a:t>‹#›</a:t>
            </a:fld>
            <a:endParaRPr lang="en-US"/>
          </a:p>
        </p:txBody>
      </p:sp>
    </p:spTree>
    <p:extLst>
      <p:ext uri="{BB962C8B-B14F-4D97-AF65-F5344CB8AC3E}">
        <p14:creationId xmlns:p14="http://schemas.microsoft.com/office/powerpoint/2010/main" val="6473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5EE8ED1-0DF5-43F1-B92C-FF0DA5B49601}" type="datetimeFigureOut">
              <a:rPr lang="en-US"/>
              <a:pPr>
                <a:defRPr/>
              </a:pPr>
              <a:t>10/19/2011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7D9EDBA-6F67-4580-8C15-EA6910FB3CD5}" type="slidenum">
              <a:rPr lang="en-US"/>
              <a:pPr>
                <a:defRPr/>
              </a:pPr>
              <a:t>‹#›</a:t>
            </a:fld>
            <a:endParaRPr lang="en-US"/>
          </a:p>
        </p:txBody>
      </p:sp>
    </p:spTree>
    <p:extLst>
      <p:ext uri="{BB962C8B-B14F-4D97-AF65-F5344CB8AC3E}">
        <p14:creationId xmlns:p14="http://schemas.microsoft.com/office/powerpoint/2010/main" val="20959144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2834739-6D40-4C68-A3C7-51BD4B56EBBC}" type="datetimeFigureOut">
              <a:rPr lang="en-US"/>
              <a:pPr>
                <a:defRPr/>
              </a:pPr>
              <a:t>10/19/2011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F07B66D5-1C46-4BC0-BBF4-8363593CA1BC}" type="slidenum">
              <a:rPr lang="en-US"/>
              <a:pPr>
                <a:defRPr/>
              </a:pPr>
              <a:t>‹#›</a:t>
            </a:fld>
            <a:endParaRPr lang="en-US"/>
          </a:p>
        </p:txBody>
      </p:sp>
    </p:spTree>
    <p:extLst>
      <p:ext uri="{BB962C8B-B14F-4D97-AF65-F5344CB8AC3E}">
        <p14:creationId xmlns:p14="http://schemas.microsoft.com/office/powerpoint/2010/main" val="3135991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CBF6FA0-5251-4920-8D5E-9B2E25AA8B7B}" type="datetimeFigureOut">
              <a:rPr lang="en-US"/>
              <a:pPr>
                <a:defRPr/>
              </a:pPr>
              <a:t>10/19/2011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A297B55-AF6B-432B-ABE4-2CD57ED1F698}" type="slidenum">
              <a:rPr lang="en-US"/>
              <a:pPr>
                <a:defRPr/>
              </a:pPr>
              <a:t>‹#›</a:t>
            </a:fld>
            <a:endParaRPr lang="en-US"/>
          </a:p>
        </p:txBody>
      </p:sp>
    </p:spTree>
    <p:extLst>
      <p:ext uri="{BB962C8B-B14F-4D97-AF65-F5344CB8AC3E}">
        <p14:creationId xmlns:p14="http://schemas.microsoft.com/office/powerpoint/2010/main" val="3876430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178AB9C-625D-4CDE-9BF8-385084B5E976}" type="datetimeFigureOut">
              <a:rPr lang="en-US"/>
              <a:pPr>
                <a:defRPr/>
              </a:pPr>
              <a:t>10/19/2011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8C25FD8-19CC-4ADB-8D0C-F1235C3919AF}" type="slidenum">
              <a:rPr lang="en-US"/>
              <a:pPr>
                <a:defRPr/>
              </a:pPr>
              <a:t>‹#›</a:t>
            </a:fld>
            <a:endParaRPr lang="en-US"/>
          </a:p>
        </p:txBody>
      </p:sp>
    </p:spTree>
    <p:extLst>
      <p:ext uri="{BB962C8B-B14F-4D97-AF65-F5344CB8AC3E}">
        <p14:creationId xmlns:p14="http://schemas.microsoft.com/office/powerpoint/2010/main" val="31518577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4E0842D-ECEF-4BE5-8473-31673A1326D1}" type="datetimeFigureOut">
              <a:rPr lang="en-US"/>
              <a:pPr>
                <a:defRPr/>
              </a:pPr>
              <a:t>10/19/2011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2DBCA18-8376-4A95-9877-F2EB886CA8AA}" type="slidenum">
              <a:rPr lang="en-US"/>
              <a:pPr>
                <a:defRPr/>
              </a:pPr>
              <a:t>‹#›</a:t>
            </a:fld>
            <a:endParaRPr lang="en-US"/>
          </a:p>
        </p:txBody>
      </p:sp>
    </p:spTree>
    <p:extLst>
      <p:ext uri="{BB962C8B-B14F-4D97-AF65-F5344CB8AC3E}">
        <p14:creationId xmlns:p14="http://schemas.microsoft.com/office/powerpoint/2010/main" val="2155461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773B6EB9-7F65-49B4-81B5-43821BF179FD}" type="datetimeFigureOut">
              <a:rPr lang="en-US"/>
              <a:pPr>
                <a:defRPr/>
              </a:pPr>
              <a:t>10/19/2011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F0BAC2A-6BF4-448D-A5EB-75399D2DFE7F}" type="slidenum">
              <a:rPr lang="en-US"/>
              <a:pPr>
                <a:defRPr/>
              </a:pPr>
              <a:t>‹#›</a:t>
            </a:fld>
            <a:endParaRPr lang="en-US"/>
          </a:p>
        </p:txBody>
      </p:sp>
    </p:spTree>
    <p:extLst>
      <p:ext uri="{BB962C8B-B14F-4D97-AF65-F5344CB8AC3E}">
        <p14:creationId xmlns:p14="http://schemas.microsoft.com/office/powerpoint/2010/main" val="2960000857"/>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083797-DDCE-4188-9079-DFE7F5B0A720}" type="datetimeFigureOut">
              <a:rPr lang="en-US"/>
              <a:pPr>
                <a:defRPr/>
              </a:pPr>
              <a:t>10/19/2011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BCC9CE-D3D9-4201-A108-0FD241A5446F}" type="slidenum">
              <a:rPr lang="en-US"/>
              <a:pPr>
                <a:defRPr/>
              </a:pPr>
              <a:t>‹#›</a:t>
            </a:fld>
            <a:endParaRPr lang="en-US"/>
          </a:p>
        </p:txBody>
      </p:sp>
    </p:spTree>
    <p:extLst>
      <p:ext uri="{BB962C8B-B14F-4D97-AF65-F5344CB8AC3E}">
        <p14:creationId xmlns:p14="http://schemas.microsoft.com/office/powerpoint/2010/main" val="1134702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041D323A-93B7-456A-AE7B-1B09EB2D1C00}" type="datetimeFigureOut">
              <a:rPr lang="en-US"/>
              <a:pPr>
                <a:defRPr/>
              </a:pPr>
              <a:t>10/19/2011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569DC73-9AD6-4D3C-AC05-6516CF3BFDA0}" type="slidenum">
              <a:rPr lang="en-US"/>
              <a:pPr>
                <a:defRPr/>
              </a:pPr>
              <a:t>‹#›</a:t>
            </a:fld>
            <a:endParaRPr lang="en-US"/>
          </a:p>
        </p:txBody>
      </p:sp>
    </p:spTree>
    <p:extLst>
      <p:ext uri="{BB962C8B-B14F-4D97-AF65-F5344CB8AC3E}">
        <p14:creationId xmlns:p14="http://schemas.microsoft.com/office/powerpoint/2010/main" val="1973719943"/>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A577604-05E7-41F5-BBD2-ECBE17AE0033}" type="datetimeFigureOut">
              <a:rPr lang="en-US"/>
              <a:pPr>
                <a:defRPr/>
              </a:pPr>
              <a:t>10/19/2011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6593DB-50EB-4A26-8EB1-045A54ACC9AB}" type="slidenum">
              <a:rPr lang="en-US"/>
              <a:pPr>
                <a:defRPr/>
              </a:pPr>
              <a:t>‹#›</a:t>
            </a:fld>
            <a:endParaRPr lang="en-US"/>
          </a:p>
        </p:txBody>
      </p:sp>
    </p:spTree>
    <p:extLst>
      <p:ext uri="{BB962C8B-B14F-4D97-AF65-F5344CB8AC3E}">
        <p14:creationId xmlns:p14="http://schemas.microsoft.com/office/powerpoint/2010/main" val="268271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23F0CDCF-11BA-41BC-8DB1-C6D1B5517A40}" type="datetimeFigureOut">
              <a:rPr lang="en-US"/>
              <a:pPr>
                <a:defRPr/>
              </a:pPr>
              <a:t>10/19/2011</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F5C83FC4-24D2-4F49-82B4-31BB144D4B1E}" type="slidenum">
              <a:rPr lang="en-US"/>
              <a:pPr>
                <a:defRPr/>
              </a:pPr>
              <a:t>‹#›</a:t>
            </a:fld>
            <a:endParaRPr lang="en-US"/>
          </a:p>
        </p:txBody>
      </p:sp>
    </p:spTree>
    <p:extLst>
      <p:ext uri="{BB962C8B-B14F-4D97-AF65-F5344CB8AC3E}">
        <p14:creationId xmlns:p14="http://schemas.microsoft.com/office/powerpoint/2010/main" val="13531053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C38C825-5DD7-4A4C-B989-9F1AC5479598}" type="datetimeFigureOut">
              <a:rPr lang="en-US"/>
              <a:pPr>
                <a:defRPr/>
              </a:pPr>
              <a:t>10/19/2011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9012191-0D7A-4CD4-A152-36A30B040B21}" type="slidenum">
              <a:rPr lang="en-US"/>
              <a:pPr>
                <a:defRPr/>
              </a:pPr>
              <a:t>‹#›</a:t>
            </a:fld>
            <a:endParaRPr lang="en-US"/>
          </a:p>
        </p:txBody>
      </p:sp>
    </p:spTree>
    <p:extLst>
      <p:ext uri="{BB962C8B-B14F-4D97-AF65-F5344CB8AC3E}">
        <p14:creationId xmlns:p14="http://schemas.microsoft.com/office/powerpoint/2010/main" val="23533729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F1D8889-1C2A-49EF-9DA6-BFE887885963}" type="datetimeFigureOut">
              <a:rPr lang="en-US"/>
              <a:pPr>
                <a:defRPr/>
              </a:pPr>
              <a:t>10/19/2011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0FAEA5E-FE60-4A54-BF7A-5213E829EB9F}" type="slidenum">
              <a:rPr lang="en-US"/>
              <a:pPr>
                <a:defRPr/>
              </a:pPr>
              <a:t>‹#›</a:t>
            </a:fld>
            <a:endParaRPr lang="en-US"/>
          </a:p>
        </p:txBody>
      </p:sp>
    </p:spTree>
    <p:extLst>
      <p:ext uri="{BB962C8B-B14F-4D97-AF65-F5344CB8AC3E}">
        <p14:creationId xmlns:p14="http://schemas.microsoft.com/office/powerpoint/2010/main" val="39131256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189BA36-8119-4AF8-A308-5CD14253A2BC}" type="datetimeFigureOut">
              <a:rPr lang="en-US"/>
              <a:pPr>
                <a:defRPr/>
              </a:pPr>
              <a:t>10/19/2011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587AE93-E27D-4E83-8BA1-CBF884E08156}" type="slidenum">
              <a:rPr lang="en-US"/>
              <a:pPr>
                <a:defRPr/>
              </a:pPr>
              <a:t>‹#›</a:t>
            </a:fld>
            <a:endParaRPr lang="en-US"/>
          </a:p>
        </p:txBody>
      </p:sp>
    </p:spTree>
    <p:extLst>
      <p:ext uri="{BB962C8B-B14F-4D97-AF65-F5344CB8AC3E}">
        <p14:creationId xmlns:p14="http://schemas.microsoft.com/office/powerpoint/2010/main" val="25543248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EDDE8E95-EFC7-475F-BDBA-AD0AE2E2BE78}" type="datetimeFigureOut">
              <a:rPr lang="en-US"/>
              <a:pPr>
                <a:defRPr/>
              </a:pPr>
              <a:t>10/19/2011</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AFFFD356-6B5C-4D25-97F0-DA35D14AEF9D}" type="slidenum">
              <a:rPr lang="en-US"/>
              <a:pPr>
                <a:defRPr/>
              </a:pPr>
              <a:t>‹#›</a:t>
            </a:fld>
            <a:endParaRPr lang="en-US"/>
          </a:p>
        </p:txBody>
      </p:sp>
    </p:spTree>
    <p:extLst>
      <p:ext uri="{BB962C8B-B14F-4D97-AF65-F5344CB8AC3E}">
        <p14:creationId xmlns:p14="http://schemas.microsoft.com/office/powerpoint/2010/main" val="6998490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8D702BDA-70E3-4130-92BC-525ADC3640C2}" type="datetimeFigureOut">
              <a:rPr lang="en-US"/>
              <a:pPr>
                <a:defRPr/>
              </a:pPr>
              <a:t>10/19/2011</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157EB9F4-8D06-49C6-8C50-A2D979C9E260}" type="slidenum">
              <a:rPr lang="en-US"/>
              <a:pPr>
                <a:defRPr/>
              </a:pPr>
              <a:t>‹#›</a:t>
            </a:fld>
            <a:endParaRPr lang="en-US"/>
          </a:p>
        </p:txBody>
      </p:sp>
    </p:spTree>
    <p:extLst>
      <p:ext uri="{BB962C8B-B14F-4D97-AF65-F5344CB8AC3E}">
        <p14:creationId xmlns:p14="http://schemas.microsoft.com/office/powerpoint/2010/main" val="232631184"/>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5BED48-898B-4E23-B76F-7279929361E7}" type="datetimeFigureOut">
              <a:rPr lang="en-US"/>
              <a:pPr>
                <a:defRPr/>
              </a:pPr>
              <a:t>10/19/2011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010DDC-ED01-45BF-83AE-1BCA013711B4}" type="slidenum">
              <a:rPr lang="en-US"/>
              <a:pPr>
                <a:defRPr/>
              </a:pPr>
              <a:t>‹#›</a:t>
            </a:fld>
            <a:endParaRPr lang="en-US"/>
          </a:p>
        </p:txBody>
      </p:sp>
    </p:spTree>
    <p:extLst>
      <p:ext uri="{BB962C8B-B14F-4D97-AF65-F5344CB8AC3E}">
        <p14:creationId xmlns:p14="http://schemas.microsoft.com/office/powerpoint/2010/main" val="37368641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3533B3AB-86D3-49AE-8610-4495DCC58989}" type="datetimeFigureOut">
              <a:rPr lang="en-US"/>
              <a:pPr>
                <a:defRPr/>
              </a:pPr>
              <a:t>10/19/2011</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A496668-37E1-4C90-9630-1F52A7155161}" type="slidenum">
              <a:rPr lang="en-US"/>
              <a:pPr>
                <a:defRPr/>
              </a:pPr>
              <a:t>‹#›</a:t>
            </a:fld>
            <a:endParaRPr lang="en-US"/>
          </a:p>
        </p:txBody>
      </p:sp>
    </p:spTree>
    <p:extLst>
      <p:ext uri="{BB962C8B-B14F-4D97-AF65-F5344CB8AC3E}">
        <p14:creationId xmlns:p14="http://schemas.microsoft.com/office/powerpoint/2010/main" val="8754467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latin typeface="Arial" charset="0"/>
                </a:endParaRP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latin typeface="Arial" charset="0"/>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latin typeface="Arial" charset="0"/>
              </a:endParaRP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latin typeface="Arial" charset="0"/>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latin typeface="Arial" charset="0"/>
                </a:endParaRPr>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Arial" charset="0"/>
                </a:endParaRP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latin typeface="Arial" charset="0"/>
                </a:endParaRPr>
              </a:p>
            </p:txBody>
          </p:sp>
        </p:grpSp>
      </p:grpSp>
      <p:sp>
        <p:nvSpPr>
          <p:cNvPr id="1216528"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121652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endParaRPr lang="en-U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a:lvl1pPr>
          </a:lstStyle>
          <a:p>
            <a:pPr>
              <a:defRPr/>
            </a:pPr>
            <a:fld id="{0F0BA5BB-A29D-45D1-AB1E-9EAF88FD569E}" type="slidenum">
              <a:rPr lang="en-US"/>
              <a:pPr>
                <a:defRPr/>
              </a:pPr>
              <a:t>‹#›</a:t>
            </a:fld>
            <a:endParaRPr lang="en-US"/>
          </a:p>
        </p:txBody>
      </p:sp>
    </p:spTree>
    <p:extLst>
      <p:ext uri="{BB962C8B-B14F-4D97-AF65-F5344CB8AC3E}">
        <p14:creationId xmlns:p14="http://schemas.microsoft.com/office/powerpoint/2010/main" val="11458503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4C41464A-84D6-44E4-A306-19E8B303565A}" type="slidenum">
              <a:rPr lang="en-US"/>
              <a:pPr>
                <a:defRPr/>
              </a:pPr>
              <a:t>‹#›</a:t>
            </a:fld>
            <a:endParaRPr lang="en-US"/>
          </a:p>
        </p:txBody>
      </p:sp>
    </p:spTree>
    <p:extLst>
      <p:ext uri="{BB962C8B-B14F-4D97-AF65-F5344CB8AC3E}">
        <p14:creationId xmlns:p14="http://schemas.microsoft.com/office/powerpoint/2010/main" val="35400486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4DC292A3-341F-48ED-9CA5-50EDF953094C}" type="slidenum">
              <a:rPr lang="en-US"/>
              <a:pPr>
                <a:defRPr/>
              </a:pPr>
              <a:t>‹#›</a:t>
            </a:fld>
            <a:endParaRPr lang="en-US"/>
          </a:p>
        </p:txBody>
      </p:sp>
    </p:spTree>
    <p:extLst>
      <p:ext uri="{BB962C8B-B14F-4D97-AF65-F5344CB8AC3E}">
        <p14:creationId xmlns:p14="http://schemas.microsoft.com/office/powerpoint/2010/main" val="1887129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21ABB5CF-EC94-4175-BB17-309422F8179C}" type="datetimeFigureOut">
              <a:rPr lang="en-US"/>
              <a:pPr>
                <a:defRPr/>
              </a:pPr>
              <a:t>10/19/2011</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4497DACB-878F-4CC4-BE68-41BB2937DAFC}" type="slidenum">
              <a:rPr lang="en-US"/>
              <a:pPr>
                <a:defRPr/>
              </a:pPr>
              <a:t>‹#›</a:t>
            </a:fld>
            <a:endParaRPr lang="en-US"/>
          </a:p>
        </p:txBody>
      </p:sp>
    </p:spTree>
    <p:extLst>
      <p:ext uri="{BB962C8B-B14F-4D97-AF65-F5344CB8AC3E}">
        <p14:creationId xmlns:p14="http://schemas.microsoft.com/office/powerpoint/2010/main" val="39724709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6CFB0620-6E0B-44E7-9940-C97B7A2135A6}" type="slidenum">
              <a:rPr lang="en-US"/>
              <a:pPr>
                <a:defRPr/>
              </a:pPr>
              <a:t>‹#›</a:t>
            </a:fld>
            <a:endParaRPr lang="en-US"/>
          </a:p>
        </p:txBody>
      </p:sp>
    </p:spTree>
    <p:extLst>
      <p:ext uri="{BB962C8B-B14F-4D97-AF65-F5344CB8AC3E}">
        <p14:creationId xmlns:p14="http://schemas.microsoft.com/office/powerpoint/2010/main" val="37277470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2D2C6385-9F6A-4376-97C8-FAB16C09D608}" type="slidenum">
              <a:rPr lang="en-US"/>
              <a:pPr>
                <a:defRPr/>
              </a:pPr>
              <a:t>‹#›</a:t>
            </a:fld>
            <a:endParaRPr lang="en-US"/>
          </a:p>
        </p:txBody>
      </p:sp>
    </p:spTree>
    <p:extLst>
      <p:ext uri="{BB962C8B-B14F-4D97-AF65-F5344CB8AC3E}">
        <p14:creationId xmlns:p14="http://schemas.microsoft.com/office/powerpoint/2010/main" val="10355771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8A480BD6-481A-40A0-B2F4-06EE42BABE94}" type="slidenum">
              <a:rPr lang="en-US"/>
              <a:pPr>
                <a:defRPr/>
              </a:pPr>
              <a:t>‹#›</a:t>
            </a:fld>
            <a:endParaRPr lang="en-US"/>
          </a:p>
        </p:txBody>
      </p:sp>
    </p:spTree>
    <p:extLst>
      <p:ext uri="{BB962C8B-B14F-4D97-AF65-F5344CB8AC3E}">
        <p14:creationId xmlns:p14="http://schemas.microsoft.com/office/powerpoint/2010/main" val="25446426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fld id="{A3B99382-82FC-4C06-8025-8CE2BB135DF3}" type="slidenum">
              <a:rPr lang="en-US"/>
              <a:pPr>
                <a:defRPr/>
              </a:pPr>
              <a:t>‹#›</a:t>
            </a:fld>
            <a:endParaRPr lang="en-US"/>
          </a:p>
        </p:txBody>
      </p:sp>
    </p:spTree>
    <p:extLst>
      <p:ext uri="{BB962C8B-B14F-4D97-AF65-F5344CB8AC3E}">
        <p14:creationId xmlns:p14="http://schemas.microsoft.com/office/powerpoint/2010/main" val="404811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1D60F8D5-0606-41AE-A9AB-DA0B528F38D5}" type="slidenum">
              <a:rPr lang="en-US"/>
              <a:pPr>
                <a:defRPr/>
              </a:pPr>
              <a:t>‹#›</a:t>
            </a:fld>
            <a:endParaRPr lang="en-US"/>
          </a:p>
        </p:txBody>
      </p:sp>
    </p:spTree>
    <p:extLst>
      <p:ext uri="{BB962C8B-B14F-4D97-AF65-F5344CB8AC3E}">
        <p14:creationId xmlns:p14="http://schemas.microsoft.com/office/powerpoint/2010/main" val="20676252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0725A7D0-2167-4169-9987-8F6DD73B30FD}" type="slidenum">
              <a:rPr lang="en-US"/>
              <a:pPr>
                <a:defRPr/>
              </a:pPr>
              <a:t>‹#›</a:t>
            </a:fld>
            <a:endParaRPr lang="en-US"/>
          </a:p>
        </p:txBody>
      </p:sp>
    </p:spTree>
    <p:extLst>
      <p:ext uri="{BB962C8B-B14F-4D97-AF65-F5344CB8AC3E}">
        <p14:creationId xmlns:p14="http://schemas.microsoft.com/office/powerpoint/2010/main" val="1643165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434CBD69-DDD5-4E44-B264-1A4B8E7DE5E1}" type="slidenum">
              <a:rPr lang="en-US"/>
              <a:pPr>
                <a:defRPr/>
              </a:pPr>
              <a:t>‹#›</a:t>
            </a:fld>
            <a:endParaRPr lang="en-US"/>
          </a:p>
        </p:txBody>
      </p:sp>
    </p:spTree>
    <p:extLst>
      <p:ext uri="{BB962C8B-B14F-4D97-AF65-F5344CB8AC3E}">
        <p14:creationId xmlns:p14="http://schemas.microsoft.com/office/powerpoint/2010/main" val="30541129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7C276070-67BB-4795-9F76-C96AFBF470D8}" type="slidenum">
              <a:rPr lang="en-US"/>
              <a:pPr>
                <a:defRPr/>
              </a:pPr>
              <a:t>‹#›</a:t>
            </a:fld>
            <a:endParaRPr lang="en-US"/>
          </a:p>
        </p:txBody>
      </p:sp>
    </p:spTree>
    <p:extLst>
      <p:ext uri="{BB962C8B-B14F-4D97-AF65-F5344CB8AC3E}">
        <p14:creationId xmlns:p14="http://schemas.microsoft.com/office/powerpoint/2010/main" val="13979626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SlametS</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29EA7E-7E74-4D29-ACB4-58F2DCA5F904}" type="slidenum">
              <a:rPr lang="en-US"/>
              <a:pPr>
                <a:defRPr/>
              </a:pPr>
              <a:t>‹#›</a:t>
            </a:fld>
            <a:endParaRPr lang="en-US"/>
          </a:p>
        </p:txBody>
      </p:sp>
    </p:spTree>
    <p:extLst>
      <p:ext uri="{BB962C8B-B14F-4D97-AF65-F5344CB8AC3E}">
        <p14:creationId xmlns:p14="http://schemas.microsoft.com/office/powerpoint/2010/main" val="33770234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SlametS</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0BF05B-ECD1-4E15-8DA6-99AFED138B78}" type="slidenum">
              <a:rPr lang="en-US"/>
              <a:pPr>
                <a:defRPr/>
              </a:pPr>
              <a:t>‹#›</a:t>
            </a:fld>
            <a:endParaRPr lang="en-US"/>
          </a:p>
        </p:txBody>
      </p:sp>
    </p:spTree>
    <p:extLst>
      <p:ext uri="{BB962C8B-B14F-4D97-AF65-F5344CB8AC3E}">
        <p14:creationId xmlns:p14="http://schemas.microsoft.com/office/powerpoint/2010/main" val="1125157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C163CBD2-4E6F-4CD7-87EF-6958B918195C}" type="datetimeFigureOut">
              <a:rPr lang="en-US"/>
              <a:pPr>
                <a:defRPr/>
              </a:pPr>
              <a:t>10/19/2011</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1EDF883A-0408-4A66-AAB2-A497F14B4C3B}" type="slidenum">
              <a:rPr lang="en-US"/>
              <a:pPr>
                <a:defRPr/>
              </a:pPr>
              <a:t>‹#›</a:t>
            </a:fld>
            <a:endParaRPr lang="en-US"/>
          </a:p>
        </p:txBody>
      </p:sp>
    </p:spTree>
    <p:extLst>
      <p:ext uri="{BB962C8B-B14F-4D97-AF65-F5344CB8AC3E}">
        <p14:creationId xmlns:p14="http://schemas.microsoft.com/office/powerpoint/2010/main" val="16143949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SlametS</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510808-5DE8-4DD3-A0A4-5ADAF2FD5770}" type="slidenum">
              <a:rPr lang="en-US"/>
              <a:pPr>
                <a:defRPr/>
              </a:pPr>
              <a:t>‹#›</a:t>
            </a:fld>
            <a:endParaRPr lang="en-US"/>
          </a:p>
        </p:txBody>
      </p:sp>
    </p:spTree>
    <p:extLst>
      <p:ext uri="{BB962C8B-B14F-4D97-AF65-F5344CB8AC3E}">
        <p14:creationId xmlns:p14="http://schemas.microsoft.com/office/powerpoint/2010/main" val="14771428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SlametS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B326B5-714F-464E-990C-58AA1DBBF663}" type="slidenum">
              <a:rPr lang="en-US"/>
              <a:pPr>
                <a:defRPr/>
              </a:pPr>
              <a:t>‹#›</a:t>
            </a:fld>
            <a:endParaRPr lang="en-US"/>
          </a:p>
        </p:txBody>
      </p:sp>
    </p:spTree>
    <p:extLst>
      <p:ext uri="{BB962C8B-B14F-4D97-AF65-F5344CB8AC3E}">
        <p14:creationId xmlns:p14="http://schemas.microsoft.com/office/powerpoint/2010/main" val="8538510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SlametS</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F55833-2B83-4696-9AFD-8D77EC7AC81B}" type="slidenum">
              <a:rPr lang="en-US"/>
              <a:pPr>
                <a:defRPr/>
              </a:pPr>
              <a:t>‹#›</a:t>
            </a:fld>
            <a:endParaRPr lang="en-US"/>
          </a:p>
        </p:txBody>
      </p:sp>
    </p:spTree>
    <p:extLst>
      <p:ext uri="{BB962C8B-B14F-4D97-AF65-F5344CB8AC3E}">
        <p14:creationId xmlns:p14="http://schemas.microsoft.com/office/powerpoint/2010/main" val="29194172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SlametS</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BE02DF-CDEA-4018-BBD9-5FA14AB468CE}" type="slidenum">
              <a:rPr lang="en-US"/>
              <a:pPr>
                <a:defRPr/>
              </a:pPr>
              <a:t>‹#›</a:t>
            </a:fld>
            <a:endParaRPr lang="en-US"/>
          </a:p>
        </p:txBody>
      </p:sp>
    </p:spTree>
    <p:extLst>
      <p:ext uri="{BB962C8B-B14F-4D97-AF65-F5344CB8AC3E}">
        <p14:creationId xmlns:p14="http://schemas.microsoft.com/office/powerpoint/2010/main" val="236189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Slide Number Placeholder 3"/>
          <p:cNvSpPr>
            <a:spLocks noGrp="1"/>
          </p:cNvSpPr>
          <p:nvPr>
            <p:ph type="sldNum" sz="quarter" idx="11"/>
          </p:nvPr>
        </p:nvSpPr>
        <p:spPr/>
        <p:txBody>
          <a:bodyPr/>
          <a:lstStyle>
            <a:lvl1pPr>
              <a:defRPr/>
            </a:lvl1pPr>
          </a:lstStyle>
          <a:p>
            <a:pPr>
              <a:defRPr/>
            </a:pPr>
            <a:fld id="{D1BF21EE-B52D-4F84-A888-F3834FFEF4FB}" type="slidenum">
              <a:rPr lang="en-US"/>
              <a:pPr>
                <a:defRPr/>
              </a:pPr>
              <a:t>‹#›</a:t>
            </a:fld>
            <a:endParaRPr lang="en-US"/>
          </a:p>
        </p:txBody>
      </p:sp>
    </p:spTree>
    <p:extLst>
      <p:ext uri="{BB962C8B-B14F-4D97-AF65-F5344CB8AC3E}">
        <p14:creationId xmlns:p14="http://schemas.microsoft.com/office/powerpoint/2010/main" val="18901149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SlametS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1597E9-8F99-46F7-ADFA-0864633EEC24}" type="slidenum">
              <a:rPr lang="en-US"/>
              <a:pPr>
                <a:defRPr/>
              </a:pPr>
              <a:t>‹#›</a:t>
            </a:fld>
            <a:endParaRPr lang="en-US"/>
          </a:p>
        </p:txBody>
      </p:sp>
    </p:spTree>
    <p:extLst>
      <p:ext uri="{BB962C8B-B14F-4D97-AF65-F5344CB8AC3E}">
        <p14:creationId xmlns:p14="http://schemas.microsoft.com/office/powerpoint/2010/main" val="3723399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SlametS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DEC471-A5E6-4CBA-A79B-D53443BF95E9}" type="slidenum">
              <a:rPr lang="en-US"/>
              <a:pPr>
                <a:defRPr/>
              </a:pPr>
              <a:t>‹#›</a:t>
            </a:fld>
            <a:endParaRPr lang="en-US"/>
          </a:p>
        </p:txBody>
      </p:sp>
    </p:spTree>
    <p:extLst>
      <p:ext uri="{BB962C8B-B14F-4D97-AF65-F5344CB8AC3E}">
        <p14:creationId xmlns:p14="http://schemas.microsoft.com/office/powerpoint/2010/main" val="30757769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SlametS</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19390D-1A95-4616-80F5-81ED3C480144}" type="slidenum">
              <a:rPr lang="en-US"/>
              <a:pPr>
                <a:defRPr/>
              </a:pPr>
              <a:t>‹#›</a:t>
            </a:fld>
            <a:endParaRPr lang="en-US"/>
          </a:p>
        </p:txBody>
      </p:sp>
    </p:spTree>
    <p:extLst>
      <p:ext uri="{BB962C8B-B14F-4D97-AF65-F5344CB8AC3E}">
        <p14:creationId xmlns:p14="http://schemas.microsoft.com/office/powerpoint/2010/main" val="8953729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SlametS</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559E2C-8358-407B-A3F8-FE4D27E9C005}" type="slidenum">
              <a:rPr lang="en-US"/>
              <a:pPr>
                <a:defRPr/>
              </a:pPr>
              <a:t>‹#›</a:t>
            </a:fld>
            <a:endParaRPr lang="en-US"/>
          </a:p>
        </p:txBody>
      </p:sp>
    </p:spTree>
    <p:extLst>
      <p:ext uri="{BB962C8B-B14F-4D97-AF65-F5344CB8AC3E}">
        <p14:creationId xmlns:p14="http://schemas.microsoft.com/office/powerpoint/2010/main" val="39180955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8A1605FD-4CF5-4E6B-9441-B217B165A1AA}" type="datetimeFigureOut">
              <a:rPr lang="en-US"/>
              <a:pPr>
                <a:defRPr/>
              </a:pPr>
              <a:t>10/19/2011</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2D0A6857-564F-4767-B10B-B804B64CE6B5}" type="slidenum">
              <a:rPr lang="en-US"/>
              <a:pPr>
                <a:defRPr/>
              </a:pPr>
              <a:t>‹#›</a:t>
            </a:fld>
            <a:endParaRPr lang="en-US"/>
          </a:p>
        </p:txBody>
      </p:sp>
    </p:spTree>
    <p:extLst>
      <p:ext uri="{BB962C8B-B14F-4D97-AF65-F5344CB8AC3E}">
        <p14:creationId xmlns:p14="http://schemas.microsoft.com/office/powerpoint/2010/main" val="513073202"/>
      </p:ext>
    </p:extLst>
  </p:cSld>
  <p:clrMapOvr>
    <a:overrideClrMapping bg1="dk1" tx1="lt1" bg2="dk2" tx2="lt2" accent1="accent1" accent2="accent2" accent3="accent3" accent4="accent4" accent5="accent5" accent6="accent6" hlink="hlink" folHlink="folHlink"/>
  </p:clrMapOvr>
  <p:transition spd="med">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C44E8695-512F-4C44-962A-70FF3F8EA211}" type="datetimeFigureOut">
              <a:rPr lang="en-US"/>
              <a:pPr>
                <a:defRPr/>
              </a:pPr>
              <a:t>10/19/2011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339BED7-7496-4BB5-90A5-2744AD948BDC}" type="slidenum">
              <a:rPr lang="en-US"/>
              <a:pPr>
                <a:defRPr/>
              </a:pPr>
              <a:t>‹#›</a:t>
            </a:fld>
            <a:endParaRPr lang="en-US"/>
          </a:p>
        </p:txBody>
      </p:sp>
    </p:spTree>
    <p:extLst>
      <p:ext uri="{BB962C8B-B14F-4D97-AF65-F5344CB8AC3E}">
        <p14:creationId xmlns:p14="http://schemas.microsoft.com/office/powerpoint/2010/main" val="21812175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C31AC0B-31CF-402A-864A-C42678D5E891}" type="datetimeFigureOut">
              <a:rPr lang="en-US"/>
              <a:pPr>
                <a:defRPr/>
              </a:pPr>
              <a:t>10/19/2011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44FCBD4-15C2-4F22-80EA-D0FC68D206E9}" type="slidenum">
              <a:rPr lang="en-US"/>
              <a:pPr>
                <a:defRPr/>
              </a:pPr>
              <a:t>‹#›</a:t>
            </a:fld>
            <a:endParaRPr lang="en-US"/>
          </a:p>
        </p:txBody>
      </p:sp>
    </p:spTree>
    <p:extLst>
      <p:ext uri="{BB962C8B-B14F-4D97-AF65-F5344CB8AC3E}">
        <p14:creationId xmlns:p14="http://schemas.microsoft.com/office/powerpoint/2010/main" val="1455210364"/>
      </p:ext>
    </p:extLst>
  </p:cSld>
  <p:clrMapOvr>
    <a:masterClrMapping/>
  </p:clrMapOvr>
  <p:transition spd="med">
    <p:pull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F2126DA3-A53C-41CC-8405-EDE74DF773D5}" type="datetimeFigureOut">
              <a:rPr lang="en-US"/>
              <a:pPr>
                <a:defRPr/>
              </a:pPr>
              <a:t>10/19/2011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A699624-E1B0-4162-9913-0E26BD02D657}" type="slidenum">
              <a:rPr lang="en-US"/>
              <a:pPr>
                <a:defRPr/>
              </a:pPr>
              <a:t>‹#›</a:t>
            </a:fld>
            <a:endParaRPr lang="en-US"/>
          </a:p>
        </p:txBody>
      </p:sp>
    </p:spTree>
    <p:extLst>
      <p:ext uri="{BB962C8B-B14F-4D97-AF65-F5344CB8AC3E}">
        <p14:creationId xmlns:p14="http://schemas.microsoft.com/office/powerpoint/2010/main" val="2637104647"/>
      </p:ext>
    </p:extLst>
  </p:cSld>
  <p:clrMapOvr>
    <a:overrideClrMapping bg1="dk1" tx1="lt1" bg2="dk2" tx2="lt2" accent1="accent1" accent2="accent2" accent3="accent3" accent4="accent4" accent5="accent5" accent6="accent6" hlink="hlink" folHlink="folHlink"/>
  </p:clrMapOvr>
  <p:transition spd="med">
    <p:pull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C913BF1-328C-4C98-8C5F-AC32490BA73C}" type="datetimeFigureOut">
              <a:rPr lang="en-US"/>
              <a:pPr>
                <a:defRPr/>
              </a:pPr>
              <a:t>10/19/2011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975DEED-9653-46BC-B1E0-B0C2D9448067}" type="slidenum">
              <a:rPr lang="en-US"/>
              <a:pPr>
                <a:defRPr/>
              </a:pPr>
              <a:t>‹#›</a:t>
            </a:fld>
            <a:endParaRPr lang="en-US"/>
          </a:p>
        </p:txBody>
      </p:sp>
    </p:spTree>
    <p:extLst>
      <p:ext uri="{BB962C8B-B14F-4D97-AF65-F5344CB8AC3E}">
        <p14:creationId xmlns:p14="http://schemas.microsoft.com/office/powerpoint/2010/main" val="2931429017"/>
      </p:ext>
    </p:extLst>
  </p:cSld>
  <p:clrMapOvr>
    <a:masterClrMapping/>
  </p:clrMapOvr>
  <p:transition spd="med">
    <p:pull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06DD09AB-E8B4-4974-8F6C-EEE18145ABB9}" type="datetimeFigureOut">
              <a:rPr lang="en-US"/>
              <a:pPr>
                <a:defRPr/>
              </a:pPr>
              <a:t>10/19/2011</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1A8C092-0126-4F2C-9500-53B2FA743C1E}" type="slidenum">
              <a:rPr lang="en-US"/>
              <a:pPr>
                <a:defRPr/>
              </a:pPr>
              <a:t>‹#›</a:t>
            </a:fld>
            <a:endParaRPr lang="en-US"/>
          </a:p>
        </p:txBody>
      </p:sp>
    </p:spTree>
    <p:extLst>
      <p:ext uri="{BB962C8B-B14F-4D97-AF65-F5344CB8AC3E}">
        <p14:creationId xmlns:p14="http://schemas.microsoft.com/office/powerpoint/2010/main" val="2174197242"/>
      </p:ext>
    </p:extLst>
  </p:cSld>
  <p:clrMapOvr>
    <a:masterClrMapping/>
  </p:clrMapOvr>
  <p:transition spd="med">
    <p:pull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E62638AD-74CB-4620-88CB-BA609C12C51D}" type="datetimeFigureOut">
              <a:rPr lang="en-US"/>
              <a:pPr>
                <a:defRPr/>
              </a:pPr>
              <a:t>10/19/2011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C785A12-05C4-4E89-9AFF-74FF5BC58CF6}" type="slidenum">
              <a:rPr lang="en-US"/>
              <a:pPr>
                <a:defRPr/>
              </a:pPr>
              <a:t>‹#›</a:t>
            </a:fld>
            <a:endParaRPr lang="en-US"/>
          </a:p>
        </p:txBody>
      </p:sp>
    </p:spTree>
    <p:extLst>
      <p:ext uri="{BB962C8B-B14F-4D97-AF65-F5344CB8AC3E}">
        <p14:creationId xmlns:p14="http://schemas.microsoft.com/office/powerpoint/2010/main" val="679011410"/>
      </p:ext>
    </p:extLst>
  </p:cSld>
  <p:clrMapOvr>
    <a:masterClrMapping/>
  </p:clrMapOvr>
  <p:transition spd="med">
    <p:pull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8CCC0B2-2A65-48C9-968B-951DCADDDC2A}" type="datetimeFigureOut">
              <a:rPr lang="en-US"/>
              <a:pPr>
                <a:defRPr/>
              </a:pPr>
              <a:t>10/19/2011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7AD59ABE-7AFE-4577-89CF-F66C2570442A}" type="slidenum">
              <a:rPr lang="en-US"/>
              <a:pPr>
                <a:defRPr/>
              </a:pPr>
              <a:t>‹#›</a:t>
            </a:fld>
            <a:endParaRPr lang="en-US"/>
          </a:p>
        </p:txBody>
      </p:sp>
    </p:spTree>
    <p:extLst>
      <p:ext uri="{BB962C8B-B14F-4D97-AF65-F5344CB8AC3E}">
        <p14:creationId xmlns:p14="http://schemas.microsoft.com/office/powerpoint/2010/main" val="4204844269"/>
      </p:ext>
    </p:extLst>
  </p:cSld>
  <p:clrMapOvr>
    <a:masterClrMapping/>
  </p:clrMapOvr>
  <p:transition spd="med">
    <p:pull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BE2274E-8944-499C-995A-DD7228ED61E0}" type="datetimeFigureOut">
              <a:rPr lang="en-US"/>
              <a:pPr>
                <a:defRPr/>
              </a:pPr>
              <a:t>10/19/2011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E8A23578-81BD-4F3C-AFF5-F1B6FC587A8E}" type="slidenum">
              <a:rPr lang="en-US"/>
              <a:pPr>
                <a:defRPr/>
              </a:pPr>
              <a:t>‹#›</a:t>
            </a:fld>
            <a:endParaRPr lang="en-US"/>
          </a:p>
        </p:txBody>
      </p:sp>
    </p:spTree>
    <p:extLst>
      <p:ext uri="{BB962C8B-B14F-4D97-AF65-F5344CB8AC3E}">
        <p14:creationId xmlns:p14="http://schemas.microsoft.com/office/powerpoint/2010/main" val="2430856530"/>
      </p:ext>
    </p:extLst>
  </p:cSld>
  <p:clrMapOvr>
    <a:masterClrMapping/>
  </p:clrMapOvr>
  <p:transition spd="med">
    <p:pull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6B4EDD8-710A-4166-8A1A-63635B1926B7}" type="datetimeFigureOut">
              <a:rPr lang="en-US"/>
              <a:pPr>
                <a:defRPr/>
              </a:pPr>
              <a:t>10/19/2011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61A1C6D-EB9E-4A66-A096-37BB58712540}" type="slidenum">
              <a:rPr lang="en-US"/>
              <a:pPr>
                <a:defRPr/>
              </a:pPr>
              <a:t>‹#›</a:t>
            </a:fld>
            <a:endParaRPr lang="en-US"/>
          </a:p>
        </p:txBody>
      </p:sp>
    </p:spTree>
    <p:extLst>
      <p:ext uri="{BB962C8B-B14F-4D97-AF65-F5344CB8AC3E}">
        <p14:creationId xmlns:p14="http://schemas.microsoft.com/office/powerpoint/2010/main" val="54399577"/>
      </p:ext>
    </p:extLst>
  </p:cSld>
  <p:clrMapOvr>
    <a:masterClrMapping/>
  </p:clrMapOvr>
  <p:transition spd="med">
    <p:pull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EC7F289-EA6F-467F-A006-E6EE568CB3C0}" type="datetimeFigureOut">
              <a:rPr lang="en-US"/>
              <a:pPr>
                <a:defRPr/>
              </a:pPr>
              <a:t>10/19/2011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288DB1B-3AD6-4E2B-8D2F-FBEDDA23EAD3}" type="slidenum">
              <a:rPr lang="en-US"/>
              <a:pPr>
                <a:defRPr/>
              </a:pPr>
              <a:t>‹#›</a:t>
            </a:fld>
            <a:endParaRPr lang="en-US"/>
          </a:p>
        </p:txBody>
      </p:sp>
    </p:spTree>
    <p:extLst>
      <p:ext uri="{BB962C8B-B14F-4D97-AF65-F5344CB8AC3E}">
        <p14:creationId xmlns:p14="http://schemas.microsoft.com/office/powerpoint/2010/main" val="2414643250"/>
      </p:ext>
    </p:extLst>
  </p:cSld>
  <p:clrMapOvr>
    <a:masterClrMapping/>
  </p:clrMapOvr>
  <p:transition spd="med">
    <p:pull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A1A6CFF-DF31-4C01-B66D-B1446637D62B}" type="datetimeFigureOut">
              <a:rPr lang="en-US"/>
              <a:pPr>
                <a:defRPr/>
              </a:pPr>
              <a:t>10/19/2011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EC2E0CF-00AD-48AD-99D9-656CA1ED12B2}" type="slidenum">
              <a:rPr lang="en-US"/>
              <a:pPr>
                <a:defRPr/>
              </a:pPr>
              <a:t>‹#›</a:t>
            </a:fld>
            <a:endParaRPr lang="en-US"/>
          </a:p>
        </p:txBody>
      </p:sp>
    </p:spTree>
    <p:extLst>
      <p:ext uri="{BB962C8B-B14F-4D97-AF65-F5344CB8AC3E}">
        <p14:creationId xmlns:p14="http://schemas.microsoft.com/office/powerpoint/2010/main" val="2285846169"/>
      </p:ext>
    </p:extLst>
  </p:cSld>
  <p:clrMapOvr>
    <a:masterClrMapping/>
  </p:clrMapOvr>
  <p:transition spd="med">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809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799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809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799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80974"/>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79999"/>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525B6029-6B60-4158-8D49-2049E8D6205A}" type="datetimeFigureOut">
              <a:rPr lang="en-US"/>
              <a:pPr>
                <a:defRPr/>
              </a:pPr>
              <a:t>10/19/2011</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1FDDF5CE-EAFC-455C-9BA8-AFE3A7E012B7}" type="slidenum">
              <a:rPr lang="en-US"/>
              <a:pPr>
                <a:defRPr/>
              </a:pPr>
              <a:t>‹#›</a:t>
            </a:fld>
            <a:endParaRPr lang="en-US"/>
          </a:p>
        </p:txBody>
      </p:sp>
    </p:spTree>
    <p:extLst>
      <p:ext uri="{BB962C8B-B14F-4D97-AF65-F5344CB8AC3E}">
        <p14:creationId xmlns:p14="http://schemas.microsoft.com/office/powerpoint/2010/main" val="6117927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normAutofit/>
          </a:bodyPr>
          <a:lstStyle/>
          <a:p>
            <a:pPr lvl="0"/>
            <a:endParaRPr lang="en-US" noProof="0"/>
          </a:p>
        </p:txBody>
      </p:sp>
      <p:sp>
        <p:nvSpPr>
          <p:cNvPr id="4" name="Date Placeholder 3"/>
          <p:cNvSpPr>
            <a:spLocks noGrp="1"/>
          </p:cNvSpPr>
          <p:nvPr>
            <p:ph type="dt" sz="half" idx="10"/>
          </p:nvPr>
        </p:nvSpPr>
        <p:spPr>
          <a:xfrm>
            <a:off x="457200" y="6248400"/>
            <a:ext cx="2133600" cy="457200"/>
          </a:xfrm>
        </p:spPr>
        <p:txBody>
          <a:bodyPr/>
          <a:lstStyle>
            <a:lvl1pPr>
              <a:defRPr/>
            </a:lvl1pPr>
          </a:lstStyle>
          <a:p>
            <a:pPr>
              <a:defRPr/>
            </a:pPr>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pPr>
              <a:defRPr/>
            </a:pPr>
            <a:fld id="{424443E4-1A45-4607-B364-30A358DBF6B1}" type="slidenum">
              <a:rPr lang="en-US" altLang="en-US"/>
              <a:pPr>
                <a:defRPr/>
              </a:pPr>
              <a:t>‹#›</a:t>
            </a:fld>
            <a:endParaRPr lang="en-US" altLang="en-US"/>
          </a:p>
        </p:txBody>
      </p:sp>
    </p:spTree>
    <p:extLst>
      <p:ext uri="{BB962C8B-B14F-4D97-AF65-F5344CB8AC3E}">
        <p14:creationId xmlns:p14="http://schemas.microsoft.com/office/powerpoint/2010/main" val="2250309836"/>
      </p:ext>
    </p:extLst>
  </p:cSld>
  <p:clrMapOvr>
    <a:masterClrMapping/>
  </p:clrMapOvr>
  <p:transition spd="med">
    <p:pull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F76368-E679-44BB-A687-406D522ABA02}" type="datetimeFigureOut">
              <a:rPr lang="en-US"/>
              <a:pPr>
                <a:defRPr/>
              </a:pPr>
              <a:t>10/19/2011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430C4E-B1AD-4A90-A3A8-ACDE2B02378C}" type="slidenum">
              <a:rPr lang="en-US"/>
              <a:pPr>
                <a:defRPr/>
              </a:pPr>
              <a:t>‹#›</a:t>
            </a:fld>
            <a:endParaRPr lang="en-US"/>
          </a:p>
        </p:txBody>
      </p:sp>
    </p:spTree>
    <p:extLst>
      <p:ext uri="{BB962C8B-B14F-4D97-AF65-F5344CB8AC3E}">
        <p14:creationId xmlns:p14="http://schemas.microsoft.com/office/powerpoint/2010/main" val="40593245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CF69B9-3568-48D3-A907-4FAE77041ABB}" type="datetimeFigureOut">
              <a:rPr lang="en-US"/>
              <a:pPr>
                <a:defRPr/>
              </a:pPr>
              <a:t>10/19/2011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2A0414-EF3E-4C4F-BD4F-808C20917AD8}" type="slidenum">
              <a:rPr lang="en-US"/>
              <a:pPr>
                <a:defRPr/>
              </a:pPr>
              <a:t>‹#›</a:t>
            </a:fld>
            <a:endParaRPr lang="en-US"/>
          </a:p>
        </p:txBody>
      </p:sp>
    </p:spTree>
    <p:extLst>
      <p:ext uri="{BB962C8B-B14F-4D97-AF65-F5344CB8AC3E}">
        <p14:creationId xmlns:p14="http://schemas.microsoft.com/office/powerpoint/2010/main" val="10387185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D7B41F-BB3C-41DE-A106-BAED16A9E199}" type="datetimeFigureOut">
              <a:rPr lang="en-US"/>
              <a:pPr>
                <a:defRPr/>
              </a:pPr>
              <a:t>10/19/2011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9D06BC-38FB-4AE0-A978-8884FF6E3A61}" type="slidenum">
              <a:rPr lang="en-US"/>
              <a:pPr>
                <a:defRPr/>
              </a:pPr>
              <a:t>‹#›</a:t>
            </a:fld>
            <a:endParaRPr lang="en-US"/>
          </a:p>
        </p:txBody>
      </p:sp>
    </p:spTree>
    <p:extLst>
      <p:ext uri="{BB962C8B-B14F-4D97-AF65-F5344CB8AC3E}">
        <p14:creationId xmlns:p14="http://schemas.microsoft.com/office/powerpoint/2010/main" val="977108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7615C99-4A36-4B66-B2F2-00A6C77BCE07}" type="datetimeFigureOut">
              <a:rPr lang="en-US"/>
              <a:pPr>
                <a:defRPr/>
              </a:pPr>
              <a:t>10/19/2011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4CC4C6-A0A2-48F8-BB82-6F416F25BC90}" type="slidenum">
              <a:rPr lang="en-US"/>
              <a:pPr>
                <a:defRPr/>
              </a:pPr>
              <a:t>‹#›</a:t>
            </a:fld>
            <a:endParaRPr lang="en-US"/>
          </a:p>
        </p:txBody>
      </p:sp>
    </p:spTree>
    <p:extLst>
      <p:ext uri="{BB962C8B-B14F-4D97-AF65-F5344CB8AC3E}">
        <p14:creationId xmlns:p14="http://schemas.microsoft.com/office/powerpoint/2010/main" val="3727530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53C9E99-618C-488D-B021-1AB706F10532}" type="datetimeFigureOut">
              <a:rPr lang="en-US"/>
              <a:pPr>
                <a:defRPr/>
              </a:pPr>
              <a:t>10/19/2011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0DF62A-1209-4AB9-A8B9-5F0C7A6E4C55}" type="slidenum">
              <a:rPr lang="en-US"/>
              <a:pPr>
                <a:defRPr/>
              </a:pPr>
              <a:t>‹#›</a:t>
            </a:fld>
            <a:endParaRPr lang="en-US"/>
          </a:p>
        </p:txBody>
      </p:sp>
    </p:spTree>
    <p:extLst>
      <p:ext uri="{BB962C8B-B14F-4D97-AF65-F5344CB8AC3E}">
        <p14:creationId xmlns:p14="http://schemas.microsoft.com/office/powerpoint/2010/main" val="2774366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BB3120-A15C-42CC-ABC7-60E2A0542B77}" type="datetimeFigureOut">
              <a:rPr lang="en-US"/>
              <a:pPr>
                <a:defRPr/>
              </a:pPr>
              <a:t>10/19/2011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BC10317-1145-4590-BBCF-F4294ECFDFF0}" type="slidenum">
              <a:rPr lang="en-US"/>
              <a:pPr>
                <a:defRPr/>
              </a:pPr>
              <a:t>‹#›</a:t>
            </a:fld>
            <a:endParaRPr lang="en-US"/>
          </a:p>
        </p:txBody>
      </p:sp>
    </p:spTree>
    <p:extLst>
      <p:ext uri="{BB962C8B-B14F-4D97-AF65-F5344CB8AC3E}">
        <p14:creationId xmlns:p14="http://schemas.microsoft.com/office/powerpoint/2010/main" val="33861057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E9C8AD-0653-4AAB-A017-54B8C55769E1}" type="datetimeFigureOut">
              <a:rPr lang="en-US"/>
              <a:pPr>
                <a:defRPr/>
              </a:pPr>
              <a:t>10/19/2011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1C1940-94C0-4034-8F94-76DE3796496A}" type="slidenum">
              <a:rPr lang="en-US"/>
              <a:pPr>
                <a:defRPr/>
              </a:pPr>
              <a:t>‹#›</a:t>
            </a:fld>
            <a:endParaRPr lang="en-US"/>
          </a:p>
        </p:txBody>
      </p:sp>
    </p:spTree>
    <p:extLst>
      <p:ext uri="{BB962C8B-B14F-4D97-AF65-F5344CB8AC3E}">
        <p14:creationId xmlns:p14="http://schemas.microsoft.com/office/powerpoint/2010/main" val="14178603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B7B61F-8776-4977-BE06-5CE9E1121C58}" type="datetimeFigureOut">
              <a:rPr lang="en-US"/>
              <a:pPr>
                <a:defRPr/>
              </a:pPr>
              <a:t>10/19/2011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4CB2C9-82B5-4110-B144-7D06F48CB091}" type="slidenum">
              <a:rPr lang="en-US"/>
              <a:pPr>
                <a:defRPr/>
              </a:pPr>
              <a:t>‹#›</a:t>
            </a:fld>
            <a:endParaRPr lang="en-US"/>
          </a:p>
        </p:txBody>
      </p:sp>
    </p:spTree>
    <p:extLst>
      <p:ext uri="{BB962C8B-B14F-4D97-AF65-F5344CB8AC3E}">
        <p14:creationId xmlns:p14="http://schemas.microsoft.com/office/powerpoint/2010/main" val="29697033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13B122-10E3-4BBB-B6FD-83EDFAB0C3C3}" type="datetimeFigureOut">
              <a:rPr lang="en-US"/>
              <a:pPr>
                <a:defRPr/>
              </a:pPr>
              <a:t>10/19/2011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2F8D78-C8F5-4221-BB85-6FDCAF52244C}" type="slidenum">
              <a:rPr lang="en-US"/>
              <a:pPr>
                <a:defRPr/>
              </a:pPr>
              <a:t>‹#›</a:t>
            </a:fld>
            <a:endParaRPr lang="en-US"/>
          </a:p>
        </p:txBody>
      </p:sp>
    </p:spTree>
    <p:extLst>
      <p:ext uri="{BB962C8B-B14F-4D97-AF65-F5344CB8AC3E}">
        <p14:creationId xmlns:p14="http://schemas.microsoft.com/office/powerpoint/2010/main" val="1059435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3.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2060"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extLst/>
          </a:lstStyle>
          <a:p>
            <a:pPr>
              <a:defRPr/>
            </a:pPr>
            <a:fld id="{E6FAFF8B-3058-449F-9487-CB94C0C5222A}" type="datetimeFigureOut">
              <a:rPr lang="en-US"/>
              <a:pPr>
                <a:defRPr/>
              </a:pPr>
              <a:t>10/19/2011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defRPr>
            </a:lvl1pPr>
            <a:extLst/>
          </a:lstStyle>
          <a:p>
            <a:pPr>
              <a:defRPr/>
            </a:pPr>
            <a:fld id="{59C6F357-3CB0-438D-905A-7EA2402A56E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5017" r:id="rId1"/>
    <p:sldLayoutId id="2147485018" r:id="rId2"/>
    <p:sldLayoutId id="2147485019" r:id="rId3"/>
    <p:sldLayoutId id="2147485020" r:id="rId4"/>
    <p:sldLayoutId id="2147485021" r:id="rId5"/>
    <p:sldLayoutId id="2147485022" r:id="rId6"/>
    <p:sldLayoutId id="2147485023" r:id="rId7"/>
    <p:sldLayoutId id="2147485024" r:id="rId8"/>
    <p:sldLayoutId id="2147485025" r:id="rId9"/>
    <p:sldLayoutId id="2147485026" r:id="rId10"/>
    <p:sldLayoutId id="2147485027"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75ADF37-FC38-4A57-B131-83BD59CE9291}" type="datetimeFigureOut">
              <a:rPr lang="en-US"/>
              <a:pPr>
                <a:defRPr/>
              </a:pPr>
              <a:t>10/19/2011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1BC6CD3-E4FC-4E34-BB7D-04A353625D4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96" r:id="rId1"/>
    <p:sldLayoutId id="2147484997" r:id="rId2"/>
    <p:sldLayoutId id="2147484998" r:id="rId3"/>
    <p:sldLayoutId id="2147484999" r:id="rId4"/>
    <p:sldLayoutId id="2147485000" r:id="rId5"/>
    <p:sldLayoutId id="2147485001" r:id="rId6"/>
    <p:sldLayoutId id="2147485002" r:id="rId7"/>
    <p:sldLayoutId id="2147485003" r:id="rId8"/>
    <p:sldLayoutId id="2147485004" r:id="rId9"/>
    <p:sldLayoutId id="2147485005" r:id="rId10"/>
    <p:sldLayoutId id="2147485006" r:id="rId11"/>
  </p:sldLayoutIdLst>
  <p:txStyles>
    <p:titleStyle>
      <a:lvl1pPr algn="ctr" rtl="0" eaLnBrk="0" fontAlgn="base" hangingPunct="0">
        <a:spcBef>
          <a:spcPct val="0"/>
        </a:spcBef>
        <a:spcAft>
          <a:spcPct val="0"/>
        </a:spcAft>
        <a:defRPr sz="4400" kern="1200">
          <a:solidFill>
            <a:schemeClr val="tx1"/>
          </a:solidFill>
          <a:latin typeface="Myriad Pro" pitchFamily="34" charset="0"/>
          <a:ea typeface="+mj-ea"/>
          <a:cs typeface="+mj-cs"/>
        </a:defRPr>
      </a:lvl1pPr>
      <a:lvl2pPr algn="ctr" rtl="0" eaLnBrk="0" fontAlgn="base" hangingPunct="0">
        <a:spcBef>
          <a:spcPct val="0"/>
        </a:spcBef>
        <a:spcAft>
          <a:spcPct val="0"/>
        </a:spcAft>
        <a:defRPr sz="4400">
          <a:solidFill>
            <a:schemeClr val="tx1"/>
          </a:solidFill>
          <a:latin typeface="Myriad Pro" pitchFamily="34" charset="0"/>
        </a:defRPr>
      </a:lvl2pPr>
      <a:lvl3pPr algn="ctr" rtl="0" eaLnBrk="0" fontAlgn="base" hangingPunct="0">
        <a:spcBef>
          <a:spcPct val="0"/>
        </a:spcBef>
        <a:spcAft>
          <a:spcPct val="0"/>
        </a:spcAft>
        <a:defRPr sz="4400">
          <a:solidFill>
            <a:schemeClr val="tx1"/>
          </a:solidFill>
          <a:latin typeface="Myriad Pro" pitchFamily="34" charset="0"/>
        </a:defRPr>
      </a:lvl3pPr>
      <a:lvl4pPr algn="ctr" rtl="0" eaLnBrk="0" fontAlgn="base" hangingPunct="0">
        <a:spcBef>
          <a:spcPct val="0"/>
        </a:spcBef>
        <a:spcAft>
          <a:spcPct val="0"/>
        </a:spcAft>
        <a:defRPr sz="4400">
          <a:solidFill>
            <a:schemeClr val="tx1"/>
          </a:solidFill>
          <a:latin typeface="Myriad Pro" pitchFamily="34" charset="0"/>
        </a:defRPr>
      </a:lvl4pPr>
      <a:lvl5pPr algn="ctr" rtl="0" eaLnBrk="0" fontAlgn="base" hangingPunct="0">
        <a:spcBef>
          <a:spcPct val="0"/>
        </a:spcBef>
        <a:spcAft>
          <a:spcPct val="0"/>
        </a:spcAft>
        <a:defRPr sz="4400">
          <a:solidFill>
            <a:schemeClr val="tx1"/>
          </a:solidFill>
          <a:latin typeface="Myriad Pro" pitchFamily="34" charset="0"/>
        </a:defRPr>
      </a:lvl5pPr>
      <a:lvl6pPr marL="457200" algn="ctr" rtl="0" fontAlgn="base">
        <a:spcBef>
          <a:spcPct val="0"/>
        </a:spcBef>
        <a:spcAft>
          <a:spcPct val="0"/>
        </a:spcAft>
        <a:defRPr sz="4400">
          <a:solidFill>
            <a:schemeClr val="tx1"/>
          </a:solidFill>
          <a:latin typeface="Myriad Pro" pitchFamily="34" charset="0"/>
        </a:defRPr>
      </a:lvl6pPr>
      <a:lvl7pPr marL="914400" algn="ctr" rtl="0" fontAlgn="base">
        <a:spcBef>
          <a:spcPct val="0"/>
        </a:spcBef>
        <a:spcAft>
          <a:spcPct val="0"/>
        </a:spcAft>
        <a:defRPr sz="4400">
          <a:solidFill>
            <a:schemeClr val="tx1"/>
          </a:solidFill>
          <a:latin typeface="Myriad Pro" pitchFamily="34" charset="0"/>
        </a:defRPr>
      </a:lvl7pPr>
      <a:lvl8pPr marL="1371600" algn="ctr" rtl="0" fontAlgn="base">
        <a:spcBef>
          <a:spcPct val="0"/>
        </a:spcBef>
        <a:spcAft>
          <a:spcPct val="0"/>
        </a:spcAft>
        <a:defRPr sz="4400">
          <a:solidFill>
            <a:schemeClr val="tx1"/>
          </a:solidFill>
          <a:latin typeface="Myriad Pro" pitchFamily="34" charset="0"/>
        </a:defRPr>
      </a:lvl8pPr>
      <a:lvl9pPr marL="1828800" algn="ctr" rtl="0" fontAlgn="base">
        <a:spcBef>
          <a:spcPct val="0"/>
        </a:spcBef>
        <a:spcAft>
          <a:spcPct val="0"/>
        </a:spcAft>
        <a:defRPr sz="4400">
          <a:solidFill>
            <a:schemeClr val="tx1"/>
          </a:solidFill>
          <a:latin typeface="Myriad Pro"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yriad Pro"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yriad Pro"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yriad Pro"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yriad Pro"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9013B"/>
            </a:gs>
            <a:gs pos="100000">
              <a:srgbClr val="000099"/>
            </a:gs>
          </a:gsLst>
          <a:lin ang="54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323850" y="260350"/>
            <a:ext cx="85693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a:t>
            </a:r>
            <a:br>
              <a:rPr lang="en-US" altLang="en-US" smtClean="0"/>
            </a:br>
            <a:r>
              <a:rPr lang="en-US" altLang="en-US" smtClean="0"/>
              <a:t>Master title style</a:t>
            </a:r>
          </a:p>
        </p:txBody>
      </p:sp>
      <p:sp>
        <p:nvSpPr>
          <p:cNvPr id="12291" name="Rectangle 3"/>
          <p:cNvSpPr>
            <a:spLocks noGrp="1" noChangeArrowheads="1"/>
          </p:cNvSpPr>
          <p:nvPr>
            <p:ph type="body" idx="1"/>
          </p:nvPr>
        </p:nvSpPr>
        <p:spPr bwMode="auto">
          <a:xfrm>
            <a:off x="468313" y="1484313"/>
            <a:ext cx="8135937"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Bullet 1 (28pt/not bold, no full stop, white)</a:t>
            </a:r>
          </a:p>
          <a:p>
            <a:pPr lvl="1"/>
            <a:r>
              <a:rPr lang="en-GB" smtClean="0"/>
              <a:t>Bullet 2 (24pt/not bold, no full stop, white)</a:t>
            </a:r>
          </a:p>
          <a:p>
            <a:pPr lvl="2"/>
            <a:r>
              <a:rPr lang="en-GB" smtClean="0"/>
              <a:t>Bullet 3 (24pt/not bold, no full stop, white)</a:t>
            </a:r>
            <a:endParaRPr lang="en-US" altLang="en-US" smtClean="0"/>
          </a:p>
        </p:txBody>
      </p:sp>
      <p:sp>
        <p:nvSpPr>
          <p:cNvPr id="1260548" name="Text Box 4"/>
          <p:cNvSpPr txBox="1">
            <a:spLocks noChangeArrowheads="1"/>
          </p:cNvSpPr>
          <p:nvPr userDrawn="1"/>
        </p:nvSpPr>
        <p:spPr bwMode="auto">
          <a:xfrm>
            <a:off x="7142163" y="0"/>
            <a:ext cx="2001837" cy="304800"/>
          </a:xfrm>
          <a:prstGeom prst="rect">
            <a:avLst/>
          </a:prstGeom>
          <a:noFill/>
          <a:ln w="19050">
            <a:noFill/>
            <a:miter lim="800000"/>
            <a:headEnd/>
            <a:tailEnd/>
          </a:ln>
          <a:effectLst/>
        </p:spPr>
        <p:txBody>
          <a:bodyPr lIns="90000" tIns="46800" rIns="90000" bIns="46800">
            <a:spAutoFit/>
          </a:bodyPr>
          <a:lstStyle/>
          <a:p>
            <a:pPr algn="ctr" eaLnBrk="0" fontAlgn="auto" hangingPunct="0">
              <a:spcBef>
                <a:spcPts val="0"/>
              </a:spcBef>
              <a:spcAft>
                <a:spcPts val="0"/>
              </a:spcAft>
              <a:defRPr/>
            </a:pPr>
            <a:endParaRPr lang="en-GB" b="1">
              <a:latin typeface="Arial" charset="0"/>
              <a:cs typeface="Arial" charset="0"/>
            </a:endParaRPr>
          </a:p>
        </p:txBody>
      </p:sp>
      <p:sp>
        <p:nvSpPr>
          <p:cNvPr id="1260549" name="Text Box 5"/>
          <p:cNvSpPr txBox="1">
            <a:spLocks noChangeArrowheads="1"/>
          </p:cNvSpPr>
          <p:nvPr userDrawn="1"/>
        </p:nvSpPr>
        <p:spPr bwMode="auto">
          <a:xfrm>
            <a:off x="7142163" y="0"/>
            <a:ext cx="2001837" cy="274638"/>
          </a:xfrm>
          <a:prstGeom prst="rect">
            <a:avLst/>
          </a:prstGeom>
          <a:noFill/>
          <a:ln w="19050">
            <a:noFill/>
            <a:miter lim="800000"/>
            <a:headEnd/>
            <a:tailEnd/>
          </a:ln>
          <a:effectLst/>
        </p:spPr>
        <p:txBody>
          <a:bodyPr lIns="90000" tIns="46800" rIns="90000" bIns="46800">
            <a:spAutoFit/>
          </a:bodyPr>
          <a:lstStyle/>
          <a:p>
            <a:pPr algn="ctr" eaLnBrk="0" fontAlgn="auto" hangingPunct="0">
              <a:spcBef>
                <a:spcPts val="0"/>
              </a:spcBef>
              <a:spcAft>
                <a:spcPts val="0"/>
              </a:spcAft>
              <a:defRPr/>
            </a:pPr>
            <a:r>
              <a:rPr lang="en-GB" sz="1200" b="1">
                <a:latin typeface="Arial" charset="0"/>
                <a:cs typeface="Arial" charset="0"/>
              </a:rPr>
              <a:t>ACE/CCO/07/29554/1</a:t>
            </a:r>
            <a:endParaRPr lang="en-US" sz="1200" b="1">
              <a:latin typeface="Arial" charset="0"/>
              <a:cs typeface="Arial" charset="0"/>
            </a:endParaRPr>
          </a:p>
        </p:txBody>
      </p:sp>
    </p:spTree>
  </p:cSld>
  <p:clrMap bg1="dk2" tx1="lt1" bg2="dk1" tx2="lt2" accent1="accent1" accent2="accent2" accent3="accent3" accent4="accent4" accent5="accent5" accent6="accent6" hlink="hlink" folHlink="folHlink"/>
  <p:sldLayoutIdLst>
    <p:sldLayoutId id="2147485060" r:id="rId1"/>
    <p:sldLayoutId id="2147485007" r:id="rId2"/>
    <p:sldLayoutId id="2147485008" r:id="rId3"/>
    <p:sldLayoutId id="2147485009" r:id="rId4"/>
    <p:sldLayoutId id="2147485010" r:id="rId5"/>
    <p:sldLayoutId id="2147485011" r:id="rId6"/>
    <p:sldLayoutId id="2147485012" r:id="rId7"/>
    <p:sldLayoutId id="2147485013" r:id="rId8"/>
    <p:sldLayoutId id="2147485014" r:id="rId9"/>
    <p:sldLayoutId id="2147485015" r:id="rId10"/>
    <p:sldLayoutId id="2147485016" r:id="rId11"/>
  </p:sldLayoutIdLst>
  <p:transition/>
  <p:txStyles>
    <p:titleStyle>
      <a:lvl1pPr algn="l" rtl="0" eaLnBrk="0" fontAlgn="base" hangingPunct="0">
        <a:lnSpc>
          <a:spcPct val="90000"/>
        </a:lnSpc>
        <a:spcBef>
          <a:spcPct val="0"/>
        </a:spcBef>
        <a:spcAft>
          <a:spcPct val="0"/>
        </a:spcAft>
        <a:defRPr sz="3600" b="1">
          <a:solidFill>
            <a:srgbClr val="FFFF00"/>
          </a:solidFill>
          <a:latin typeface="+mj-lt"/>
          <a:ea typeface="+mj-ea"/>
          <a:cs typeface="+mj-cs"/>
        </a:defRPr>
      </a:lvl1pPr>
      <a:lvl2pPr algn="l" rtl="0" eaLnBrk="0" fontAlgn="base" hangingPunct="0">
        <a:lnSpc>
          <a:spcPct val="90000"/>
        </a:lnSpc>
        <a:spcBef>
          <a:spcPct val="0"/>
        </a:spcBef>
        <a:spcAft>
          <a:spcPct val="0"/>
        </a:spcAft>
        <a:defRPr sz="3600" b="1">
          <a:solidFill>
            <a:srgbClr val="FFFF00"/>
          </a:solidFill>
          <a:latin typeface="Arial" charset="0"/>
        </a:defRPr>
      </a:lvl2pPr>
      <a:lvl3pPr algn="l" rtl="0" eaLnBrk="0" fontAlgn="base" hangingPunct="0">
        <a:lnSpc>
          <a:spcPct val="90000"/>
        </a:lnSpc>
        <a:spcBef>
          <a:spcPct val="0"/>
        </a:spcBef>
        <a:spcAft>
          <a:spcPct val="0"/>
        </a:spcAft>
        <a:defRPr sz="3600" b="1">
          <a:solidFill>
            <a:srgbClr val="FFFF00"/>
          </a:solidFill>
          <a:latin typeface="Arial" charset="0"/>
        </a:defRPr>
      </a:lvl3pPr>
      <a:lvl4pPr algn="l" rtl="0" eaLnBrk="0" fontAlgn="base" hangingPunct="0">
        <a:lnSpc>
          <a:spcPct val="90000"/>
        </a:lnSpc>
        <a:spcBef>
          <a:spcPct val="0"/>
        </a:spcBef>
        <a:spcAft>
          <a:spcPct val="0"/>
        </a:spcAft>
        <a:defRPr sz="3600" b="1">
          <a:solidFill>
            <a:srgbClr val="FFFF00"/>
          </a:solidFill>
          <a:latin typeface="Arial" charset="0"/>
        </a:defRPr>
      </a:lvl4pPr>
      <a:lvl5pPr algn="l" rtl="0" eaLnBrk="0" fontAlgn="base" hangingPunct="0">
        <a:lnSpc>
          <a:spcPct val="90000"/>
        </a:lnSpc>
        <a:spcBef>
          <a:spcPct val="0"/>
        </a:spcBef>
        <a:spcAft>
          <a:spcPct val="0"/>
        </a:spcAft>
        <a:defRPr sz="3600" b="1">
          <a:solidFill>
            <a:srgbClr val="FFFF00"/>
          </a:solidFill>
          <a:latin typeface="Arial" charset="0"/>
        </a:defRPr>
      </a:lvl5pPr>
      <a:lvl6pPr marL="457200" algn="l" rtl="0" eaLnBrk="0" fontAlgn="base" hangingPunct="0">
        <a:lnSpc>
          <a:spcPct val="90000"/>
        </a:lnSpc>
        <a:spcBef>
          <a:spcPct val="0"/>
        </a:spcBef>
        <a:spcAft>
          <a:spcPct val="0"/>
        </a:spcAft>
        <a:defRPr sz="3600" b="1">
          <a:solidFill>
            <a:srgbClr val="FFFF00"/>
          </a:solidFill>
          <a:latin typeface="Arial" charset="0"/>
        </a:defRPr>
      </a:lvl6pPr>
      <a:lvl7pPr marL="914400" algn="l" rtl="0" eaLnBrk="0" fontAlgn="base" hangingPunct="0">
        <a:lnSpc>
          <a:spcPct val="90000"/>
        </a:lnSpc>
        <a:spcBef>
          <a:spcPct val="0"/>
        </a:spcBef>
        <a:spcAft>
          <a:spcPct val="0"/>
        </a:spcAft>
        <a:defRPr sz="3600" b="1">
          <a:solidFill>
            <a:srgbClr val="FFFF00"/>
          </a:solidFill>
          <a:latin typeface="Arial" charset="0"/>
        </a:defRPr>
      </a:lvl7pPr>
      <a:lvl8pPr marL="1371600" algn="l" rtl="0" eaLnBrk="0" fontAlgn="base" hangingPunct="0">
        <a:lnSpc>
          <a:spcPct val="90000"/>
        </a:lnSpc>
        <a:spcBef>
          <a:spcPct val="0"/>
        </a:spcBef>
        <a:spcAft>
          <a:spcPct val="0"/>
        </a:spcAft>
        <a:defRPr sz="3600" b="1">
          <a:solidFill>
            <a:srgbClr val="FFFF00"/>
          </a:solidFill>
          <a:latin typeface="Arial" charset="0"/>
        </a:defRPr>
      </a:lvl8pPr>
      <a:lvl9pPr marL="1828800" algn="l" rtl="0" eaLnBrk="0" fontAlgn="base" hangingPunct="0">
        <a:lnSpc>
          <a:spcPct val="90000"/>
        </a:lnSpc>
        <a:spcBef>
          <a:spcPct val="0"/>
        </a:spcBef>
        <a:spcAft>
          <a:spcPct val="0"/>
        </a:spcAft>
        <a:defRPr sz="3600" b="1">
          <a:solidFill>
            <a:srgbClr val="FFFF00"/>
          </a:solidFill>
          <a:latin typeface="Arial" charset="0"/>
        </a:defRPr>
      </a:lvl9pPr>
    </p:titleStyle>
    <p:bodyStyle>
      <a:lvl1pPr marL="271463" indent="-271463" algn="l" rtl="0" eaLnBrk="0" fontAlgn="base" hangingPunct="0">
        <a:spcBef>
          <a:spcPct val="0"/>
        </a:spcBef>
        <a:spcAft>
          <a:spcPct val="50000"/>
        </a:spcAft>
        <a:buClr>
          <a:srgbClr val="FFFF00"/>
        </a:buClr>
        <a:buChar char="•"/>
        <a:defRPr sz="2800" b="1">
          <a:solidFill>
            <a:schemeClr val="tx1"/>
          </a:solidFill>
          <a:latin typeface="+mn-lt"/>
          <a:ea typeface="+mn-ea"/>
          <a:cs typeface="+mn-cs"/>
        </a:defRPr>
      </a:lvl1pPr>
      <a:lvl2pPr marL="893763" indent="-322263" algn="l" rtl="0" eaLnBrk="0" fontAlgn="base" hangingPunct="0">
        <a:spcBef>
          <a:spcPct val="0"/>
        </a:spcBef>
        <a:spcAft>
          <a:spcPct val="50000"/>
        </a:spcAft>
        <a:buClr>
          <a:srgbClr val="FFFF00"/>
        </a:buClr>
        <a:buFont typeface="Arial" pitchFamily="34" charset="0"/>
        <a:buChar char="−"/>
        <a:defRPr sz="2400">
          <a:solidFill>
            <a:schemeClr val="tx1"/>
          </a:solidFill>
          <a:latin typeface="+mn-lt"/>
        </a:defRPr>
      </a:lvl2pPr>
      <a:lvl3pPr marL="1346200" indent="-273050" algn="l" rtl="0" eaLnBrk="0" fontAlgn="base" hangingPunct="0">
        <a:spcBef>
          <a:spcPct val="0"/>
        </a:spcBef>
        <a:spcAft>
          <a:spcPct val="50000"/>
        </a:spcAft>
        <a:buClr>
          <a:srgbClr val="FFFF00"/>
        </a:buClr>
        <a:buFont typeface="Arial" pitchFamily="34" charset="0"/>
        <a:buChar char="~"/>
        <a:defRPr sz="2400">
          <a:solidFill>
            <a:schemeClr val="tx1"/>
          </a:solidFill>
          <a:latin typeface="+mn-lt"/>
        </a:defRPr>
      </a:lvl3pPr>
      <a:lvl4pPr marL="1754188" indent="-228600" algn="l" rtl="0" eaLnBrk="0" fontAlgn="base" hangingPunct="0">
        <a:spcBef>
          <a:spcPct val="50000"/>
        </a:spcBef>
        <a:spcAft>
          <a:spcPct val="0"/>
        </a:spcAft>
        <a:buClr>
          <a:srgbClr val="F9FC72"/>
        </a:buClr>
        <a:buChar char="–"/>
        <a:defRPr sz="2400">
          <a:solidFill>
            <a:schemeClr val="tx1"/>
          </a:solidFill>
          <a:latin typeface="+mn-lt"/>
        </a:defRPr>
      </a:lvl4pPr>
      <a:lvl5pPr marL="2162175" indent="-228600" algn="l" rtl="0" eaLnBrk="0" fontAlgn="base" hangingPunct="0">
        <a:spcBef>
          <a:spcPct val="50000"/>
        </a:spcBef>
        <a:spcAft>
          <a:spcPct val="0"/>
        </a:spcAft>
        <a:buClr>
          <a:srgbClr val="F9FC72"/>
        </a:buClr>
        <a:buSzPct val="56000"/>
        <a:buFont typeface="Monotype Sorts" pitchFamily="2" charset="2"/>
        <a:buChar char="l"/>
        <a:defRPr sz="1600">
          <a:solidFill>
            <a:schemeClr val="tx1"/>
          </a:solidFill>
          <a:latin typeface="+mn-lt"/>
        </a:defRPr>
      </a:lvl5pPr>
      <a:lvl6pPr marL="2619375" indent="-228600" algn="l" rtl="0" eaLnBrk="0" fontAlgn="base" hangingPunct="0">
        <a:spcBef>
          <a:spcPct val="50000"/>
        </a:spcBef>
        <a:spcAft>
          <a:spcPct val="0"/>
        </a:spcAft>
        <a:buClr>
          <a:srgbClr val="F9FC72"/>
        </a:buClr>
        <a:buSzPct val="56000"/>
        <a:buFont typeface="Monotype Sorts" pitchFamily="2" charset="2"/>
        <a:buChar char="l"/>
        <a:defRPr sz="1600">
          <a:solidFill>
            <a:schemeClr val="tx1"/>
          </a:solidFill>
          <a:latin typeface="+mn-lt"/>
        </a:defRPr>
      </a:lvl6pPr>
      <a:lvl7pPr marL="3076575" indent="-228600" algn="l" rtl="0" eaLnBrk="0" fontAlgn="base" hangingPunct="0">
        <a:spcBef>
          <a:spcPct val="50000"/>
        </a:spcBef>
        <a:spcAft>
          <a:spcPct val="0"/>
        </a:spcAft>
        <a:buClr>
          <a:srgbClr val="F9FC72"/>
        </a:buClr>
        <a:buSzPct val="56000"/>
        <a:buFont typeface="Monotype Sorts" pitchFamily="2" charset="2"/>
        <a:buChar char="l"/>
        <a:defRPr sz="1600">
          <a:solidFill>
            <a:schemeClr val="tx1"/>
          </a:solidFill>
          <a:latin typeface="+mn-lt"/>
        </a:defRPr>
      </a:lvl7pPr>
      <a:lvl8pPr marL="3533775" indent="-228600" algn="l" rtl="0" eaLnBrk="0" fontAlgn="base" hangingPunct="0">
        <a:spcBef>
          <a:spcPct val="50000"/>
        </a:spcBef>
        <a:spcAft>
          <a:spcPct val="0"/>
        </a:spcAft>
        <a:buClr>
          <a:srgbClr val="F9FC72"/>
        </a:buClr>
        <a:buSzPct val="56000"/>
        <a:buFont typeface="Monotype Sorts" pitchFamily="2" charset="2"/>
        <a:buChar char="l"/>
        <a:defRPr sz="1600">
          <a:solidFill>
            <a:schemeClr val="tx1"/>
          </a:solidFill>
          <a:latin typeface="+mn-lt"/>
        </a:defRPr>
      </a:lvl8pPr>
      <a:lvl9pPr marL="3990975" indent="-228600" algn="l" rtl="0" eaLnBrk="0" fontAlgn="base" hangingPunct="0">
        <a:spcBef>
          <a:spcPct val="50000"/>
        </a:spcBef>
        <a:spcAft>
          <a:spcPct val="0"/>
        </a:spcAft>
        <a:buClr>
          <a:srgbClr val="F9FC72"/>
        </a:buClr>
        <a:buSzPct val="56000"/>
        <a:buFont typeface="Monotype Sorts" pitchFamily="2" charset="2"/>
        <a:buChar char="l"/>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3077"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Arial" charset="0"/>
              </a:defRPr>
            </a:lvl1pPr>
            <a:extLst/>
          </a:lstStyle>
          <a:p>
            <a:pPr>
              <a:defRPr/>
            </a:pPr>
            <a:fld id="{3861309A-19CF-41F3-8975-9F062682ED3B}" type="datetimeFigureOut">
              <a:rPr lang="en-US"/>
              <a:pPr>
                <a:defRPr/>
              </a:pPr>
              <a:t>10/19/2011</a:t>
            </a:fld>
            <a:endParaRPr lang="en-US" dirty="0"/>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Arial" charset="0"/>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Arial" charset="0"/>
              </a:defRPr>
            </a:lvl1pPr>
            <a:extLst/>
          </a:lstStyle>
          <a:p>
            <a:pPr>
              <a:defRPr/>
            </a:pPr>
            <a:fld id="{3B3F14D2-509E-477C-9A9C-45ED63042A7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5032" r:id="rId5"/>
    <p:sldLayoutId id="2147485033" r:id="rId6"/>
    <p:sldLayoutId id="2147485034" r:id="rId7"/>
    <p:sldLayoutId id="2147485035" r:id="rId8"/>
    <p:sldLayoutId id="2147485036" r:id="rId9"/>
    <p:sldLayoutId id="2147485037" r:id="rId10"/>
    <p:sldLayoutId id="2147485038"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E9AAE6B-402A-4242-A467-80317A90BDC7}" type="datetimeFigureOut">
              <a:rPr lang="en-US"/>
              <a:pPr>
                <a:defRPr/>
              </a:pPr>
              <a:t>10/19/2011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26FEF6B-2950-4F0B-883B-382938F927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37" r:id="rId1"/>
    <p:sldLayoutId id="2147484938" r:id="rId2"/>
    <p:sldLayoutId id="2147484939" r:id="rId3"/>
    <p:sldLayoutId id="2147484940" r:id="rId4"/>
    <p:sldLayoutId id="2147484941" r:id="rId5"/>
    <p:sldLayoutId id="2147484942" r:id="rId6"/>
    <p:sldLayoutId id="2147484943" r:id="rId7"/>
    <p:sldLayoutId id="2147484944" r:id="rId8"/>
    <p:sldLayoutId id="2147484945" r:id="rId9"/>
    <p:sldLayoutId id="2147484946" r:id="rId10"/>
    <p:sldLayoutId id="2147484947" r:id="rId11"/>
    <p:sldLayoutId id="214748503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5124"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5125"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defRPr>
            </a:lvl1pPr>
          </a:lstStyle>
          <a:p>
            <a:pPr>
              <a:defRPr/>
            </a:pPr>
            <a:fld id="{A1EC3758-363C-494F-8113-F45EEEE0E3FC}" type="datetimeFigureOut">
              <a:rPr lang="en-US"/>
              <a:pPr>
                <a:defRPr/>
              </a:pPr>
              <a:t>10/19/2011</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defRPr>
            </a:lvl1pPr>
          </a:lstStyle>
          <a:p>
            <a:pPr>
              <a:defRPr/>
            </a:pPr>
            <a:fld id="{D737A90A-2C00-4C4E-9D8D-CB01F6EF913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5040" r:id="rId1"/>
    <p:sldLayoutId id="2147484948" r:id="rId2"/>
    <p:sldLayoutId id="2147485041" r:id="rId3"/>
    <p:sldLayoutId id="2147484949" r:id="rId4"/>
    <p:sldLayoutId id="2147485042" r:id="rId5"/>
    <p:sldLayoutId id="2147484950" r:id="rId6"/>
    <p:sldLayoutId id="2147484951" r:id="rId7"/>
    <p:sldLayoutId id="2147485043" r:id="rId8"/>
    <p:sldLayoutId id="2147485044" r:id="rId9"/>
    <p:sldLayoutId id="2147484952" r:id="rId10"/>
    <p:sldLayoutId id="2147484953"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614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Arial" charset="0"/>
              </a:defRPr>
            </a:lvl1pPr>
            <a:extLst/>
          </a:lstStyle>
          <a:p>
            <a:pPr>
              <a:defRPr/>
            </a:pPr>
            <a:fld id="{A6202E36-CC87-473E-8B14-22FBBF26C5FC}" type="datetimeFigureOut">
              <a:rPr lang="en-US"/>
              <a:pPr>
                <a:defRPr/>
              </a:pPr>
              <a:t>10/19/2011</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Arial" charset="0"/>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latin typeface="Arial" charset="0"/>
              </a:defRPr>
            </a:lvl1pPr>
            <a:extLst/>
          </a:lstStyle>
          <a:p>
            <a:pPr>
              <a:defRPr/>
            </a:pPr>
            <a:fld id="{E76446ED-9B2C-441E-A138-53D65EF207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45" r:id="rId1"/>
    <p:sldLayoutId id="2147484954" r:id="rId2"/>
    <p:sldLayoutId id="2147485046" r:id="rId3"/>
    <p:sldLayoutId id="2147484955" r:id="rId4"/>
    <p:sldLayoutId id="2147484956" r:id="rId5"/>
    <p:sldLayoutId id="2147484957" r:id="rId6"/>
    <p:sldLayoutId id="2147485047" r:id="rId7"/>
    <p:sldLayoutId id="2147485048" r:id="rId8"/>
    <p:sldLayoutId id="2147485049" r:id="rId9"/>
    <p:sldLayoutId id="2147484958" r:id="rId10"/>
    <p:sldLayoutId id="2147485050"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6350"/>
            <a:ext cx="9140825" cy="6851650"/>
            <a:chOff x="0" y="4"/>
            <a:chExt cx="5758" cy="4316"/>
          </a:xfrm>
        </p:grpSpPr>
        <p:sp>
          <p:nvSpPr>
            <p:cNvPr id="1215491"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latin typeface="Arial" charset="0"/>
              </a:endParaRPr>
            </a:p>
          </p:txBody>
        </p:sp>
        <p:sp>
          <p:nvSpPr>
            <p:cNvPr id="1215492"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latin typeface="Arial" charset="0"/>
              </a:endParaRPr>
            </a:p>
          </p:txBody>
        </p:sp>
        <p:grpSp>
          <p:nvGrpSpPr>
            <p:cNvPr id="7178" name="Group 5"/>
            <p:cNvGrpSpPr>
              <a:grpSpLocks/>
            </p:cNvGrpSpPr>
            <p:nvPr userDrawn="1"/>
          </p:nvGrpSpPr>
          <p:grpSpPr bwMode="auto">
            <a:xfrm>
              <a:off x="0" y="4"/>
              <a:ext cx="5758" cy="4316"/>
              <a:chOff x="0" y="4"/>
              <a:chExt cx="5758" cy="4316"/>
            </a:xfrm>
          </p:grpSpPr>
          <p:sp>
            <p:nvSpPr>
              <p:cNvPr id="1215494"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215495"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latin typeface="Arial" charset="0"/>
                </a:endParaRPr>
              </a:p>
            </p:txBody>
          </p:sp>
          <p:sp>
            <p:nvSpPr>
              <p:cNvPr id="1215496"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Arial" charset="0"/>
                </a:endParaRPr>
              </a:p>
            </p:txBody>
          </p:sp>
          <p:sp>
            <p:nvSpPr>
              <p:cNvPr id="1215497"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215498"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1215499"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1215500"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latin typeface="Arial" charset="0"/>
                </a:endParaRPr>
              </a:p>
            </p:txBody>
          </p:sp>
          <p:sp>
            <p:nvSpPr>
              <p:cNvPr id="1215501"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latin typeface="Arial" charset="0"/>
                </a:endParaRPr>
              </a:p>
            </p:txBody>
          </p:sp>
          <p:sp>
            <p:nvSpPr>
              <p:cNvPr id="1215502"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latin typeface="Arial" charset="0"/>
                </a:endParaRPr>
              </a:p>
            </p:txBody>
          </p:sp>
        </p:grpSp>
      </p:grpSp>
      <p:sp>
        <p:nvSpPr>
          <p:cNvPr id="1215503"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15504"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15505"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a:defRPr/>
            </a:pPr>
            <a:endParaRPr lang="en-US"/>
          </a:p>
        </p:txBody>
      </p:sp>
      <p:sp>
        <p:nvSpPr>
          <p:cNvPr id="1215506"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a:defRPr/>
            </a:pPr>
            <a:endParaRPr lang="en-US"/>
          </a:p>
        </p:txBody>
      </p:sp>
      <p:sp>
        <p:nvSpPr>
          <p:cNvPr id="1215507"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a:defRPr/>
            </a:pPr>
            <a:fld id="{4C852E4B-D08F-4904-BE0B-931516B8926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051" r:id="rId1"/>
    <p:sldLayoutId id="2147484959" r:id="rId2"/>
    <p:sldLayoutId id="2147484960" r:id="rId3"/>
    <p:sldLayoutId id="2147484961" r:id="rId4"/>
    <p:sldLayoutId id="2147484962" r:id="rId5"/>
    <p:sldLayoutId id="2147484963" r:id="rId6"/>
    <p:sldLayoutId id="2147484964" r:id="rId7"/>
    <p:sldLayoutId id="2147484965" r:id="rId8"/>
    <p:sldLayoutId id="2147484966" r:id="rId9"/>
    <p:sldLayoutId id="2147484967" r:id="rId10"/>
    <p:sldLayoutId id="2147484968"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52400" y="6457950"/>
            <a:ext cx="2133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cs typeface="+mn-cs"/>
              </a:defRPr>
            </a:lvl1pPr>
          </a:lstStyle>
          <a:p>
            <a:pPr>
              <a:defRPr/>
            </a:pPr>
            <a:r>
              <a:rPr lang="en-US"/>
              <a:t>SlametS</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7086600" y="6457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mn-lt"/>
                <a:cs typeface="+mn-cs"/>
              </a:defRPr>
            </a:lvl1pPr>
          </a:lstStyle>
          <a:p>
            <a:pPr>
              <a:defRPr/>
            </a:pPr>
            <a:fld id="{3115D6CF-A251-4F7C-9E63-70F0088EE4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69" r:id="rId1"/>
    <p:sldLayoutId id="2147484970" r:id="rId2"/>
    <p:sldLayoutId id="2147484971" r:id="rId3"/>
    <p:sldLayoutId id="2147484972" r:id="rId4"/>
    <p:sldLayoutId id="2147484973" r:id="rId5"/>
    <p:sldLayoutId id="2147484974" r:id="rId6"/>
    <p:sldLayoutId id="2147485052" r:id="rId7"/>
    <p:sldLayoutId id="2147484975" r:id="rId8"/>
    <p:sldLayoutId id="2147484976" r:id="rId9"/>
    <p:sldLayoutId id="2147484977" r:id="rId10"/>
    <p:sldLayoutId id="2147484978"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9220"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9221"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pitchFamily="34" charset="0"/>
                <a:cs typeface="Arial" pitchFamily="34" charset="0"/>
              </a:defRPr>
            </a:lvl1pPr>
          </a:lstStyle>
          <a:p>
            <a:pPr>
              <a:defRPr/>
            </a:pPr>
            <a:fld id="{A21F5CD3-8ADA-4022-B6F5-628913E51D79}" type="datetimeFigureOut">
              <a:rPr lang="en-US"/>
              <a:pPr>
                <a:defRPr/>
              </a:pPr>
              <a:t>10/19/2011</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pitchFamily="34" charset="0"/>
                <a:cs typeface="Arial" pitchFamily="34" charset="0"/>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latin typeface="Arial" pitchFamily="34" charset="0"/>
                <a:cs typeface="Arial" pitchFamily="34" charset="0"/>
              </a:defRPr>
            </a:lvl1pPr>
          </a:lstStyle>
          <a:p>
            <a:pPr>
              <a:defRPr/>
            </a:pPr>
            <a:fld id="{31151E00-B3E8-4513-B53F-0F84016C6D4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5053" r:id="rId1"/>
    <p:sldLayoutId id="2147484979" r:id="rId2"/>
    <p:sldLayoutId id="2147485054" r:id="rId3"/>
    <p:sldLayoutId id="2147484980" r:id="rId4"/>
    <p:sldLayoutId id="2147485055" r:id="rId5"/>
    <p:sldLayoutId id="2147484981" r:id="rId6"/>
    <p:sldLayoutId id="2147484982" r:id="rId7"/>
    <p:sldLayoutId id="2147485056" r:id="rId8"/>
    <p:sldLayoutId id="2147485057" r:id="rId9"/>
    <p:sldLayoutId id="2147484983" r:id="rId10"/>
    <p:sldLayoutId id="2147484984" r:id="rId11"/>
    <p:sldLayoutId id="2147485058" r:id="rId12"/>
  </p:sldLayoutIdLst>
  <p:transition spd="med">
    <p:pull dir="r"/>
  </p:transition>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969696"/>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80808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43D0AEA-96B5-4B95-B97E-20D8308D0C40}" type="datetimeFigureOut">
              <a:rPr lang="en-US"/>
              <a:pPr>
                <a:defRPr/>
              </a:pPr>
              <a:t>10/19/2011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94AA6A9-2CDB-4B56-BB6A-43BBB3B837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85" r:id="rId1"/>
    <p:sldLayoutId id="2147484986" r:id="rId2"/>
    <p:sldLayoutId id="2147484987" r:id="rId3"/>
    <p:sldLayoutId id="2147484988" r:id="rId4"/>
    <p:sldLayoutId id="2147484989" r:id="rId5"/>
    <p:sldLayoutId id="2147484990" r:id="rId6"/>
    <p:sldLayoutId id="2147484991" r:id="rId7"/>
    <p:sldLayoutId id="2147484992" r:id="rId8"/>
    <p:sldLayoutId id="2147484993" r:id="rId9"/>
    <p:sldLayoutId id="2147484994" r:id="rId10"/>
    <p:sldLayoutId id="2147484995" r:id="rId11"/>
    <p:sldLayoutId id="214748505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3.xml"/><Relationship Id="rId7" Type="http://schemas.openxmlformats.org/officeDocument/2006/relationships/image" Target="../media/image34.jpeg"/><Relationship Id="rId2" Type="http://schemas.openxmlformats.org/officeDocument/2006/relationships/slideLayout" Target="../slideLayouts/slideLayout73.xml"/><Relationship Id="rId1" Type="http://schemas.openxmlformats.org/officeDocument/2006/relationships/vmlDrawing" Target="../drawings/vmlDrawing1.v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5.xml"/><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3" Type="http://schemas.openxmlformats.org/officeDocument/2006/relationships/image" Target="http://www.cdc.gov/diabetes/images/splash_diabetes.jpg" TargetMode="External"/><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200400"/>
            <a:ext cx="7772400" cy="1975104"/>
          </a:xfrm>
        </p:spPr>
        <p:txBody>
          <a:bodyPr/>
          <a:lstStyle/>
          <a:p>
            <a:pPr>
              <a:defRPr/>
            </a:pPr>
            <a:r>
              <a:rPr lang="en-US" sz="5400" b="0" cap="none" dirty="0" smtClean="0">
                <a:latin typeface="Britannic Bold" pitchFamily="34" charset="0"/>
              </a:rPr>
              <a:t>Overview</a:t>
            </a:r>
            <a:br>
              <a:rPr lang="en-US" sz="5400" b="0" cap="none" dirty="0" smtClean="0">
                <a:latin typeface="Britannic Bold" pitchFamily="34" charset="0"/>
              </a:rPr>
            </a:br>
            <a:r>
              <a:rPr lang="en-US" sz="5400" b="0" cap="none" dirty="0" smtClean="0">
                <a:solidFill>
                  <a:schemeClr val="accent3"/>
                </a:solidFill>
                <a:latin typeface="Britannic Bold" pitchFamily="34" charset="0"/>
              </a:rPr>
              <a:t>Diabetes Mellitus</a:t>
            </a:r>
            <a:br>
              <a:rPr lang="en-US" sz="5400" b="0" cap="none" dirty="0" smtClean="0">
                <a:solidFill>
                  <a:schemeClr val="accent3"/>
                </a:solidFill>
                <a:latin typeface="Britannic Bold" pitchFamily="34" charset="0"/>
              </a:rPr>
            </a:br>
            <a:endParaRPr lang="en-US" sz="5400" b="0" cap="none" dirty="0">
              <a:solidFill>
                <a:schemeClr val="accent3"/>
              </a:solidFill>
              <a:latin typeface="Britannic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219200" y="4876800"/>
            <a:ext cx="7010400" cy="14478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own Arrow Callout 5"/>
          <p:cNvSpPr/>
          <p:nvPr/>
        </p:nvSpPr>
        <p:spPr>
          <a:xfrm>
            <a:off x="1676400" y="2209800"/>
            <a:ext cx="5715000" cy="25146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909" name="Rectangle 5"/>
          <p:cNvSpPr>
            <a:spLocks noGrp="1" noChangeArrowheads="1"/>
          </p:cNvSpPr>
          <p:nvPr>
            <p:ph type="title" idx="4294967295"/>
          </p:nvPr>
        </p:nvSpPr>
        <p:spPr>
          <a:xfrm>
            <a:off x="381000" y="425450"/>
            <a:ext cx="9296400" cy="1098550"/>
          </a:xfrm>
          <a:effectLst>
            <a:outerShdw blurRad="50800" dist="38100" dir="2700000" algn="tl" rotWithShape="0">
              <a:prstClr val="black">
                <a:alpha val="40000"/>
              </a:prstClr>
            </a:outerShdw>
          </a:effectLst>
        </p:spPr>
        <p:txBody>
          <a:bodyPr/>
          <a:lstStyle/>
          <a:p>
            <a:pPr>
              <a:defRPr/>
            </a:pPr>
            <a:r>
              <a:rPr lang="en-GB" sz="2800" dirty="0">
                <a:solidFill>
                  <a:srgbClr val="00FF00"/>
                </a:solidFill>
                <a:effectLst>
                  <a:outerShdw blurRad="38100" dist="38100" dir="2700000" algn="tl">
                    <a:srgbClr val="000000">
                      <a:alpha val="43137"/>
                    </a:srgbClr>
                  </a:outerShdw>
                </a:effectLst>
                <a:latin typeface="Arial" pitchFamily="34" charset="0"/>
                <a:cs typeface="Arial" pitchFamily="34" charset="0"/>
              </a:rPr>
              <a:t>NHANES reveals the </a:t>
            </a:r>
            <a:r>
              <a:rPr lang="en-GB" sz="2800" dirty="0" smtClean="0">
                <a:solidFill>
                  <a:srgbClr val="00FF00"/>
                </a:solidFill>
                <a:effectLst>
                  <a:outerShdw blurRad="38100" dist="38100" dir="2700000" algn="tl">
                    <a:srgbClr val="000000">
                      <a:alpha val="43137"/>
                    </a:srgbClr>
                  </a:outerShdw>
                </a:effectLst>
                <a:latin typeface="Arial" pitchFamily="34" charset="0"/>
                <a:cs typeface="Arial" pitchFamily="34" charset="0"/>
              </a:rPr>
              <a:t>under-management  of </a:t>
            </a:r>
            <a:r>
              <a:rPr lang="en-GB" sz="2800" dirty="0">
                <a:solidFill>
                  <a:srgbClr val="00FF00"/>
                </a:solidFill>
                <a:effectLst>
                  <a:outerShdw blurRad="38100" dist="38100" dir="2700000" algn="tl">
                    <a:srgbClr val="000000">
                      <a:alpha val="43137"/>
                    </a:srgbClr>
                  </a:outerShdw>
                </a:effectLst>
                <a:latin typeface="Arial" pitchFamily="34" charset="0"/>
                <a:cs typeface="Arial" pitchFamily="34" charset="0"/>
              </a:rPr>
              <a:t>diabetes</a:t>
            </a:r>
          </a:p>
        </p:txBody>
      </p:sp>
      <p:sp>
        <p:nvSpPr>
          <p:cNvPr id="67589" name="Rectangle 6"/>
          <p:cNvSpPr>
            <a:spLocks noGrp="1" noChangeArrowheads="1"/>
          </p:cNvSpPr>
          <p:nvPr>
            <p:ph type="body" idx="4294967295"/>
          </p:nvPr>
        </p:nvSpPr>
        <p:spPr>
          <a:xfrm>
            <a:off x="1676400" y="2209800"/>
            <a:ext cx="5791200" cy="1752600"/>
          </a:xfrm>
        </p:spPr>
        <p:txBody>
          <a:bodyPr/>
          <a:lstStyle/>
          <a:p>
            <a:pPr>
              <a:spcBef>
                <a:spcPct val="0"/>
              </a:spcBef>
              <a:buFont typeface="Wingdings" pitchFamily="2" charset="2"/>
              <a:buNone/>
            </a:pPr>
            <a:r>
              <a:rPr lang="en-GB" sz="2400" b="1" smtClean="0">
                <a:solidFill>
                  <a:schemeClr val="bg1"/>
                </a:solidFill>
                <a:latin typeface="Arial" pitchFamily="34" charset="0"/>
                <a:cs typeface="Arial" pitchFamily="34" charset="0"/>
              </a:rPr>
              <a:t>Mean HbA</a:t>
            </a:r>
            <a:r>
              <a:rPr lang="en-GB" sz="2400" b="1" baseline="-25000" smtClean="0">
                <a:solidFill>
                  <a:schemeClr val="bg1"/>
                </a:solidFill>
                <a:latin typeface="Arial" pitchFamily="34" charset="0"/>
                <a:cs typeface="Arial" pitchFamily="34" charset="0"/>
              </a:rPr>
              <a:t>1c</a:t>
            </a:r>
            <a:r>
              <a:rPr lang="en-GB" sz="2400" b="1" smtClean="0">
                <a:solidFill>
                  <a:schemeClr val="bg1"/>
                </a:solidFill>
                <a:latin typeface="Arial" pitchFamily="34" charset="0"/>
                <a:cs typeface="Arial" pitchFamily="34" charset="0"/>
              </a:rPr>
              <a:t> value was 7.8%</a:t>
            </a:r>
          </a:p>
          <a:p>
            <a:pPr lvl="1" algn="ctr">
              <a:spcBef>
                <a:spcPct val="0"/>
              </a:spcBef>
              <a:buSzPct val="100000"/>
              <a:buFont typeface="Wingdings" pitchFamily="2" charset="2"/>
              <a:buNone/>
            </a:pPr>
            <a:r>
              <a:rPr lang="en-GB" sz="2400" smtClean="0">
                <a:solidFill>
                  <a:schemeClr val="bg1"/>
                </a:solidFill>
                <a:latin typeface="Arial" pitchFamily="34" charset="0"/>
                <a:cs typeface="Arial" pitchFamily="34" charset="0"/>
              </a:rPr>
              <a:t>37% had an HbA</a:t>
            </a:r>
            <a:r>
              <a:rPr lang="en-GB" sz="2400" baseline="-25000" smtClean="0">
                <a:solidFill>
                  <a:schemeClr val="bg1"/>
                </a:solidFill>
                <a:latin typeface="Arial" pitchFamily="34" charset="0"/>
                <a:cs typeface="Arial" pitchFamily="34" charset="0"/>
              </a:rPr>
              <a:t>1c</a:t>
            </a:r>
            <a:r>
              <a:rPr lang="en-GB" sz="2400" smtClean="0">
                <a:solidFill>
                  <a:schemeClr val="bg1"/>
                </a:solidFill>
                <a:latin typeface="Arial" pitchFamily="34" charset="0"/>
                <a:cs typeface="Arial" pitchFamily="34" charset="0"/>
              </a:rPr>
              <a:t> value &lt;7.0%</a:t>
            </a:r>
          </a:p>
          <a:p>
            <a:pPr lvl="1" algn="ctr">
              <a:spcBef>
                <a:spcPct val="0"/>
              </a:spcBef>
              <a:buSzPct val="100000"/>
              <a:buFont typeface="Wingdings" pitchFamily="2" charset="2"/>
              <a:buNone/>
            </a:pPr>
            <a:r>
              <a:rPr lang="en-GB" sz="2400" smtClean="0">
                <a:solidFill>
                  <a:schemeClr val="bg1"/>
                </a:solidFill>
                <a:latin typeface="Arial" pitchFamily="34" charset="0"/>
                <a:cs typeface="Arial" pitchFamily="34" charset="0"/>
              </a:rPr>
              <a:t>26% had an HbA</a:t>
            </a:r>
            <a:r>
              <a:rPr lang="en-GB" sz="2400" baseline="-25000" smtClean="0">
                <a:solidFill>
                  <a:schemeClr val="bg1"/>
                </a:solidFill>
                <a:latin typeface="Arial" pitchFamily="34" charset="0"/>
                <a:cs typeface="Arial" pitchFamily="34" charset="0"/>
              </a:rPr>
              <a:t>1c</a:t>
            </a:r>
            <a:r>
              <a:rPr lang="en-GB" sz="2400" smtClean="0">
                <a:solidFill>
                  <a:schemeClr val="bg1"/>
                </a:solidFill>
                <a:latin typeface="Arial" pitchFamily="34" charset="0"/>
                <a:cs typeface="Arial" pitchFamily="34" charset="0"/>
              </a:rPr>
              <a:t> value of 7.0–8.0%</a:t>
            </a:r>
          </a:p>
          <a:p>
            <a:pPr lvl="1" algn="ctr">
              <a:spcBef>
                <a:spcPct val="0"/>
              </a:spcBef>
              <a:buSzPct val="100000"/>
              <a:buFont typeface="Wingdings" pitchFamily="2" charset="2"/>
              <a:buNone/>
            </a:pPr>
            <a:r>
              <a:rPr lang="en-GB" sz="2400" smtClean="0">
                <a:solidFill>
                  <a:schemeClr val="bg1"/>
                </a:solidFill>
                <a:latin typeface="Arial" pitchFamily="34" charset="0"/>
                <a:cs typeface="Arial" pitchFamily="34" charset="0"/>
              </a:rPr>
              <a:t>37% had an HbA</a:t>
            </a:r>
            <a:r>
              <a:rPr lang="en-GB" sz="2400" baseline="-25000" smtClean="0">
                <a:solidFill>
                  <a:schemeClr val="bg1"/>
                </a:solidFill>
                <a:latin typeface="Arial" pitchFamily="34" charset="0"/>
                <a:cs typeface="Arial" pitchFamily="34" charset="0"/>
              </a:rPr>
              <a:t>1c</a:t>
            </a:r>
            <a:r>
              <a:rPr lang="en-GB" sz="2400" smtClean="0">
                <a:solidFill>
                  <a:schemeClr val="bg1"/>
                </a:solidFill>
                <a:latin typeface="Arial" pitchFamily="34" charset="0"/>
                <a:cs typeface="Arial" pitchFamily="34" charset="0"/>
              </a:rPr>
              <a:t> value &gt;8.0%</a:t>
            </a:r>
          </a:p>
        </p:txBody>
      </p:sp>
      <p:sp>
        <p:nvSpPr>
          <p:cNvPr id="67590" name="Rectangle 4"/>
          <p:cNvSpPr>
            <a:spLocks noChangeArrowheads="1"/>
          </p:cNvSpPr>
          <p:nvPr/>
        </p:nvSpPr>
        <p:spPr bwMode="auto">
          <a:xfrm>
            <a:off x="4724400" y="6578600"/>
            <a:ext cx="42481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nchor="b">
            <a:spAutoFit/>
          </a:bodyPr>
          <a:lstStyle/>
          <a:p>
            <a:pPr algn="r" defTabSz="979488" eaLnBrk="0" hangingPunct="0">
              <a:lnSpc>
                <a:spcPct val="85000"/>
              </a:lnSpc>
            </a:pPr>
            <a:r>
              <a:rPr lang="en-GB" sz="1400">
                <a:solidFill>
                  <a:srgbClr val="FFFFFF"/>
                </a:solidFill>
                <a:ea typeface="MS PGothic" pitchFamily="34" charset="-128"/>
              </a:rPr>
              <a:t>Saydah S, </a:t>
            </a:r>
            <a:r>
              <a:rPr lang="en-GB" sz="1400" i="1">
                <a:solidFill>
                  <a:srgbClr val="FFFFFF"/>
                </a:solidFill>
                <a:ea typeface="MS PGothic" pitchFamily="34" charset="-128"/>
              </a:rPr>
              <a:t>et al. JAMA</a:t>
            </a:r>
            <a:r>
              <a:rPr lang="en-GB" sz="1400">
                <a:solidFill>
                  <a:srgbClr val="FFFFFF"/>
                </a:solidFill>
                <a:ea typeface="MS PGothic" pitchFamily="34" charset="-128"/>
              </a:rPr>
              <a:t> 2004;291:335–42.</a:t>
            </a:r>
          </a:p>
        </p:txBody>
      </p:sp>
      <p:sp>
        <p:nvSpPr>
          <p:cNvPr id="67591" name="Rectangle 4"/>
          <p:cNvSpPr>
            <a:spLocks noChangeArrowheads="1"/>
          </p:cNvSpPr>
          <p:nvPr/>
        </p:nvSpPr>
        <p:spPr bwMode="auto">
          <a:xfrm>
            <a:off x="457200" y="49530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11163" indent="-342900" algn="ctr" eaLnBrk="0" hangingPunct="0">
              <a:buClr>
                <a:srgbClr val="D6ECFF"/>
              </a:buClr>
              <a:buSzPct val="95000"/>
            </a:pPr>
            <a:r>
              <a:rPr lang="en-GB" sz="2400">
                <a:solidFill>
                  <a:srgbClr val="FFFFFF"/>
                </a:solidFill>
                <a:cs typeface="Arial" pitchFamily="34" charset="0"/>
              </a:rPr>
              <a:t>	54% </a:t>
            </a:r>
            <a:r>
              <a:rPr lang="en-GB" sz="2400">
                <a:solidFill>
                  <a:srgbClr val="FFFFFF"/>
                </a:solidFill>
                <a:cs typeface="Arial" pitchFamily="34" charset="0"/>
                <a:sym typeface="Wingdings" pitchFamily="2" charset="2"/>
              </a:rPr>
              <a:t> Oral Hypoglycemic Agents</a:t>
            </a:r>
          </a:p>
          <a:p>
            <a:pPr marL="411163" indent="-342900" algn="ctr" eaLnBrk="0" hangingPunct="0">
              <a:buClr>
                <a:srgbClr val="D6ECFF"/>
              </a:buClr>
              <a:buSzPct val="95000"/>
            </a:pPr>
            <a:r>
              <a:rPr lang="en-GB" sz="2400">
                <a:solidFill>
                  <a:srgbClr val="FFFFFF"/>
                </a:solidFill>
                <a:cs typeface="Arial" pitchFamily="34" charset="0"/>
                <a:sym typeface="Wingdings" pitchFamily="2" charset="2"/>
              </a:rPr>
              <a:t>	</a:t>
            </a:r>
            <a:r>
              <a:rPr lang="en-GB" sz="2400">
                <a:solidFill>
                  <a:srgbClr val="FFFFFF"/>
                </a:solidFill>
                <a:cs typeface="Arial" pitchFamily="34" charset="0"/>
              </a:rPr>
              <a:t>27% </a:t>
            </a:r>
            <a:r>
              <a:rPr lang="en-GB" sz="2400">
                <a:solidFill>
                  <a:srgbClr val="FFFFFF"/>
                </a:solidFill>
                <a:cs typeface="Arial" pitchFamily="34" charset="0"/>
                <a:sym typeface="Wingdings" pitchFamily="2" charset="2"/>
              </a:rPr>
              <a:t> </a:t>
            </a:r>
            <a:r>
              <a:rPr lang="en-GB" sz="2400">
                <a:solidFill>
                  <a:srgbClr val="FFFFFF"/>
                </a:solidFill>
                <a:cs typeface="Arial" pitchFamily="34" charset="0"/>
              </a:rPr>
              <a:t>insulin therapy with or without OHAs</a:t>
            </a:r>
          </a:p>
          <a:p>
            <a:pPr marL="411163" indent="-342900" algn="ctr" eaLnBrk="0" hangingPunct="0">
              <a:buClr>
                <a:srgbClr val="D6ECFF"/>
              </a:buClr>
              <a:buSzPct val="95000"/>
            </a:pPr>
            <a:r>
              <a:rPr lang="en-GB" sz="2400">
                <a:solidFill>
                  <a:srgbClr val="FFFFFF"/>
                </a:solidFill>
                <a:cs typeface="Arial" pitchFamily="34" charset="0"/>
              </a:rPr>
              <a:t>	19% </a:t>
            </a:r>
            <a:r>
              <a:rPr lang="en-GB" sz="2400">
                <a:solidFill>
                  <a:srgbClr val="FFFFFF"/>
                </a:solidFill>
                <a:cs typeface="Arial" pitchFamily="34" charset="0"/>
                <a:sym typeface="Wingdings" pitchFamily="2" charset="2"/>
              </a:rPr>
              <a:t> without any kind of drugs</a:t>
            </a:r>
            <a:endParaRPr lang="en-GB" sz="2400">
              <a:solidFill>
                <a:srgbClr val="FFFFFF"/>
              </a:solidFill>
              <a:cs typeface="Arial" pitchFamily="34" charset="0"/>
            </a:endParaRPr>
          </a:p>
        </p:txBody>
      </p:sp>
      <p:sp>
        <p:nvSpPr>
          <p:cNvPr id="67592" name="Rectangle 6"/>
          <p:cNvSpPr>
            <a:spLocks noChangeArrowheads="1"/>
          </p:cNvSpPr>
          <p:nvPr/>
        </p:nvSpPr>
        <p:spPr bwMode="auto">
          <a:xfrm>
            <a:off x="381000" y="1447800"/>
            <a:ext cx="876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11163" indent="-342900" eaLnBrk="0" hangingPunct="0">
              <a:spcBef>
                <a:spcPts val="700"/>
              </a:spcBef>
              <a:buClr>
                <a:srgbClr val="D6ECFF"/>
              </a:buClr>
              <a:buSzPct val="95000"/>
            </a:pPr>
            <a:r>
              <a:rPr lang="en-GB" sz="2400">
                <a:solidFill>
                  <a:srgbClr val="FFFFFF"/>
                </a:solidFill>
                <a:cs typeface="Arial" pitchFamily="34" charset="0"/>
              </a:rPr>
              <a:t>NHANES 1999 – 2000 </a:t>
            </a:r>
            <a:r>
              <a:rPr lang="en-GB" sz="2400">
                <a:solidFill>
                  <a:srgbClr val="FFFFFF"/>
                </a:solidFill>
                <a:cs typeface="Arial" pitchFamily="34" charset="0"/>
                <a:sym typeface="Wingdings" pitchFamily="2" charset="2"/>
              </a:rPr>
              <a:t> 441 (6%) had previously diabetes</a:t>
            </a:r>
            <a:endParaRPr lang="en-GB" sz="2400">
              <a:solidFill>
                <a:srgbClr val="FFFFFF"/>
              </a:solidFill>
              <a:cs typeface="Arial" pitchFamily="34" charset="0"/>
            </a:endParaRPr>
          </a:p>
        </p:txBody>
      </p:sp>
      <p:cxnSp>
        <p:nvCxnSpPr>
          <p:cNvPr id="11" name="Straight Connector 10"/>
          <p:cNvCxnSpPr/>
          <p:nvPr/>
        </p:nvCxnSpPr>
        <p:spPr>
          <a:xfrm>
            <a:off x="304800" y="1143000"/>
            <a:ext cx="8458200" cy="1588"/>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457200" y="1417638"/>
            <a:ext cx="8077200" cy="5211762"/>
          </a:xfrm>
        </p:spPr>
        <p:txBody>
          <a:bodyPr/>
          <a:lstStyle/>
          <a:p>
            <a:pPr algn="just"/>
            <a:r>
              <a:rPr lang="en-US" sz="2400" smtClean="0">
                <a:solidFill>
                  <a:schemeClr val="bg1"/>
                </a:solidFill>
                <a:cs typeface="Arial" pitchFamily="34" charset="0"/>
              </a:rPr>
              <a:t>The implementation of the standards of care for diabetes has been </a:t>
            </a:r>
            <a:r>
              <a:rPr lang="en-US" sz="2400" i="1" smtClean="0">
                <a:solidFill>
                  <a:srgbClr val="FFC000"/>
                </a:solidFill>
                <a:cs typeface="Arial" pitchFamily="34" charset="0"/>
              </a:rPr>
              <a:t>supoptimal</a:t>
            </a:r>
            <a:r>
              <a:rPr lang="en-US" sz="2400" smtClean="0">
                <a:solidFill>
                  <a:srgbClr val="FFC000"/>
                </a:solidFill>
                <a:cs typeface="Arial" pitchFamily="34" charset="0"/>
              </a:rPr>
              <a:t> </a:t>
            </a:r>
            <a:r>
              <a:rPr lang="en-US" sz="2400" smtClean="0">
                <a:solidFill>
                  <a:schemeClr val="bg1"/>
                </a:solidFill>
                <a:cs typeface="Arial" pitchFamily="34" charset="0"/>
              </a:rPr>
              <a:t>in most clinical settings.</a:t>
            </a:r>
          </a:p>
          <a:p>
            <a:pPr algn="just">
              <a:buFontTx/>
              <a:buNone/>
            </a:pPr>
            <a:endParaRPr lang="en-US" sz="2400" smtClean="0">
              <a:solidFill>
                <a:schemeClr val="bg1"/>
              </a:solidFill>
              <a:cs typeface="Arial" pitchFamily="34" charset="0"/>
            </a:endParaRPr>
          </a:p>
          <a:p>
            <a:r>
              <a:rPr lang="en-US" sz="2400" smtClean="0">
                <a:solidFill>
                  <a:schemeClr val="bg1"/>
                </a:solidFill>
                <a:cs typeface="Arial" pitchFamily="34" charset="0"/>
              </a:rPr>
              <a:t>A  recent report (Cheung et al, 2009) indicated that only </a:t>
            </a:r>
          </a:p>
          <a:p>
            <a:pPr>
              <a:buFontTx/>
              <a:buNone/>
            </a:pPr>
            <a:r>
              <a:rPr lang="en-US" sz="2400" smtClean="0">
                <a:solidFill>
                  <a:schemeClr val="bg1"/>
                </a:solidFill>
                <a:cs typeface="Arial" pitchFamily="34" charset="0"/>
              </a:rPr>
              <a:t>	</a:t>
            </a:r>
            <a:r>
              <a:rPr lang="en-US" sz="2400" smtClean="0">
                <a:solidFill>
                  <a:srgbClr val="FFC000"/>
                </a:solidFill>
                <a:cs typeface="Arial" pitchFamily="34" charset="0"/>
              </a:rPr>
              <a:t>57.1% </a:t>
            </a:r>
            <a:r>
              <a:rPr lang="en-US" sz="2400" smtClean="0">
                <a:solidFill>
                  <a:schemeClr val="bg1"/>
                </a:solidFill>
                <a:cs typeface="Arial" pitchFamily="34" charset="0"/>
              </a:rPr>
              <a:t>of adults with diabetes achieved an </a:t>
            </a:r>
            <a:r>
              <a:rPr lang="en-US" sz="2400" smtClean="0">
                <a:solidFill>
                  <a:srgbClr val="FFC000"/>
                </a:solidFill>
                <a:cs typeface="Arial" pitchFamily="34" charset="0"/>
              </a:rPr>
              <a:t>A1C of  7%, 45.5% </a:t>
            </a:r>
            <a:r>
              <a:rPr lang="en-US" sz="2400" smtClean="0">
                <a:solidFill>
                  <a:schemeClr val="bg1"/>
                </a:solidFill>
                <a:cs typeface="Arial" pitchFamily="34" charset="0"/>
              </a:rPr>
              <a:t>had a blood pressure </a:t>
            </a:r>
            <a:r>
              <a:rPr lang="en-US" sz="2400" smtClean="0">
                <a:solidFill>
                  <a:srgbClr val="FFC000"/>
                </a:solidFill>
                <a:cs typeface="Arial" pitchFamily="34" charset="0"/>
              </a:rPr>
              <a:t>130/80 mmHg,</a:t>
            </a:r>
          </a:p>
          <a:p>
            <a:pPr>
              <a:buFontTx/>
              <a:buNone/>
            </a:pPr>
            <a:r>
              <a:rPr lang="en-US" sz="2400" smtClean="0">
                <a:solidFill>
                  <a:srgbClr val="FFC000"/>
                </a:solidFill>
                <a:cs typeface="Arial" pitchFamily="34" charset="0"/>
              </a:rPr>
              <a:t>	46.5% </a:t>
            </a:r>
            <a:r>
              <a:rPr lang="en-US" sz="2400" smtClean="0">
                <a:solidFill>
                  <a:schemeClr val="bg1"/>
                </a:solidFill>
                <a:cs typeface="Arial" pitchFamily="34" charset="0"/>
              </a:rPr>
              <a:t>had a </a:t>
            </a:r>
            <a:r>
              <a:rPr lang="en-US" sz="2400" smtClean="0">
                <a:solidFill>
                  <a:srgbClr val="FFC000"/>
                </a:solidFill>
                <a:cs typeface="Arial" pitchFamily="34" charset="0"/>
              </a:rPr>
              <a:t>total cholesterol 200 mg/dl.</a:t>
            </a:r>
          </a:p>
          <a:p>
            <a:pPr algn="just">
              <a:buFontTx/>
              <a:buNone/>
            </a:pPr>
            <a:r>
              <a:rPr lang="en-US" sz="2400" smtClean="0">
                <a:solidFill>
                  <a:srgbClr val="FFC000"/>
                </a:solidFill>
                <a:cs typeface="Arial" pitchFamily="34" charset="0"/>
              </a:rPr>
              <a:t>	</a:t>
            </a:r>
            <a:r>
              <a:rPr lang="en-US" sz="2400" i="1" smtClean="0">
                <a:solidFill>
                  <a:srgbClr val="FFC000"/>
                </a:solidFill>
                <a:cs typeface="Arial" pitchFamily="34" charset="0"/>
              </a:rPr>
              <a:t>Only 12.2% </a:t>
            </a:r>
            <a:r>
              <a:rPr lang="en-US" sz="2400" i="1" smtClean="0">
                <a:solidFill>
                  <a:schemeClr val="bg1"/>
                </a:solidFill>
                <a:cs typeface="Arial" pitchFamily="34" charset="0"/>
              </a:rPr>
              <a:t>of people with diabetes achieved all </a:t>
            </a:r>
            <a:r>
              <a:rPr lang="en-US" sz="2400" i="1" smtClean="0">
                <a:solidFill>
                  <a:srgbClr val="FFC000"/>
                </a:solidFill>
                <a:cs typeface="Arial" pitchFamily="34" charset="0"/>
              </a:rPr>
              <a:t>three treatment goals.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914400"/>
          </a:xfrm>
        </p:spPr>
        <p:txBody>
          <a:bodyPr/>
          <a:lstStyle/>
          <a:p>
            <a:pPr>
              <a:defRPr/>
            </a:pPr>
            <a:r>
              <a:rPr lang="en-US" sz="2800" b="1" dirty="0" err="1" smtClean="0">
                <a:solidFill>
                  <a:schemeClr val="accent3"/>
                </a:solidFill>
                <a:latin typeface="Arial" pitchFamily="34" charset="0"/>
                <a:cs typeface="Arial" pitchFamily="34" charset="0"/>
              </a:rPr>
              <a:t>Persentase</a:t>
            </a:r>
            <a:r>
              <a:rPr lang="en-US" sz="2800" b="1" dirty="0" smtClean="0">
                <a:solidFill>
                  <a:schemeClr val="accent3"/>
                </a:solidFill>
                <a:latin typeface="Arial" pitchFamily="34" charset="0"/>
                <a:cs typeface="Arial" pitchFamily="34" charset="0"/>
              </a:rPr>
              <a:t> </a:t>
            </a:r>
            <a:r>
              <a:rPr lang="en-US" sz="2800" b="1" dirty="0" err="1" smtClean="0">
                <a:solidFill>
                  <a:schemeClr val="accent3"/>
                </a:solidFill>
                <a:latin typeface="Arial" pitchFamily="34" charset="0"/>
                <a:cs typeface="Arial" pitchFamily="34" charset="0"/>
              </a:rPr>
              <a:t>kadar</a:t>
            </a:r>
            <a:r>
              <a:rPr lang="en-US" sz="2800" b="1" dirty="0" smtClean="0">
                <a:solidFill>
                  <a:schemeClr val="accent3"/>
                </a:solidFill>
                <a:latin typeface="Arial" pitchFamily="34" charset="0"/>
                <a:cs typeface="Arial" pitchFamily="34" charset="0"/>
              </a:rPr>
              <a:t> </a:t>
            </a:r>
            <a:r>
              <a:rPr lang="en-US" sz="2800" b="1" dirty="0" err="1" smtClean="0">
                <a:solidFill>
                  <a:schemeClr val="accent3"/>
                </a:solidFill>
                <a:latin typeface="Arial" pitchFamily="34" charset="0"/>
                <a:cs typeface="Arial" pitchFamily="34" charset="0"/>
              </a:rPr>
              <a:t>glukosa</a:t>
            </a:r>
            <a:r>
              <a:rPr lang="en-US" sz="2800" b="1" dirty="0" smtClean="0">
                <a:solidFill>
                  <a:schemeClr val="accent3"/>
                </a:solidFill>
                <a:latin typeface="Arial" pitchFamily="34" charset="0"/>
                <a:cs typeface="Arial" pitchFamily="34" charset="0"/>
              </a:rPr>
              <a:t> </a:t>
            </a:r>
            <a:r>
              <a:rPr lang="en-US" sz="2800" b="1" dirty="0" err="1" smtClean="0">
                <a:solidFill>
                  <a:schemeClr val="accent3"/>
                </a:solidFill>
                <a:latin typeface="Arial" pitchFamily="34" charset="0"/>
                <a:cs typeface="Arial" pitchFamily="34" charset="0"/>
              </a:rPr>
              <a:t>darah</a:t>
            </a:r>
            <a:r>
              <a:rPr lang="en-US" sz="2800" b="1" dirty="0" smtClean="0">
                <a:solidFill>
                  <a:schemeClr val="accent3"/>
                </a:solidFill>
                <a:latin typeface="Arial" pitchFamily="34" charset="0"/>
                <a:cs typeface="Arial" pitchFamily="34" charset="0"/>
              </a:rPr>
              <a:t> </a:t>
            </a:r>
            <a:r>
              <a:rPr lang="en-US" sz="2800" b="1" dirty="0" err="1" smtClean="0">
                <a:solidFill>
                  <a:schemeClr val="accent3"/>
                </a:solidFill>
                <a:latin typeface="Arial" pitchFamily="34" charset="0"/>
                <a:cs typeface="Arial" pitchFamily="34" charset="0"/>
              </a:rPr>
              <a:t>responden</a:t>
            </a:r>
            <a:r>
              <a:rPr lang="en-US" sz="2800" b="1" dirty="0" smtClean="0">
                <a:solidFill>
                  <a:schemeClr val="accent3"/>
                </a:solidFill>
                <a:latin typeface="Arial" pitchFamily="34" charset="0"/>
                <a:cs typeface="Arial" pitchFamily="34" charset="0"/>
              </a:rPr>
              <a:t> DDM* </a:t>
            </a:r>
            <a:r>
              <a:rPr lang="en-US" sz="2800" b="1" dirty="0" err="1" smtClean="0">
                <a:solidFill>
                  <a:schemeClr val="accent3"/>
                </a:solidFill>
                <a:latin typeface="Arial" pitchFamily="34" charset="0"/>
                <a:cs typeface="Arial" pitchFamily="34" charset="0"/>
              </a:rPr>
              <a:t>setelah</a:t>
            </a:r>
            <a:r>
              <a:rPr lang="en-US" sz="2800" b="1" dirty="0" smtClean="0">
                <a:solidFill>
                  <a:schemeClr val="accent3"/>
                </a:solidFill>
                <a:latin typeface="Arial" pitchFamily="34" charset="0"/>
                <a:cs typeface="Arial" pitchFamily="34" charset="0"/>
              </a:rPr>
              <a:t> 2 jam </a:t>
            </a:r>
            <a:r>
              <a:rPr lang="en-US" sz="2800" b="1" dirty="0" err="1" smtClean="0">
                <a:solidFill>
                  <a:schemeClr val="accent3"/>
                </a:solidFill>
                <a:latin typeface="Arial" pitchFamily="34" charset="0"/>
                <a:cs typeface="Arial" pitchFamily="34" charset="0"/>
              </a:rPr>
              <a:t>pemberian</a:t>
            </a:r>
            <a:r>
              <a:rPr lang="en-US" sz="2800" b="1" dirty="0" smtClean="0">
                <a:solidFill>
                  <a:schemeClr val="accent3"/>
                </a:solidFill>
                <a:latin typeface="Arial" pitchFamily="34" charset="0"/>
                <a:cs typeface="Arial" pitchFamily="34" charset="0"/>
              </a:rPr>
              <a:t> diet </a:t>
            </a:r>
            <a:r>
              <a:rPr lang="en-US" sz="2800" b="1" dirty="0" err="1" smtClean="0">
                <a:solidFill>
                  <a:schemeClr val="accent3"/>
                </a:solidFill>
                <a:latin typeface="Arial" pitchFamily="34" charset="0"/>
                <a:cs typeface="Arial" pitchFamily="34" charset="0"/>
              </a:rPr>
              <a:t>cair</a:t>
            </a:r>
            <a:r>
              <a:rPr lang="en-US" sz="2800" b="1" dirty="0" smtClean="0">
                <a:solidFill>
                  <a:schemeClr val="accent3"/>
                </a:solidFill>
                <a:latin typeface="Arial" pitchFamily="34" charset="0"/>
                <a:cs typeface="Arial" pitchFamily="34" charset="0"/>
              </a:rPr>
              <a:t> 300 </a:t>
            </a:r>
            <a:r>
              <a:rPr lang="en-US" sz="2800" b="1" dirty="0" err="1" smtClean="0">
                <a:solidFill>
                  <a:schemeClr val="accent3"/>
                </a:solidFill>
                <a:latin typeface="Arial" pitchFamily="34" charset="0"/>
                <a:cs typeface="Arial" pitchFamily="34" charset="0"/>
              </a:rPr>
              <a:t>kalori</a:t>
            </a:r>
            <a:endParaRPr lang="en-US" sz="2800" b="1" dirty="0">
              <a:solidFill>
                <a:schemeClr val="accent3"/>
              </a:solidFill>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762000" y="2317750"/>
          <a:ext cx="7772400" cy="2330452"/>
        </p:xfrm>
        <a:graphic>
          <a:graphicData uri="http://schemas.openxmlformats.org/drawingml/2006/table">
            <a:tbl>
              <a:tblPr firstRow="1" bandRow="1">
                <a:tableStyleId>{8799B23B-EC83-4686-B30A-512413B5E67A}</a:tableStyleId>
              </a:tblPr>
              <a:tblGrid>
                <a:gridCol w="1943100"/>
                <a:gridCol w="1943100"/>
                <a:gridCol w="1943100"/>
                <a:gridCol w="1943100"/>
              </a:tblGrid>
              <a:tr h="582613">
                <a:tc rowSpan="2">
                  <a:txBody>
                    <a:bodyPr/>
                    <a:lstStyle/>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JENIS </a:t>
                      </a:r>
                    </a:p>
                    <a:p>
                      <a:r>
                        <a:rPr lang="en-US" sz="2000" dirty="0" smtClean="0">
                          <a:latin typeface="Arial" pitchFamily="34" charset="0"/>
                          <a:cs typeface="Arial" pitchFamily="34" charset="0"/>
                        </a:rPr>
                        <a:t>KELAMIN</a:t>
                      </a:r>
                      <a:endParaRPr lang="en-US" sz="2000" dirty="0">
                        <a:latin typeface="Arial" pitchFamily="34" charset="0"/>
                        <a:cs typeface="Arial" pitchFamily="34" charset="0"/>
                      </a:endParaRPr>
                    </a:p>
                  </a:txBody>
                  <a:tcPr/>
                </a:tc>
                <a:tc gridSpan="3">
                  <a:txBody>
                    <a:bodyPr/>
                    <a:lstStyle/>
                    <a:p>
                      <a:pPr algn="ctr"/>
                      <a:r>
                        <a:rPr lang="en-US" sz="2000" dirty="0" smtClean="0">
                          <a:latin typeface="Arial" pitchFamily="34" charset="0"/>
                          <a:cs typeface="Arial" pitchFamily="34" charset="0"/>
                        </a:rPr>
                        <a:t>KADAR GLUKOSA DARAH</a:t>
                      </a:r>
                      <a:endParaRPr lang="en-US" sz="2000" dirty="0">
                        <a:latin typeface="Arial" pitchFamily="34" charset="0"/>
                        <a:cs typeface="Arial" pitchFamily="34" charset="0"/>
                      </a:endParaRPr>
                    </a:p>
                  </a:txBody>
                  <a:tcPr/>
                </a:tc>
                <a:tc hMerge="1">
                  <a:txBody>
                    <a:bodyPr/>
                    <a:lstStyle/>
                    <a:p>
                      <a:endParaRPr lang="en-US" dirty="0"/>
                    </a:p>
                  </a:txBody>
                  <a:tcPr/>
                </a:tc>
                <a:tc hMerge="1">
                  <a:txBody>
                    <a:bodyPr/>
                    <a:lstStyle/>
                    <a:p>
                      <a:endParaRPr lang="en-US" dirty="0"/>
                    </a:p>
                  </a:txBody>
                  <a:tcPr/>
                </a:tc>
              </a:tr>
              <a:tr h="582613">
                <a:tc vMerge="1">
                  <a:txBody>
                    <a:bodyPr/>
                    <a:lstStyle/>
                    <a:p>
                      <a:endParaRPr lang="en-US" dirty="0"/>
                    </a:p>
                  </a:txBody>
                  <a:tcPr/>
                </a:tc>
                <a:tc>
                  <a:txBody>
                    <a:bodyPr/>
                    <a:lstStyle/>
                    <a:p>
                      <a:pPr algn="ctr"/>
                      <a:r>
                        <a:rPr lang="en-US" sz="2000" dirty="0" smtClean="0">
                          <a:latin typeface="Arial" pitchFamily="34" charset="0"/>
                          <a:cs typeface="Arial" pitchFamily="34" charset="0"/>
                        </a:rPr>
                        <a:t>&lt; 140</a:t>
                      </a:r>
                      <a:endParaRPr lang="en-US" sz="2000" b="1" dirty="0">
                        <a:latin typeface="Arial" pitchFamily="34" charset="0"/>
                        <a:cs typeface="Arial" pitchFamily="34" charset="0"/>
                      </a:endParaRPr>
                    </a:p>
                  </a:txBody>
                  <a:tcPr/>
                </a:tc>
                <a:tc>
                  <a:txBody>
                    <a:bodyPr/>
                    <a:lstStyle/>
                    <a:p>
                      <a:pPr algn="ctr"/>
                      <a:r>
                        <a:rPr lang="en-US" sz="2000" dirty="0" smtClean="0">
                          <a:latin typeface="Arial" pitchFamily="34" charset="0"/>
                          <a:cs typeface="Arial" pitchFamily="34" charset="0"/>
                        </a:rPr>
                        <a:t>140 - &lt; 200</a:t>
                      </a:r>
                      <a:endParaRPr lang="en-US" sz="2000" b="1" dirty="0">
                        <a:latin typeface="Arial" pitchFamily="34" charset="0"/>
                        <a:cs typeface="Arial" pitchFamily="34" charset="0"/>
                      </a:endParaRPr>
                    </a:p>
                  </a:txBody>
                  <a:tcPr/>
                </a:tc>
                <a:tc>
                  <a:txBody>
                    <a:bodyPr/>
                    <a:lstStyle/>
                    <a:p>
                      <a:pPr algn="ctr"/>
                      <a:r>
                        <a:rPr lang="en-US" sz="2000" dirty="0" smtClean="0">
                          <a:latin typeface="Arial" pitchFamily="34" charset="0"/>
                          <a:cs typeface="Arial" pitchFamily="34" charset="0"/>
                        </a:rPr>
                        <a:t>≥ 200</a:t>
                      </a:r>
                      <a:endParaRPr lang="en-US" sz="2000" b="1" dirty="0">
                        <a:latin typeface="Arial" pitchFamily="34" charset="0"/>
                        <a:cs typeface="Arial" pitchFamily="34" charset="0"/>
                      </a:endParaRPr>
                    </a:p>
                  </a:txBody>
                  <a:tcPr/>
                </a:tc>
              </a:tr>
              <a:tr h="582613">
                <a:tc>
                  <a:txBody>
                    <a:bodyPr/>
                    <a:lstStyle/>
                    <a:p>
                      <a:r>
                        <a:rPr lang="en-US" sz="2000" b="1" dirty="0" err="1" smtClean="0">
                          <a:latin typeface="Arial" pitchFamily="34" charset="0"/>
                          <a:cs typeface="Arial" pitchFamily="34" charset="0"/>
                        </a:rPr>
                        <a:t>Laki-laki</a:t>
                      </a:r>
                      <a:endParaRPr lang="en-US" sz="2000" b="1" dirty="0">
                        <a:latin typeface="Arial" pitchFamily="34" charset="0"/>
                        <a:cs typeface="Arial" pitchFamily="34" charset="0"/>
                      </a:endParaRPr>
                    </a:p>
                  </a:txBody>
                  <a:tcPr/>
                </a:tc>
                <a:tc>
                  <a:txBody>
                    <a:bodyPr/>
                    <a:lstStyle/>
                    <a:p>
                      <a:pPr algn="ctr"/>
                      <a:r>
                        <a:rPr lang="en-US" sz="2000" dirty="0" smtClean="0">
                          <a:latin typeface="Arial" pitchFamily="34" charset="0"/>
                          <a:cs typeface="Arial" pitchFamily="34" charset="0"/>
                        </a:rPr>
                        <a:t>33,1</a:t>
                      </a:r>
                      <a:endParaRPr lang="en-US" sz="2000" b="1" dirty="0">
                        <a:latin typeface="Arial" pitchFamily="34" charset="0"/>
                        <a:cs typeface="Arial" pitchFamily="34" charset="0"/>
                      </a:endParaRPr>
                    </a:p>
                  </a:txBody>
                  <a:tcPr/>
                </a:tc>
                <a:tc>
                  <a:txBody>
                    <a:bodyPr/>
                    <a:lstStyle/>
                    <a:p>
                      <a:pPr algn="ctr"/>
                      <a:r>
                        <a:rPr lang="en-US" sz="2000" dirty="0" smtClean="0">
                          <a:latin typeface="Arial" pitchFamily="34" charset="0"/>
                          <a:cs typeface="Arial" pitchFamily="34" charset="0"/>
                        </a:rPr>
                        <a:t>17,8</a:t>
                      </a:r>
                      <a:endParaRPr lang="en-US" sz="2000" b="1" dirty="0">
                        <a:latin typeface="Arial" pitchFamily="34" charset="0"/>
                        <a:cs typeface="Arial" pitchFamily="34" charset="0"/>
                      </a:endParaRPr>
                    </a:p>
                  </a:txBody>
                  <a:tcPr/>
                </a:tc>
                <a:tc>
                  <a:txBody>
                    <a:bodyPr/>
                    <a:lstStyle/>
                    <a:p>
                      <a:pPr algn="ctr"/>
                      <a:r>
                        <a:rPr lang="en-US" sz="2000" dirty="0" smtClean="0">
                          <a:latin typeface="Arial" pitchFamily="34" charset="0"/>
                          <a:cs typeface="Arial" pitchFamily="34" charset="0"/>
                        </a:rPr>
                        <a:t>49,1</a:t>
                      </a:r>
                      <a:endParaRPr lang="en-US" sz="2000" b="1" dirty="0">
                        <a:latin typeface="Arial" pitchFamily="34" charset="0"/>
                        <a:cs typeface="Arial" pitchFamily="34" charset="0"/>
                      </a:endParaRPr>
                    </a:p>
                  </a:txBody>
                  <a:tcPr/>
                </a:tc>
              </a:tr>
              <a:tr h="582613">
                <a:tc>
                  <a:txBody>
                    <a:bodyPr/>
                    <a:lstStyle/>
                    <a:p>
                      <a:r>
                        <a:rPr lang="en-US" sz="2000" b="1" dirty="0" err="1" smtClean="0">
                          <a:latin typeface="Arial" pitchFamily="34" charset="0"/>
                          <a:cs typeface="Arial" pitchFamily="34" charset="0"/>
                        </a:rPr>
                        <a:t>Perempuan</a:t>
                      </a:r>
                      <a:endParaRPr lang="en-US" sz="2000" b="1" dirty="0">
                        <a:latin typeface="Arial" pitchFamily="34" charset="0"/>
                        <a:cs typeface="Arial" pitchFamily="34" charset="0"/>
                      </a:endParaRPr>
                    </a:p>
                  </a:txBody>
                  <a:tcPr/>
                </a:tc>
                <a:tc>
                  <a:txBody>
                    <a:bodyPr/>
                    <a:lstStyle/>
                    <a:p>
                      <a:pPr algn="ctr"/>
                      <a:r>
                        <a:rPr lang="en-US" sz="2000" dirty="0" smtClean="0">
                          <a:latin typeface="Arial" pitchFamily="34" charset="0"/>
                          <a:cs typeface="Arial" pitchFamily="34" charset="0"/>
                        </a:rPr>
                        <a:t>17,3</a:t>
                      </a:r>
                      <a:endParaRPr lang="en-US" sz="2000" b="1" dirty="0">
                        <a:latin typeface="Arial" pitchFamily="34" charset="0"/>
                        <a:cs typeface="Arial" pitchFamily="34" charset="0"/>
                      </a:endParaRPr>
                    </a:p>
                  </a:txBody>
                  <a:tcPr/>
                </a:tc>
                <a:tc>
                  <a:txBody>
                    <a:bodyPr/>
                    <a:lstStyle/>
                    <a:p>
                      <a:pPr algn="ctr"/>
                      <a:r>
                        <a:rPr lang="en-US" sz="2000" dirty="0" smtClean="0">
                          <a:latin typeface="Arial" pitchFamily="34" charset="0"/>
                          <a:cs typeface="Arial" pitchFamily="34" charset="0"/>
                        </a:rPr>
                        <a:t>15,9</a:t>
                      </a:r>
                      <a:endParaRPr lang="en-US" sz="2000" b="1" dirty="0">
                        <a:latin typeface="Arial" pitchFamily="34" charset="0"/>
                        <a:cs typeface="Arial" pitchFamily="34" charset="0"/>
                      </a:endParaRPr>
                    </a:p>
                  </a:txBody>
                  <a:tcPr/>
                </a:tc>
                <a:tc>
                  <a:txBody>
                    <a:bodyPr/>
                    <a:lstStyle/>
                    <a:p>
                      <a:pPr algn="ctr"/>
                      <a:r>
                        <a:rPr lang="en-US" sz="2000" dirty="0" smtClean="0">
                          <a:latin typeface="Arial" pitchFamily="34" charset="0"/>
                          <a:cs typeface="Arial" pitchFamily="34" charset="0"/>
                        </a:rPr>
                        <a:t>66,8</a:t>
                      </a:r>
                      <a:endParaRPr lang="en-US" sz="2000" b="1" dirty="0">
                        <a:latin typeface="Arial" pitchFamily="34" charset="0"/>
                        <a:cs typeface="Arial" pitchFamily="34" charset="0"/>
                      </a:endParaRPr>
                    </a:p>
                  </a:txBody>
                  <a:tcPr/>
                </a:tc>
              </a:tr>
            </a:tbl>
          </a:graphicData>
        </a:graphic>
      </p:graphicFrame>
      <p:sp>
        <p:nvSpPr>
          <p:cNvPr id="69662" name="TextBox 4"/>
          <p:cNvSpPr txBox="1">
            <a:spLocks noChangeArrowheads="1"/>
          </p:cNvSpPr>
          <p:nvPr/>
        </p:nvSpPr>
        <p:spPr bwMode="auto">
          <a:xfrm>
            <a:off x="698500" y="4724400"/>
            <a:ext cx="3492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*DDM          :  Diagnosed DM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BEB385E-4883-488B-AF2E-3A7F4150D6FC}" type="slidenum">
              <a:rPr lang="fr-FR" smtClean="0"/>
              <a:pPr fontAlgn="base">
                <a:spcBef>
                  <a:spcPct val="0"/>
                </a:spcBef>
                <a:spcAft>
                  <a:spcPct val="0"/>
                </a:spcAft>
                <a:defRPr/>
              </a:pPr>
              <a:t>13</a:t>
            </a:fld>
            <a:endParaRPr lang="fr-FR" smtClean="0"/>
          </a:p>
        </p:txBody>
      </p:sp>
      <p:sp>
        <p:nvSpPr>
          <p:cNvPr id="116740" name="Rectangle 4"/>
          <p:cNvSpPr>
            <a:spLocks noGrp="1" noChangeArrowheads="1"/>
          </p:cNvSpPr>
          <p:nvPr>
            <p:ph type="title" idx="4294967295"/>
          </p:nvPr>
        </p:nvSpPr>
        <p:spPr>
          <a:xfrm>
            <a:off x="0" y="192088"/>
            <a:ext cx="8229600" cy="869950"/>
          </a:xfrm>
        </p:spPr>
        <p:txBody>
          <a:bodyPr>
            <a:normAutofit fontScale="90000"/>
          </a:bodyPr>
          <a:lstStyle/>
          <a:p>
            <a:pPr eaLnBrk="1" fontAlgn="auto" hangingPunct="1">
              <a:spcAft>
                <a:spcPts val="0"/>
              </a:spcAft>
              <a:defRPr/>
            </a:pPr>
            <a:r>
              <a:rPr lang="en-US" sz="2800" dirty="0">
                <a:solidFill>
                  <a:schemeClr val="tx1"/>
                </a:solidFill>
                <a:latin typeface="Arial Rounded MT Bold" pitchFamily="34" charset="0"/>
              </a:rPr>
              <a:t>Diabetes is an increasing healthcare epidemic throughout the world</a:t>
            </a:r>
            <a:endParaRPr lang="fr-FR" sz="2800" dirty="0">
              <a:solidFill>
                <a:schemeClr val="tx1"/>
              </a:solidFill>
              <a:latin typeface="Arial Rounded MT Bold" pitchFamily="34" charset="0"/>
            </a:endParaRPr>
          </a:p>
        </p:txBody>
      </p:sp>
      <p:pic>
        <p:nvPicPr>
          <p:cNvPr id="70660" name="Picture 104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4050" y="1758950"/>
            <a:ext cx="848995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algn="ctr">
                <a:solidFill>
                  <a:srgbClr val="000000"/>
                </a:solidFill>
                <a:miter lim="800000"/>
                <a:headEnd/>
                <a:tailEnd type="none" w="med" len="lg"/>
              </a14:hiddenLine>
            </a:ext>
          </a:extLst>
        </p:spPr>
      </p:pic>
      <p:sp>
        <p:nvSpPr>
          <p:cNvPr id="70661" name="Rectangle 5"/>
          <p:cNvSpPr>
            <a:spLocks noChangeArrowheads="1"/>
          </p:cNvSpPr>
          <p:nvPr/>
        </p:nvSpPr>
        <p:spPr bwMode="auto">
          <a:xfrm>
            <a:off x="1143000" y="1143000"/>
            <a:ext cx="800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algn="ctr">
                <a:solidFill>
                  <a:srgbClr val="000000"/>
                </a:solidFill>
                <a:miter lim="800000"/>
                <a:headEnd/>
                <a:tailEnd type="none" w="med" len="lg"/>
              </a14:hiddenLine>
            </a:ext>
          </a:extLst>
        </p:spPr>
        <p:txBody>
          <a:bodyPr>
            <a:spAutoFit/>
          </a:bodyPr>
          <a:lstStyle/>
          <a:p>
            <a:r>
              <a:rPr lang="en-GB">
                <a:solidFill>
                  <a:srgbClr val="FFFF00"/>
                </a:solidFill>
                <a:latin typeface="Corbel" pitchFamily="34" charset="0"/>
              </a:rPr>
              <a:t>IDF Regions and global projections for the number of people with diabetes (20-79 years), 2010-2030 </a:t>
            </a:r>
          </a:p>
        </p:txBody>
      </p:sp>
      <p:grpSp>
        <p:nvGrpSpPr>
          <p:cNvPr id="70662" name="Group 6"/>
          <p:cNvGrpSpPr>
            <a:grpSpLocks/>
          </p:cNvGrpSpPr>
          <p:nvPr/>
        </p:nvGrpSpPr>
        <p:grpSpPr bwMode="auto">
          <a:xfrm>
            <a:off x="165100" y="3151188"/>
            <a:ext cx="765175" cy="274637"/>
            <a:chOff x="135" y="2567"/>
            <a:chExt cx="482" cy="173"/>
          </a:xfrm>
        </p:grpSpPr>
        <p:sp>
          <p:nvSpPr>
            <p:cNvPr id="70690" name="Rectangle 7"/>
            <p:cNvSpPr>
              <a:spLocks noChangeArrowheads="1"/>
            </p:cNvSpPr>
            <p:nvPr/>
          </p:nvSpPr>
          <p:spPr bwMode="auto">
            <a:xfrm>
              <a:off x="135" y="2602"/>
              <a:ext cx="102" cy="102"/>
            </a:xfrm>
            <a:prstGeom prst="rect">
              <a:avLst/>
            </a:prstGeom>
            <a:solidFill>
              <a:srgbClr val="CC99FF"/>
            </a:solidFill>
            <a:ln w="3175" cap="rnd" algn="ctr">
              <a:solidFill>
                <a:srgbClr val="EAEAEA"/>
              </a:solidFill>
              <a:miter lim="800000"/>
              <a:headEnd type="none" w="sm" len="sm"/>
              <a:tailEnd type="none" w="sm" len="sm"/>
            </a:ln>
          </p:spPr>
          <p:txBody>
            <a:bodyPr/>
            <a:lstStyle/>
            <a:p>
              <a:endParaRPr lang="en-US">
                <a:latin typeface="Corbel" pitchFamily="34" charset="0"/>
              </a:endParaRPr>
            </a:p>
          </p:txBody>
        </p:sp>
        <p:sp>
          <p:nvSpPr>
            <p:cNvPr id="70691" name="Rectangle 8"/>
            <p:cNvSpPr>
              <a:spLocks noChangeArrowheads="1"/>
            </p:cNvSpPr>
            <p:nvPr/>
          </p:nvSpPr>
          <p:spPr bwMode="auto">
            <a:xfrm>
              <a:off x="256" y="2567"/>
              <a:ext cx="36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algn="ctr">
                  <a:solidFill>
                    <a:srgbClr val="000000"/>
                  </a:solidFill>
                  <a:miter lim="800000"/>
                  <a:headEnd/>
                  <a:tailEnd type="none" w="med" len="lg"/>
                </a14:hiddenLine>
              </a:ext>
            </a:extLst>
          </p:spPr>
          <p:txBody>
            <a:bodyPr wrap="none" anchor="ctr">
              <a:spAutoFit/>
            </a:bodyPr>
            <a:lstStyle/>
            <a:p>
              <a:r>
                <a:rPr lang="en-US" sz="1200">
                  <a:latin typeface="Corbel" pitchFamily="34" charset="0"/>
                </a:rPr>
                <a:t>Africa</a:t>
              </a:r>
              <a:endParaRPr lang="fr-FR" sz="1200">
                <a:latin typeface="Corbel" pitchFamily="34" charset="0"/>
              </a:endParaRPr>
            </a:p>
          </p:txBody>
        </p:sp>
      </p:grpSp>
      <p:grpSp>
        <p:nvGrpSpPr>
          <p:cNvPr id="70663" name="Group 9"/>
          <p:cNvGrpSpPr>
            <a:grpSpLocks/>
          </p:cNvGrpSpPr>
          <p:nvPr/>
        </p:nvGrpSpPr>
        <p:grpSpPr bwMode="auto">
          <a:xfrm>
            <a:off x="165100" y="3409950"/>
            <a:ext cx="1739900" cy="406400"/>
            <a:chOff x="135" y="2742"/>
            <a:chExt cx="1096" cy="256"/>
          </a:xfrm>
        </p:grpSpPr>
        <p:sp>
          <p:nvSpPr>
            <p:cNvPr id="70688" name="Rectangle 10"/>
            <p:cNvSpPr>
              <a:spLocks noChangeArrowheads="1"/>
            </p:cNvSpPr>
            <p:nvPr/>
          </p:nvSpPr>
          <p:spPr bwMode="auto">
            <a:xfrm>
              <a:off x="135" y="2817"/>
              <a:ext cx="102" cy="102"/>
            </a:xfrm>
            <a:prstGeom prst="rect">
              <a:avLst/>
            </a:prstGeom>
            <a:solidFill>
              <a:srgbClr val="FFC31B"/>
            </a:solidFill>
            <a:ln w="3175" algn="ctr">
              <a:solidFill>
                <a:srgbClr val="EAEAEA"/>
              </a:solidFill>
              <a:miter lim="800000"/>
              <a:headEnd type="none" w="sm" len="sm"/>
              <a:tailEnd type="none" w="sm" len="sm"/>
            </a:ln>
          </p:spPr>
          <p:txBody>
            <a:bodyPr wrap="none" anchor="ctr"/>
            <a:lstStyle/>
            <a:p>
              <a:endParaRPr lang="en-US">
                <a:latin typeface="Corbel" pitchFamily="34" charset="0"/>
              </a:endParaRPr>
            </a:p>
          </p:txBody>
        </p:sp>
        <p:sp>
          <p:nvSpPr>
            <p:cNvPr id="70689" name="Rectangle 11"/>
            <p:cNvSpPr>
              <a:spLocks noChangeArrowheads="1"/>
            </p:cNvSpPr>
            <p:nvPr/>
          </p:nvSpPr>
          <p:spPr bwMode="auto">
            <a:xfrm>
              <a:off x="256" y="2742"/>
              <a:ext cx="97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algn="ctr">
                  <a:solidFill>
                    <a:srgbClr val="000000"/>
                  </a:solidFill>
                  <a:miter lim="800000"/>
                  <a:headEnd/>
                  <a:tailEnd type="none" w="med" len="lg"/>
                </a14:hiddenLine>
              </a:ext>
            </a:extLst>
          </p:spPr>
          <p:txBody>
            <a:bodyPr anchor="ctr">
              <a:spAutoFit/>
            </a:bodyPr>
            <a:lstStyle/>
            <a:p>
              <a:pPr>
                <a:lnSpc>
                  <a:spcPct val="85000"/>
                </a:lnSpc>
              </a:pPr>
              <a:r>
                <a:rPr lang="en-US" sz="1200">
                  <a:latin typeface="Corbel" pitchFamily="34" charset="0"/>
                </a:rPr>
                <a:t>Middle East and North Africa</a:t>
              </a:r>
              <a:endParaRPr lang="fr-FR" sz="1200">
                <a:latin typeface="Corbel" pitchFamily="34" charset="0"/>
              </a:endParaRPr>
            </a:p>
          </p:txBody>
        </p:sp>
      </p:grpSp>
      <p:grpSp>
        <p:nvGrpSpPr>
          <p:cNvPr id="70664" name="Group 12"/>
          <p:cNvGrpSpPr>
            <a:grpSpLocks/>
          </p:cNvGrpSpPr>
          <p:nvPr/>
        </p:nvGrpSpPr>
        <p:grpSpPr bwMode="auto">
          <a:xfrm>
            <a:off x="165100" y="3787775"/>
            <a:ext cx="865188" cy="274638"/>
            <a:chOff x="135" y="2998"/>
            <a:chExt cx="545" cy="173"/>
          </a:xfrm>
        </p:grpSpPr>
        <p:sp>
          <p:nvSpPr>
            <p:cNvPr id="70686" name="Rectangle 13"/>
            <p:cNvSpPr>
              <a:spLocks noChangeArrowheads="1"/>
            </p:cNvSpPr>
            <p:nvPr/>
          </p:nvSpPr>
          <p:spPr bwMode="auto">
            <a:xfrm>
              <a:off x="135" y="3033"/>
              <a:ext cx="102" cy="102"/>
            </a:xfrm>
            <a:prstGeom prst="rect">
              <a:avLst/>
            </a:prstGeom>
            <a:solidFill>
              <a:srgbClr val="9900FF"/>
            </a:solidFill>
            <a:ln w="3175" cap="rnd" algn="ctr">
              <a:solidFill>
                <a:srgbClr val="EAEAEA"/>
              </a:solidFill>
              <a:miter lim="800000"/>
              <a:headEnd type="none" w="sm" len="sm"/>
              <a:tailEnd type="none" w="sm" len="sm"/>
            </a:ln>
          </p:spPr>
          <p:txBody>
            <a:bodyPr/>
            <a:lstStyle/>
            <a:p>
              <a:endParaRPr lang="en-US">
                <a:latin typeface="Corbel" pitchFamily="34" charset="0"/>
              </a:endParaRPr>
            </a:p>
          </p:txBody>
        </p:sp>
        <p:sp>
          <p:nvSpPr>
            <p:cNvPr id="70687" name="Rectangle 14"/>
            <p:cNvSpPr>
              <a:spLocks noChangeArrowheads="1"/>
            </p:cNvSpPr>
            <p:nvPr/>
          </p:nvSpPr>
          <p:spPr bwMode="auto">
            <a:xfrm>
              <a:off x="256" y="2998"/>
              <a:ext cx="4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algn="ctr">
                  <a:solidFill>
                    <a:srgbClr val="000000"/>
                  </a:solidFill>
                  <a:miter lim="800000"/>
                  <a:headEnd/>
                  <a:tailEnd type="none" w="med" len="lg"/>
                </a14:hiddenLine>
              </a:ext>
            </a:extLst>
          </p:spPr>
          <p:txBody>
            <a:bodyPr wrap="none" anchor="ctr">
              <a:spAutoFit/>
            </a:bodyPr>
            <a:lstStyle/>
            <a:p>
              <a:r>
                <a:rPr lang="en-US" sz="1200">
                  <a:latin typeface="Corbel" pitchFamily="34" charset="0"/>
                </a:rPr>
                <a:t>Europe</a:t>
              </a:r>
              <a:endParaRPr lang="fr-FR" sz="1200">
                <a:latin typeface="Corbel" pitchFamily="34" charset="0"/>
              </a:endParaRPr>
            </a:p>
          </p:txBody>
        </p:sp>
      </p:grpSp>
      <p:grpSp>
        <p:nvGrpSpPr>
          <p:cNvPr id="70665" name="Group 15"/>
          <p:cNvGrpSpPr>
            <a:grpSpLocks/>
          </p:cNvGrpSpPr>
          <p:nvPr/>
        </p:nvGrpSpPr>
        <p:grpSpPr bwMode="auto">
          <a:xfrm>
            <a:off x="165100" y="4056063"/>
            <a:ext cx="1347788" cy="274637"/>
            <a:chOff x="135" y="3200"/>
            <a:chExt cx="849" cy="173"/>
          </a:xfrm>
        </p:grpSpPr>
        <p:sp>
          <p:nvSpPr>
            <p:cNvPr id="70684" name="Rectangle 16"/>
            <p:cNvSpPr>
              <a:spLocks noChangeArrowheads="1"/>
            </p:cNvSpPr>
            <p:nvPr/>
          </p:nvSpPr>
          <p:spPr bwMode="auto">
            <a:xfrm>
              <a:off x="135" y="3235"/>
              <a:ext cx="102" cy="102"/>
            </a:xfrm>
            <a:prstGeom prst="rect">
              <a:avLst/>
            </a:prstGeom>
            <a:solidFill>
              <a:srgbClr val="33CC33"/>
            </a:solidFill>
            <a:ln w="3175" cap="rnd" algn="ctr">
              <a:solidFill>
                <a:srgbClr val="EAEAEA"/>
              </a:solidFill>
              <a:miter lim="800000"/>
              <a:headEnd type="none" w="sm" len="sm"/>
              <a:tailEnd type="none" w="sm" len="sm"/>
            </a:ln>
          </p:spPr>
          <p:txBody>
            <a:bodyPr/>
            <a:lstStyle/>
            <a:p>
              <a:endParaRPr lang="en-US">
                <a:latin typeface="Corbel" pitchFamily="34" charset="0"/>
              </a:endParaRPr>
            </a:p>
          </p:txBody>
        </p:sp>
        <p:sp>
          <p:nvSpPr>
            <p:cNvPr id="70685" name="Rectangle 17"/>
            <p:cNvSpPr>
              <a:spLocks noChangeArrowheads="1"/>
            </p:cNvSpPr>
            <p:nvPr/>
          </p:nvSpPr>
          <p:spPr bwMode="auto">
            <a:xfrm>
              <a:off x="256" y="3200"/>
              <a:ext cx="7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algn="ctr">
                  <a:solidFill>
                    <a:srgbClr val="000000"/>
                  </a:solidFill>
                  <a:miter lim="800000"/>
                  <a:headEnd/>
                  <a:tailEnd type="none" w="med" len="lg"/>
                </a14:hiddenLine>
              </a:ext>
            </a:extLst>
          </p:spPr>
          <p:txBody>
            <a:bodyPr wrap="none" anchor="ctr">
              <a:spAutoFit/>
            </a:bodyPr>
            <a:lstStyle/>
            <a:p>
              <a:r>
                <a:rPr lang="en-US" sz="1200">
                  <a:latin typeface="Corbel" pitchFamily="34" charset="0"/>
                </a:rPr>
                <a:t>North America</a:t>
              </a:r>
              <a:endParaRPr lang="fr-FR" sz="1200">
                <a:latin typeface="Corbel" pitchFamily="34" charset="0"/>
              </a:endParaRPr>
            </a:p>
          </p:txBody>
        </p:sp>
      </p:grpSp>
      <p:grpSp>
        <p:nvGrpSpPr>
          <p:cNvPr id="70666" name="Group 18"/>
          <p:cNvGrpSpPr>
            <a:grpSpLocks/>
          </p:cNvGrpSpPr>
          <p:nvPr/>
        </p:nvGrpSpPr>
        <p:grpSpPr bwMode="auto">
          <a:xfrm>
            <a:off x="165100" y="4343400"/>
            <a:ext cx="2200275" cy="274638"/>
            <a:chOff x="135" y="3402"/>
            <a:chExt cx="1386" cy="173"/>
          </a:xfrm>
        </p:grpSpPr>
        <p:sp>
          <p:nvSpPr>
            <p:cNvPr id="70682" name="Rectangle 19"/>
            <p:cNvSpPr>
              <a:spLocks noChangeArrowheads="1"/>
            </p:cNvSpPr>
            <p:nvPr/>
          </p:nvSpPr>
          <p:spPr bwMode="auto">
            <a:xfrm>
              <a:off x="135" y="3437"/>
              <a:ext cx="102" cy="102"/>
            </a:xfrm>
            <a:prstGeom prst="rect">
              <a:avLst/>
            </a:prstGeom>
            <a:solidFill>
              <a:srgbClr val="FF00FF"/>
            </a:solidFill>
            <a:ln w="3175" algn="ctr">
              <a:solidFill>
                <a:srgbClr val="EAEAEA"/>
              </a:solidFill>
              <a:miter lim="800000"/>
              <a:headEnd type="none" w="sm" len="sm"/>
              <a:tailEnd type="none" w="sm" len="sm"/>
            </a:ln>
          </p:spPr>
          <p:txBody>
            <a:bodyPr wrap="none" anchor="ctr"/>
            <a:lstStyle/>
            <a:p>
              <a:endParaRPr lang="en-US">
                <a:latin typeface="Corbel" pitchFamily="34" charset="0"/>
              </a:endParaRPr>
            </a:p>
          </p:txBody>
        </p:sp>
        <p:sp>
          <p:nvSpPr>
            <p:cNvPr id="70683" name="Rectangle 20"/>
            <p:cNvSpPr>
              <a:spLocks noChangeArrowheads="1"/>
            </p:cNvSpPr>
            <p:nvPr/>
          </p:nvSpPr>
          <p:spPr bwMode="auto">
            <a:xfrm>
              <a:off x="256" y="3402"/>
              <a:ext cx="126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algn="ctr">
                  <a:solidFill>
                    <a:srgbClr val="000000"/>
                  </a:solidFill>
                  <a:miter lim="800000"/>
                  <a:headEnd/>
                  <a:tailEnd type="none" w="med" len="lg"/>
                </a14:hiddenLine>
              </a:ext>
            </a:extLst>
          </p:spPr>
          <p:txBody>
            <a:bodyPr wrap="none" anchor="ctr">
              <a:spAutoFit/>
            </a:bodyPr>
            <a:lstStyle/>
            <a:p>
              <a:r>
                <a:rPr lang="en-US" sz="1200">
                  <a:latin typeface="Corbel" pitchFamily="34" charset="0"/>
                </a:rPr>
                <a:t>South and Central America</a:t>
              </a:r>
              <a:endParaRPr lang="fr-FR" sz="1200">
                <a:latin typeface="Corbel" pitchFamily="34" charset="0"/>
              </a:endParaRPr>
            </a:p>
          </p:txBody>
        </p:sp>
      </p:grpSp>
      <p:grpSp>
        <p:nvGrpSpPr>
          <p:cNvPr id="70667" name="Group 21"/>
          <p:cNvGrpSpPr>
            <a:grpSpLocks/>
          </p:cNvGrpSpPr>
          <p:nvPr/>
        </p:nvGrpSpPr>
        <p:grpSpPr bwMode="auto">
          <a:xfrm>
            <a:off x="165100" y="4611688"/>
            <a:ext cx="1466850" cy="274637"/>
            <a:chOff x="135" y="3611"/>
            <a:chExt cx="924" cy="173"/>
          </a:xfrm>
        </p:grpSpPr>
        <p:sp>
          <p:nvSpPr>
            <p:cNvPr id="70680" name="Rectangle 22"/>
            <p:cNvSpPr>
              <a:spLocks noChangeArrowheads="1"/>
            </p:cNvSpPr>
            <p:nvPr/>
          </p:nvSpPr>
          <p:spPr bwMode="auto">
            <a:xfrm>
              <a:off x="135" y="3646"/>
              <a:ext cx="102" cy="102"/>
            </a:xfrm>
            <a:prstGeom prst="rect">
              <a:avLst/>
            </a:prstGeom>
            <a:solidFill>
              <a:srgbClr val="FF5050"/>
            </a:solidFill>
            <a:ln w="3175" algn="ctr">
              <a:solidFill>
                <a:srgbClr val="EAEAEA"/>
              </a:solidFill>
              <a:miter lim="800000"/>
              <a:headEnd type="none" w="sm" len="sm"/>
              <a:tailEnd type="none" w="sm" len="sm"/>
            </a:ln>
          </p:spPr>
          <p:txBody>
            <a:bodyPr wrap="none" anchor="ctr"/>
            <a:lstStyle/>
            <a:p>
              <a:endParaRPr lang="en-US">
                <a:latin typeface="Corbel" pitchFamily="34" charset="0"/>
              </a:endParaRPr>
            </a:p>
          </p:txBody>
        </p:sp>
        <p:sp>
          <p:nvSpPr>
            <p:cNvPr id="70681" name="Rectangle 23"/>
            <p:cNvSpPr>
              <a:spLocks noChangeArrowheads="1"/>
            </p:cNvSpPr>
            <p:nvPr/>
          </p:nvSpPr>
          <p:spPr bwMode="auto">
            <a:xfrm>
              <a:off x="256" y="3611"/>
              <a:ext cx="8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algn="ctr">
                  <a:solidFill>
                    <a:srgbClr val="000000"/>
                  </a:solidFill>
                  <a:miter lim="800000"/>
                  <a:headEnd/>
                  <a:tailEnd type="none" w="med" len="lg"/>
                </a14:hiddenLine>
              </a:ext>
            </a:extLst>
          </p:spPr>
          <p:txBody>
            <a:bodyPr wrap="none" anchor="ctr">
              <a:spAutoFit/>
            </a:bodyPr>
            <a:lstStyle/>
            <a:p>
              <a:r>
                <a:rPr lang="en-US" sz="1200">
                  <a:latin typeface="Corbel" pitchFamily="34" charset="0"/>
                </a:rPr>
                <a:t>South-East Asia</a:t>
              </a:r>
              <a:endParaRPr lang="fr-FR" sz="1200">
                <a:latin typeface="Corbel" pitchFamily="34" charset="0"/>
              </a:endParaRPr>
            </a:p>
          </p:txBody>
        </p:sp>
      </p:grpSp>
      <p:grpSp>
        <p:nvGrpSpPr>
          <p:cNvPr id="70668" name="Group 24"/>
          <p:cNvGrpSpPr>
            <a:grpSpLocks/>
          </p:cNvGrpSpPr>
          <p:nvPr/>
        </p:nvGrpSpPr>
        <p:grpSpPr bwMode="auto">
          <a:xfrm>
            <a:off x="165100" y="4878388"/>
            <a:ext cx="1433513" cy="274637"/>
            <a:chOff x="135" y="3813"/>
            <a:chExt cx="903" cy="173"/>
          </a:xfrm>
        </p:grpSpPr>
        <p:sp>
          <p:nvSpPr>
            <p:cNvPr id="70678" name="Rectangle 25"/>
            <p:cNvSpPr>
              <a:spLocks noChangeArrowheads="1"/>
            </p:cNvSpPr>
            <p:nvPr/>
          </p:nvSpPr>
          <p:spPr bwMode="auto">
            <a:xfrm>
              <a:off x="135" y="3848"/>
              <a:ext cx="102" cy="102"/>
            </a:xfrm>
            <a:prstGeom prst="rect">
              <a:avLst/>
            </a:prstGeom>
            <a:solidFill>
              <a:srgbClr val="0099FF"/>
            </a:solidFill>
            <a:ln w="3175" algn="ctr">
              <a:solidFill>
                <a:srgbClr val="EAEAEA"/>
              </a:solidFill>
              <a:miter lim="800000"/>
              <a:headEnd type="none" w="sm" len="sm"/>
              <a:tailEnd type="none" w="sm" len="sm"/>
            </a:ln>
          </p:spPr>
          <p:txBody>
            <a:bodyPr wrap="none" anchor="ctr"/>
            <a:lstStyle/>
            <a:p>
              <a:endParaRPr lang="en-US">
                <a:latin typeface="Corbel" pitchFamily="34" charset="0"/>
              </a:endParaRPr>
            </a:p>
          </p:txBody>
        </p:sp>
        <p:sp>
          <p:nvSpPr>
            <p:cNvPr id="70679" name="Rectangle 26"/>
            <p:cNvSpPr>
              <a:spLocks noChangeArrowheads="1"/>
            </p:cNvSpPr>
            <p:nvPr/>
          </p:nvSpPr>
          <p:spPr bwMode="auto">
            <a:xfrm>
              <a:off x="256" y="3813"/>
              <a:ext cx="78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algn="ctr">
                  <a:solidFill>
                    <a:srgbClr val="000000"/>
                  </a:solidFill>
                  <a:miter lim="800000"/>
                  <a:headEnd/>
                  <a:tailEnd type="none" w="med" len="lg"/>
                </a14:hiddenLine>
              </a:ext>
            </a:extLst>
          </p:spPr>
          <p:txBody>
            <a:bodyPr wrap="none" anchor="ctr">
              <a:spAutoFit/>
            </a:bodyPr>
            <a:lstStyle/>
            <a:p>
              <a:r>
                <a:rPr lang="en-US" sz="1200">
                  <a:latin typeface="Corbel" pitchFamily="34" charset="0"/>
                </a:rPr>
                <a:t>Western Pacific</a:t>
              </a:r>
            </a:p>
          </p:txBody>
        </p:sp>
      </p:grpSp>
      <p:sp>
        <p:nvSpPr>
          <p:cNvPr id="70669" name="TextBox 20"/>
          <p:cNvSpPr txBox="1">
            <a:spLocks noChangeArrowheads="1"/>
          </p:cNvSpPr>
          <p:nvPr/>
        </p:nvSpPr>
        <p:spPr bwMode="auto">
          <a:xfrm>
            <a:off x="2198688" y="2730500"/>
            <a:ext cx="622300" cy="646113"/>
          </a:xfrm>
          <a:prstGeom prst="rect">
            <a:avLst/>
          </a:prstGeom>
          <a:solidFill>
            <a:srgbClr val="FFFFFF">
              <a:alpha val="76077"/>
            </a:srgbClr>
          </a:solidFill>
          <a:ln w="9525">
            <a:solidFill>
              <a:srgbClr val="0099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solidFill>
                  <a:srgbClr val="009900"/>
                </a:solidFill>
                <a:latin typeface="Corbel" pitchFamily="34" charset="0"/>
                <a:ea typeface="Arial Unicode MS" pitchFamily="34" charset="-128"/>
                <a:cs typeface="Arial Unicode MS" pitchFamily="34" charset="-128"/>
              </a:rPr>
              <a:t>37.4</a:t>
            </a:r>
          </a:p>
          <a:p>
            <a:pPr eaLnBrk="1" hangingPunct="1"/>
            <a:r>
              <a:rPr lang="en-US" sz="1200" b="1">
                <a:solidFill>
                  <a:srgbClr val="009900"/>
                </a:solidFill>
                <a:latin typeface="Corbel" pitchFamily="34" charset="0"/>
                <a:ea typeface="Arial Unicode MS" pitchFamily="34" charset="-128"/>
                <a:cs typeface="Arial Unicode MS" pitchFamily="34" charset="-128"/>
              </a:rPr>
              <a:t>53.2</a:t>
            </a:r>
          </a:p>
          <a:p>
            <a:pPr eaLnBrk="1" hangingPunct="1"/>
            <a:r>
              <a:rPr lang="en-US" sz="1200" b="1">
                <a:solidFill>
                  <a:srgbClr val="000000"/>
                </a:solidFill>
                <a:latin typeface="Corbel" pitchFamily="34" charset="0"/>
                <a:ea typeface="Arial Unicode MS" pitchFamily="34" charset="-128"/>
                <a:cs typeface="Arial Unicode MS" pitchFamily="34" charset="-128"/>
              </a:rPr>
              <a:t>+42%</a:t>
            </a:r>
          </a:p>
        </p:txBody>
      </p:sp>
      <p:sp>
        <p:nvSpPr>
          <p:cNvPr id="70670" name="TextBox 21"/>
          <p:cNvSpPr txBox="1">
            <a:spLocks noChangeArrowheads="1"/>
          </p:cNvSpPr>
          <p:nvPr/>
        </p:nvSpPr>
        <p:spPr bwMode="auto">
          <a:xfrm>
            <a:off x="3267075" y="4965700"/>
            <a:ext cx="604838" cy="646113"/>
          </a:xfrm>
          <a:prstGeom prst="rect">
            <a:avLst/>
          </a:prstGeom>
          <a:solidFill>
            <a:srgbClr val="FFFFFF">
              <a:alpha val="76077"/>
            </a:srgbClr>
          </a:solidFill>
          <a:ln w="9525">
            <a:solidFill>
              <a:srgbClr val="466472"/>
            </a:solidFill>
            <a:miter lim="800000"/>
            <a:headEnd/>
            <a:tailEnd/>
          </a:ln>
        </p:spPr>
        <p:txBody>
          <a:bodyPr lIns="36000" rIns="360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solidFill>
                  <a:srgbClr val="466472"/>
                </a:solidFill>
                <a:latin typeface="Corbel" pitchFamily="34" charset="0"/>
                <a:ea typeface="Arial Unicode MS" pitchFamily="34" charset="-128"/>
                <a:cs typeface="Arial Unicode MS" pitchFamily="34" charset="-128"/>
              </a:rPr>
              <a:t>16.0</a:t>
            </a:r>
          </a:p>
          <a:p>
            <a:pPr eaLnBrk="1" hangingPunct="1"/>
            <a:r>
              <a:rPr lang="en-US" sz="1200" b="1">
                <a:solidFill>
                  <a:srgbClr val="466472"/>
                </a:solidFill>
                <a:latin typeface="Corbel" pitchFamily="34" charset="0"/>
                <a:ea typeface="Arial Unicode MS" pitchFamily="34" charset="-128"/>
                <a:cs typeface="Arial Unicode MS" pitchFamily="34" charset="-128"/>
              </a:rPr>
              <a:t>29.6</a:t>
            </a:r>
          </a:p>
          <a:p>
            <a:pPr eaLnBrk="1" hangingPunct="1"/>
            <a:r>
              <a:rPr lang="en-US" sz="1200" b="1">
                <a:solidFill>
                  <a:srgbClr val="000000"/>
                </a:solidFill>
                <a:latin typeface="Corbel" pitchFamily="34" charset="0"/>
                <a:ea typeface="Arial Unicode MS" pitchFamily="34" charset="-128"/>
                <a:cs typeface="Arial Unicode MS" pitchFamily="34" charset="-128"/>
              </a:rPr>
              <a:t>+65%</a:t>
            </a:r>
          </a:p>
        </p:txBody>
      </p:sp>
      <p:sp>
        <p:nvSpPr>
          <p:cNvPr id="70671" name="TextBox 23"/>
          <p:cNvSpPr txBox="1">
            <a:spLocks noChangeArrowheads="1"/>
          </p:cNvSpPr>
          <p:nvPr/>
        </p:nvSpPr>
        <p:spPr bwMode="auto">
          <a:xfrm>
            <a:off x="5202238" y="4714875"/>
            <a:ext cx="612775" cy="646113"/>
          </a:xfrm>
          <a:prstGeom prst="rect">
            <a:avLst/>
          </a:prstGeom>
          <a:solidFill>
            <a:srgbClr val="FFFFFF">
              <a:alpha val="76077"/>
            </a:srgbClr>
          </a:solidFill>
          <a:ln w="9525">
            <a:solidFill>
              <a:srgbClr val="FFFFFF"/>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solidFill>
                  <a:srgbClr val="660066"/>
                </a:solidFill>
                <a:latin typeface="Corbel" pitchFamily="34" charset="0"/>
                <a:ea typeface="Arial Unicode MS" pitchFamily="34" charset="-128"/>
                <a:cs typeface="Arial Unicode MS" pitchFamily="34" charset="-128"/>
              </a:rPr>
              <a:t>12.1</a:t>
            </a:r>
          </a:p>
          <a:p>
            <a:pPr eaLnBrk="1" hangingPunct="1"/>
            <a:r>
              <a:rPr lang="en-US" sz="1200" b="1">
                <a:solidFill>
                  <a:srgbClr val="660066"/>
                </a:solidFill>
                <a:latin typeface="Corbel" pitchFamily="34" charset="0"/>
                <a:ea typeface="Arial Unicode MS" pitchFamily="34" charset="-128"/>
                <a:cs typeface="Arial Unicode MS" pitchFamily="34" charset="-128"/>
              </a:rPr>
              <a:t>23.9</a:t>
            </a:r>
          </a:p>
          <a:p>
            <a:pPr eaLnBrk="1" hangingPunct="1"/>
            <a:r>
              <a:rPr lang="en-US" sz="1200" b="1">
                <a:solidFill>
                  <a:srgbClr val="000000"/>
                </a:solidFill>
                <a:latin typeface="Corbel" pitchFamily="34" charset="0"/>
                <a:ea typeface="Arial Unicode MS" pitchFamily="34" charset="-128"/>
                <a:cs typeface="Arial Unicode MS" pitchFamily="34" charset="-128"/>
              </a:rPr>
              <a:t>+98%</a:t>
            </a:r>
          </a:p>
        </p:txBody>
      </p:sp>
      <p:sp>
        <p:nvSpPr>
          <p:cNvPr id="70672" name="TextBox 22"/>
          <p:cNvSpPr txBox="1">
            <a:spLocks noChangeArrowheads="1"/>
          </p:cNvSpPr>
          <p:nvPr/>
        </p:nvSpPr>
        <p:spPr bwMode="auto">
          <a:xfrm>
            <a:off x="5681663" y="3886200"/>
            <a:ext cx="636587" cy="646113"/>
          </a:xfrm>
          <a:prstGeom prst="rect">
            <a:avLst/>
          </a:prstGeom>
          <a:solidFill>
            <a:srgbClr val="FFFFFF">
              <a:alpha val="76077"/>
            </a:srgbClr>
          </a:solidFill>
          <a:ln w="9525">
            <a:solidFill>
              <a:srgbClr val="FFFFFF"/>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solidFill>
                  <a:srgbClr val="663300"/>
                </a:solidFill>
                <a:latin typeface="Corbel" pitchFamily="34" charset="0"/>
                <a:ea typeface="Arial Unicode MS" pitchFamily="34" charset="-128"/>
                <a:cs typeface="Arial Unicode MS" pitchFamily="34" charset="-128"/>
              </a:rPr>
              <a:t>26.5</a:t>
            </a:r>
          </a:p>
          <a:p>
            <a:pPr eaLnBrk="1" hangingPunct="1"/>
            <a:r>
              <a:rPr lang="en-US" sz="1200" b="1">
                <a:solidFill>
                  <a:srgbClr val="663300"/>
                </a:solidFill>
                <a:latin typeface="Corbel" pitchFamily="34" charset="0"/>
                <a:ea typeface="Arial Unicode MS" pitchFamily="34" charset="-128"/>
                <a:cs typeface="Arial Unicode MS" pitchFamily="34" charset="-128"/>
              </a:rPr>
              <a:t>51.7</a:t>
            </a:r>
          </a:p>
          <a:p>
            <a:pPr eaLnBrk="1" hangingPunct="1"/>
            <a:r>
              <a:rPr lang="en-US" sz="1200" b="1">
                <a:solidFill>
                  <a:srgbClr val="000000"/>
                </a:solidFill>
                <a:latin typeface="Corbel" pitchFamily="34" charset="0"/>
                <a:ea typeface="Arial Unicode MS" pitchFamily="34" charset="-128"/>
                <a:cs typeface="Arial Unicode MS" pitchFamily="34" charset="-128"/>
              </a:rPr>
              <a:t>+94%</a:t>
            </a:r>
          </a:p>
        </p:txBody>
      </p:sp>
      <p:sp>
        <p:nvSpPr>
          <p:cNvPr id="70673" name="TextBox 24"/>
          <p:cNvSpPr txBox="1">
            <a:spLocks noChangeArrowheads="1"/>
          </p:cNvSpPr>
          <p:nvPr/>
        </p:nvSpPr>
        <p:spPr bwMode="auto">
          <a:xfrm>
            <a:off x="6597650" y="2438400"/>
            <a:ext cx="633413" cy="646113"/>
          </a:xfrm>
          <a:prstGeom prst="rect">
            <a:avLst/>
          </a:prstGeom>
          <a:solidFill>
            <a:srgbClr val="FFFFFF">
              <a:alpha val="76077"/>
            </a:srgbClr>
          </a:solidFill>
          <a:ln w="9525">
            <a:solidFill>
              <a:srgbClr val="FFFFFF"/>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solidFill>
                  <a:srgbClr val="660066"/>
                </a:solidFill>
                <a:latin typeface="Corbel" pitchFamily="34" charset="0"/>
                <a:ea typeface="Arial Unicode MS" pitchFamily="34" charset="-128"/>
                <a:cs typeface="Arial Unicode MS" pitchFamily="34" charset="-128"/>
              </a:rPr>
              <a:t>55.2</a:t>
            </a:r>
          </a:p>
          <a:p>
            <a:pPr eaLnBrk="1" hangingPunct="1"/>
            <a:r>
              <a:rPr lang="en-US" sz="1200" b="1">
                <a:solidFill>
                  <a:srgbClr val="660066"/>
                </a:solidFill>
                <a:latin typeface="Corbel" pitchFamily="34" charset="0"/>
                <a:ea typeface="Arial Unicode MS" pitchFamily="34" charset="-128"/>
                <a:cs typeface="Arial Unicode MS" pitchFamily="34" charset="-128"/>
              </a:rPr>
              <a:t>66.2</a:t>
            </a:r>
          </a:p>
          <a:p>
            <a:pPr eaLnBrk="1" hangingPunct="1"/>
            <a:r>
              <a:rPr lang="en-US" sz="1200" b="1">
                <a:solidFill>
                  <a:srgbClr val="000000"/>
                </a:solidFill>
                <a:latin typeface="Corbel" pitchFamily="34" charset="0"/>
                <a:ea typeface="Arial Unicode MS" pitchFamily="34" charset="-128"/>
                <a:cs typeface="Arial Unicode MS" pitchFamily="34" charset="-128"/>
              </a:rPr>
              <a:t>+20%</a:t>
            </a:r>
          </a:p>
        </p:txBody>
      </p:sp>
      <p:sp>
        <p:nvSpPr>
          <p:cNvPr id="70674" name="TextBox 25"/>
          <p:cNvSpPr txBox="1">
            <a:spLocks noChangeArrowheads="1"/>
          </p:cNvSpPr>
          <p:nvPr/>
        </p:nvSpPr>
        <p:spPr bwMode="auto">
          <a:xfrm>
            <a:off x="7239000" y="3505200"/>
            <a:ext cx="622300" cy="646113"/>
          </a:xfrm>
          <a:prstGeom prst="rect">
            <a:avLst/>
          </a:prstGeom>
          <a:solidFill>
            <a:srgbClr val="FFFFFF">
              <a:alpha val="76077"/>
            </a:srgbClr>
          </a:solidFill>
          <a:ln w="9525">
            <a:solidFill>
              <a:srgbClr val="FFFFFF"/>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solidFill>
                  <a:srgbClr val="000066"/>
                </a:solidFill>
                <a:latin typeface="Corbel" pitchFamily="34" charset="0"/>
                <a:ea typeface="Arial Unicode MS" pitchFamily="34" charset="-128"/>
                <a:cs typeface="Arial Unicode MS" pitchFamily="34" charset="-128"/>
              </a:rPr>
              <a:t>76.7</a:t>
            </a:r>
          </a:p>
          <a:p>
            <a:pPr eaLnBrk="1" hangingPunct="1"/>
            <a:r>
              <a:rPr lang="en-US" sz="1200" b="1">
                <a:solidFill>
                  <a:srgbClr val="000066"/>
                </a:solidFill>
                <a:latin typeface="Corbel" pitchFamily="34" charset="0"/>
                <a:ea typeface="Arial Unicode MS" pitchFamily="34" charset="-128"/>
                <a:cs typeface="Arial Unicode MS" pitchFamily="34" charset="-128"/>
              </a:rPr>
              <a:t>112.8</a:t>
            </a:r>
          </a:p>
          <a:p>
            <a:pPr eaLnBrk="1" hangingPunct="1"/>
            <a:r>
              <a:rPr lang="en-US" sz="1200" b="1">
                <a:solidFill>
                  <a:srgbClr val="000000"/>
                </a:solidFill>
                <a:latin typeface="Corbel" pitchFamily="34" charset="0"/>
                <a:ea typeface="Arial Unicode MS" pitchFamily="34" charset="-128"/>
                <a:cs typeface="Arial Unicode MS" pitchFamily="34" charset="-128"/>
              </a:rPr>
              <a:t>+47%</a:t>
            </a:r>
          </a:p>
        </p:txBody>
      </p:sp>
      <p:sp>
        <p:nvSpPr>
          <p:cNvPr id="70675" name="TextBox 26"/>
          <p:cNvSpPr txBox="1">
            <a:spLocks noChangeArrowheads="1"/>
          </p:cNvSpPr>
          <p:nvPr/>
        </p:nvSpPr>
        <p:spPr bwMode="auto">
          <a:xfrm>
            <a:off x="6467475" y="4343400"/>
            <a:ext cx="631825" cy="646113"/>
          </a:xfrm>
          <a:prstGeom prst="rect">
            <a:avLst/>
          </a:prstGeom>
          <a:solidFill>
            <a:srgbClr val="FFFFFF">
              <a:alpha val="76077"/>
            </a:srgbClr>
          </a:solidFill>
          <a:ln w="9525">
            <a:solidFill>
              <a:srgbClr val="FFFFFF"/>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solidFill>
                  <a:srgbClr val="B0102B"/>
                </a:solidFill>
                <a:latin typeface="Corbel" pitchFamily="34" charset="0"/>
                <a:ea typeface="Arial Unicode MS" pitchFamily="34" charset="-128"/>
                <a:cs typeface="Arial Unicode MS" pitchFamily="34" charset="-128"/>
              </a:rPr>
              <a:t>58.7</a:t>
            </a:r>
          </a:p>
          <a:p>
            <a:pPr eaLnBrk="1" hangingPunct="1"/>
            <a:r>
              <a:rPr lang="en-US" sz="1200" b="1">
                <a:solidFill>
                  <a:srgbClr val="B0102B"/>
                </a:solidFill>
                <a:latin typeface="Corbel" pitchFamily="34" charset="0"/>
                <a:ea typeface="Arial Unicode MS" pitchFamily="34" charset="-128"/>
                <a:cs typeface="Arial Unicode MS" pitchFamily="34" charset="-128"/>
              </a:rPr>
              <a:t>101.0</a:t>
            </a:r>
          </a:p>
          <a:p>
            <a:pPr eaLnBrk="1" hangingPunct="1"/>
            <a:r>
              <a:rPr lang="en-US" sz="1200" b="1">
                <a:solidFill>
                  <a:srgbClr val="000000"/>
                </a:solidFill>
                <a:latin typeface="Corbel" pitchFamily="34" charset="0"/>
                <a:ea typeface="Arial Unicode MS" pitchFamily="34" charset="-128"/>
                <a:cs typeface="Arial Unicode MS" pitchFamily="34" charset="-128"/>
              </a:rPr>
              <a:t>+72%</a:t>
            </a:r>
          </a:p>
        </p:txBody>
      </p:sp>
      <p:sp>
        <p:nvSpPr>
          <p:cNvPr id="70676" name="Text Placeholder 5"/>
          <p:cNvSpPr>
            <a:spLocks/>
          </p:cNvSpPr>
          <p:nvPr/>
        </p:nvSpPr>
        <p:spPr bwMode="auto">
          <a:xfrm>
            <a:off x="34925" y="6584950"/>
            <a:ext cx="46958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a:lnSpc>
                <a:spcPct val="85000"/>
              </a:lnSpc>
              <a:spcBef>
                <a:spcPct val="55000"/>
              </a:spcBef>
              <a:buClr>
                <a:srgbClr val="FFCC00"/>
              </a:buClr>
              <a:buSzPct val="70000"/>
              <a:buFont typeface="Wingdings" pitchFamily="2" charset="2"/>
              <a:buNone/>
            </a:pPr>
            <a:r>
              <a:rPr lang="en-US" sz="1000">
                <a:latin typeface="Corbel" pitchFamily="34" charset="0"/>
              </a:rPr>
              <a:t>IDF. Diabetes Atlas 4</a:t>
            </a:r>
            <a:r>
              <a:rPr lang="en-US" sz="1000" baseline="30000">
                <a:latin typeface="Corbel" pitchFamily="34" charset="0"/>
              </a:rPr>
              <a:t>th</a:t>
            </a:r>
            <a:r>
              <a:rPr lang="en-US" sz="1000">
                <a:latin typeface="Corbel" pitchFamily="34" charset="0"/>
              </a:rPr>
              <a:t> Edition – 2009</a:t>
            </a:r>
          </a:p>
        </p:txBody>
      </p:sp>
      <p:sp>
        <p:nvSpPr>
          <p:cNvPr id="116792" name="TextBox 27"/>
          <p:cNvSpPr txBox="1">
            <a:spLocks noChangeArrowheads="1"/>
          </p:cNvSpPr>
          <p:nvPr/>
        </p:nvSpPr>
        <p:spPr bwMode="auto">
          <a:xfrm>
            <a:off x="4462463" y="5946775"/>
            <a:ext cx="2700337" cy="796925"/>
          </a:xfrm>
          <a:prstGeom prst="rect">
            <a:avLst/>
          </a:prstGeom>
          <a:solidFill>
            <a:schemeClr val="bg1">
              <a:alpha val="59999"/>
            </a:schemeClr>
          </a:solidFill>
          <a:ln w="9525">
            <a:solidFill>
              <a:srgbClr val="FFFFFF"/>
            </a:solidFill>
            <a:miter lim="800000"/>
            <a:headEnd/>
            <a:tailEnd/>
          </a:ln>
        </p:spPr>
        <p:txBody>
          <a:bodyPr/>
          <a:lstStyle/>
          <a:p>
            <a:pPr fontAlgn="auto">
              <a:lnSpc>
                <a:spcPct val="85000"/>
              </a:lnSpc>
              <a:spcBef>
                <a:spcPts val="0"/>
              </a:spcBef>
              <a:spcAft>
                <a:spcPts val="0"/>
              </a:spcAft>
              <a:defRPr/>
            </a:pPr>
            <a:r>
              <a:rPr lang="en-US" sz="1400" b="1" dirty="0">
                <a:solidFill>
                  <a:srgbClr val="FFC000"/>
                </a:solidFill>
                <a:effectLst>
                  <a:outerShdw blurRad="38100" dist="38100" dir="2700000" algn="tl">
                    <a:srgbClr val="000000">
                      <a:alpha val="43137"/>
                    </a:srgbClr>
                  </a:outerShdw>
                </a:effectLst>
                <a:latin typeface="Arial" charset="0"/>
                <a:ea typeface="Arial Unicode MS" pitchFamily="34" charset="-128"/>
              </a:rPr>
              <a:t>Worldwide:</a:t>
            </a:r>
          </a:p>
          <a:p>
            <a:pPr fontAlgn="auto">
              <a:lnSpc>
                <a:spcPct val="85000"/>
              </a:lnSpc>
              <a:spcBef>
                <a:spcPts val="0"/>
              </a:spcBef>
              <a:spcAft>
                <a:spcPts val="0"/>
              </a:spcAft>
              <a:defRPr/>
            </a:pPr>
            <a:r>
              <a:rPr lang="en-US" sz="1400" dirty="0">
                <a:solidFill>
                  <a:srgbClr val="FFC000"/>
                </a:solidFill>
                <a:latin typeface="Arial" charset="0"/>
                <a:ea typeface="Arial Unicode MS" pitchFamily="34" charset="-128"/>
              </a:rPr>
              <a:t>284.6 million people in 2010</a:t>
            </a:r>
          </a:p>
          <a:p>
            <a:pPr fontAlgn="auto">
              <a:lnSpc>
                <a:spcPct val="85000"/>
              </a:lnSpc>
              <a:spcBef>
                <a:spcPts val="0"/>
              </a:spcBef>
              <a:spcAft>
                <a:spcPts val="0"/>
              </a:spcAft>
              <a:defRPr/>
            </a:pPr>
            <a:r>
              <a:rPr lang="en-US" sz="1400" dirty="0">
                <a:solidFill>
                  <a:srgbClr val="FF0000"/>
                </a:solidFill>
                <a:latin typeface="Arial" charset="0"/>
                <a:ea typeface="Arial Unicode MS" pitchFamily="34" charset="-128"/>
              </a:rPr>
              <a:t>438.4 million projected for 2030</a:t>
            </a:r>
          </a:p>
          <a:p>
            <a:pPr fontAlgn="auto">
              <a:lnSpc>
                <a:spcPct val="85000"/>
              </a:lnSpc>
              <a:spcBef>
                <a:spcPts val="0"/>
              </a:spcBef>
              <a:spcAft>
                <a:spcPts val="0"/>
              </a:spcAft>
              <a:defRPr/>
            </a:pPr>
            <a:r>
              <a:rPr lang="en-US" sz="1400" i="1" dirty="0">
                <a:solidFill>
                  <a:srgbClr val="FFC000"/>
                </a:solidFill>
                <a:latin typeface="Arial" charset="0"/>
                <a:ea typeface="Arial Unicode MS" pitchFamily="34" charset="-128"/>
              </a:rPr>
              <a:t>54% increase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52400" y="533400"/>
            <a:ext cx="3200400" cy="2133600"/>
          </a:xfrm>
          <a:prstGeom prst="rect">
            <a:avLst/>
          </a:prstGeom>
        </p:spPr>
        <p:txBody>
          <a:bodyPr>
            <a:normAutofit fontScale="92500" lnSpcReduction="10000"/>
          </a:bodyPr>
          <a:lstStyle/>
          <a:p>
            <a:pPr marL="411480" indent="-342900" fontAlgn="auto">
              <a:spcAft>
                <a:spcPts val="0"/>
              </a:spcAft>
              <a:buClr>
                <a:schemeClr val="tx2"/>
              </a:buClr>
              <a:buSzPct val="95000"/>
              <a:defRPr/>
            </a:pPr>
            <a:r>
              <a:rPr lang="en-GB" sz="3000" dirty="0">
                <a:cs typeface="Arial" pitchFamily="34" charset="0"/>
              </a:rPr>
              <a:t>	Number of people with diabetes by age group, </a:t>
            </a:r>
          </a:p>
          <a:p>
            <a:pPr marL="411480" indent="-342900" fontAlgn="auto">
              <a:spcAft>
                <a:spcPts val="0"/>
              </a:spcAft>
              <a:buClr>
                <a:schemeClr val="tx2"/>
              </a:buClr>
              <a:buSzPct val="95000"/>
              <a:defRPr/>
            </a:pPr>
            <a:r>
              <a:rPr lang="en-GB" sz="3000" dirty="0">
                <a:cs typeface="Arial" pitchFamily="34" charset="0"/>
              </a:rPr>
              <a:t>	2010 and 2030</a:t>
            </a:r>
          </a:p>
        </p:txBody>
      </p:sp>
      <p:pic>
        <p:nvPicPr>
          <p:cNvPr id="71683" name="Picture 3" descr="Figure 2.2_Number PWD_age group_2010-2030.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33713" y="0"/>
            <a:ext cx="61102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Box 5"/>
          <p:cNvSpPr txBox="1">
            <a:spLocks noChangeArrowheads="1"/>
          </p:cNvSpPr>
          <p:nvPr/>
        </p:nvSpPr>
        <p:spPr bwMode="auto">
          <a:xfrm>
            <a:off x="0" y="6488113"/>
            <a:ext cx="3081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cs typeface="Arial" pitchFamily="34" charset="0"/>
              </a:rPr>
              <a:t>IDF Diabetes Atlas, 4</a:t>
            </a:r>
            <a:r>
              <a:rPr lang="en-US" sz="1600" baseline="30000">
                <a:cs typeface="Arial" pitchFamily="34" charset="0"/>
              </a:rPr>
              <a:t>th</a:t>
            </a:r>
            <a:r>
              <a:rPr lang="en-US" sz="1600">
                <a:cs typeface="Arial" pitchFamily="34" charset="0"/>
              </a:rPr>
              <a:t> ed. 2009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2706" name="Picture 4" descr="Top 10_number pwd.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133600"/>
            <a:ext cx="914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7" descr=" International Diabetes Federation | ID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81000"/>
            <a:ext cx="18288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Box 5"/>
          <p:cNvSpPr txBox="1">
            <a:spLocks noChangeArrowheads="1"/>
          </p:cNvSpPr>
          <p:nvPr/>
        </p:nvSpPr>
        <p:spPr bwMode="auto">
          <a:xfrm>
            <a:off x="5930900" y="6400800"/>
            <a:ext cx="3157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Corbel" pitchFamily="34" charset="0"/>
              </a:rPr>
              <a:t>IDF Diabetes Atlas, 4</a:t>
            </a:r>
            <a:r>
              <a:rPr lang="en-US" baseline="30000">
                <a:latin typeface="Corbel" pitchFamily="34" charset="0"/>
              </a:rPr>
              <a:t>th</a:t>
            </a:r>
            <a:r>
              <a:rPr lang="en-US">
                <a:latin typeface="Corbel" pitchFamily="34" charset="0"/>
              </a:rPr>
              <a:t> ed. 2009</a:t>
            </a:r>
          </a:p>
        </p:txBody>
      </p:sp>
      <p:sp>
        <p:nvSpPr>
          <p:cNvPr id="8" name="Oval 7"/>
          <p:cNvSpPr/>
          <p:nvPr/>
        </p:nvSpPr>
        <p:spPr>
          <a:xfrm>
            <a:off x="0" y="5029200"/>
            <a:ext cx="1676400" cy="7620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4343400" y="4191000"/>
            <a:ext cx="1676400" cy="7620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4"/>
          <p:cNvSpPr txBox="1">
            <a:spLocks noChangeArrowheads="1"/>
          </p:cNvSpPr>
          <p:nvPr/>
        </p:nvSpPr>
        <p:spPr>
          <a:xfrm>
            <a:off x="2286000" y="577850"/>
            <a:ext cx="7010400" cy="869950"/>
          </a:xfrm>
          <a:prstGeom prst="rect">
            <a:avLst/>
          </a:prstGeom>
        </p:spPr>
        <p:txBody>
          <a:bodyPr rIns="45720" anchor="ctr">
            <a:scene3d>
              <a:camera prst="orthographicFront"/>
              <a:lightRig rig="threePt" dir="t">
                <a:rot lat="0" lon="0" rev="4800000"/>
              </a:lightRig>
            </a:scene3d>
            <a:sp3d prstMaterial="matte">
              <a:bevelT w="50800" h="10160"/>
            </a:sp3d>
          </a:bodyPr>
          <a:lstStyle/>
          <a:p>
            <a:pPr fontAlgn="auto">
              <a:spcBef>
                <a:spcPts val="0"/>
              </a:spcBef>
              <a:spcAft>
                <a:spcPts val="0"/>
              </a:spcAft>
              <a:defRPr/>
            </a:pPr>
            <a:r>
              <a:rPr lang="en-GB" sz="2800" b="1" dirty="0">
                <a:effectLst>
                  <a:outerShdw blurRad="38100" dist="38100" dir="2700000" algn="tl">
                    <a:srgbClr val="000000">
                      <a:alpha val="43137"/>
                    </a:srgbClr>
                  </a:outerShdw>
                </a:effectLst>
                <a:latin typeface="Arial" charset="0"/>
              </a:rPr>
              <a:t>Top 10</a:t>
            </a:r>
          </a:p>
          <a:p>
            <a:pPr fontAlgn="auto">
              <a:spcBef>
                <a:spcPts val="0"/>
              </a:spcBef>
              <a:spcAft>
                <a:spcPts val="0"/>
              </a:spcAft>
              <a:defRPr/>
            </a:pPr>
            <a:r>
              <a:rPr lang="en-GB" sz="2800" b="1" dirty="0">
                <a:effectLst>
                  <a:outerShdw blurRad="38100" dist="38100" dir="2700000" algn="tl">
                    <a:srgbClr val="000000">
                      <a:alpha val="43137"/>
                    </a:srgbClr>
                  </a:outerShdw>
                </a:effectLst>
                <a:latin typeface="Arial" charset="0"/>
              </a:rPr>
              <a:t>Number of people with diabetes</a:t>
            </a:r>
          </a:p>
          <a:p>
            <a:pPr fontAlgn="auto">
              <a:spcBef>
                <a:spcPts val="0"/>
              </a:spcBef>
              <a:spcAft>
                <a:spcPts val="0"/>
              </a:spcAft>
              <a:defRPr/>
            </a:pPr>
            <a:r>
              <a:rPr lang="en-GB" sz="2800" b="1" dirty="0">
                <a:effectLst>
                  <a:outerShdw blurRad="38100" dist="38100" dir="2700000" algn="tl">
                    <a:srgbClr val="000000">
                      <a:alpha val="43137"/>
                    </a:srgbClr>
                  </a:outerShdw>
                </a:effectLst>
                <a:latin typeface="Arial" charset="0"/>
              </a:rPr>
              <a:t>(20-79 years), 2010 and 2030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accent3"/>
                </a:solidFill>
                <a:effectLst>
                  <a:outerShdw blurRad="38100" dist="38100" dir="2700000" algn="tl">
                    <a:srgbClr val="000000">
                      <a:alpha val="43137"/>
                    </a:srgbClr>
                  </a:outerShdw>
                </a:effectLst>
                <a:latin typeface="Arial" pitchFamily="34" charset="0"/>
                <a:cs typeface="Arial" pitchFamily="34" charset="0"/>
              </a:rPr>
              <a:t>Data </a:t>
            </a:r>
            <a:r>
              <a:rPr lang="en-US" b="1" dirty="0" err="1" smtClean="0">
                <a:solidFill>
                  <a:schemeClr val="accent3"/>
                </a:solidFill>
                <a:effectLst>
                  <a:outerShdw blurRad="38100" dist="38100" dir="2700000" algn="tl">
                    <a:srgbClr val="000000">
                      <a:alpha val="43137"/>
                    </a:srgbClr>
                  </a:outerShdw>
                </a:effectLst>
                <a:latin typeface="Arial" pitchFamily="34" charset="0"/>
                <a:cs typeface="Arial" pitchFamily="34" charset="0"/>
              </a:rPr>
              <a:t>Riskesdas</a:t>
            </a:r>
            <a:r>
              <a:rPr lang="en-US" b="1" dirty="0" smtClean="0">
                <a:solidFill>
                  <a:schemeClr val="accent3"/>
                </a:solidFill>
                <a:effectLst>
                  <a:outerShdw blurRad="38100" dist="38100" dir="2700000" algn="tl">
                    <a:srgbClr val="000000">
                      <a:alpha val="43137"/>
                    </a:srgbClr>
                  </a:outerShdw>
                </a:effectLst>
                <a:latin typeface="Arial" pitchFamily="34" charset="0"/>
                <a:cs typeface="Arial" pitchFamily="34" charset="0"/>
              </a:rPr>
              <a:t> </a:t>
            </a:r>
            <a:r>
              <a:rPr lang="en-US" b="1" dirty="0" err="1" smtClean="0">
                <a:solidFill>
                  <a:schemeClr val="accent3"/>
                </a:solidFill>
                <a:effectLst>
                  <a:outerShdw blurRad="38100" dist="38100" dir="2700000" algn="tl">
                    <a:srgbClr val="000000">
                      <a:alpha val="43137"/>
                    </a:srgbClr>
                  </a:outerShdw>
                </a:effectLst>
                <a:latin typeface="Arial" pitchFamily="34" charset="0"/>
                <a:cs typeface="Arial" pitchFamily="34" charset="0"/>
              </a:rPr>
              <a:t>tahun</a:t>
            </a:r>
            <a:r>
              <a:rPr lang="en-US" b="1" dirty="0" smtClean="0">
                <a:solidFill>
                  <a:schemeClr val="accent3"/>
                </a:solidFill>
                <a:effectLst>
                  <a:outerShdw blurRad="38100" dist="38100" dir="2700000" algn="tl">
                    <a:srgbClr val="000000">
                      <a:alpha val="43137"/>
                    </a:srgbClr>
                  </a:outerShdw>
                </a:effectLst>
                <a:latin typeface="Arial" pitchFamily="34" charset="0"/>
                <a:cs typeface="Arial" pitchFamily="34" charset="0"/>
              </a:rPr>
              <a:t> 2007</a:t>
            </a:r>
            <a:endParaRPr lang="en-US" b="1" dirty="0">
              <a:solidFill>
                <a:schemeClr val="accent3"/>
              </a:solidFill>
              <a:effectLst>
                <a:outerShdw blurRad="38100" dist="38100" dir="2700000" algn="tl">
                  <a:srgbClr val="000000">
                    <a:alpha val="43137"/>
                  </a:srgbClr>
                </a:outerShdw>
              </a:effectLst>
              <a:latin typeface="Arial" pitchFamily="34" charset="0"/>
              <a:cs typeface="Arial" pitchFamily="34" charset="0"/>
            </a:endParaRPr>
          </a:p>
        </p:txBody>
      </p:sp>
      <p:sp>
        <p:nvSpPr>
          <p:cNvPr id="73731" name="TextBox 4"/>
          <p:cNvSpPr txBox="1">
            <a:spLocks noChangeArrowheads="1"/>
          </p:cNvSpPr>
          <p:nvPr/>
        </p:nvSpPr>
        <p:spPr bwMode="auto">
          <a:xfrm>
            <a:off x="533400" y="1752600"/>
            <a:ext cx="81534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sz="2000"/>
              <a:t>Pengambilan darah vena untuk pemeriksaan glukosa darah dilakukan pada responden usia &gt;15 tahun yang tinggal di daerah perkotaan (24,417 responden).</a:t>
            </a:r>
          </a:p>
          <a:p>
            <a:pPr algn="just" eaLnBrk="1" hangingPunct="1"/>
            <a:endParaRPr lang="en-US" sz="2000"/>
          </a:p>
          <a:p>
            <a:pPr algn="just" eaLnBrk="1" hangingPunct="1"/>
            <a:r>
              <a:rPr lang="en-US" sz="2000"/>
              <a:t>Responden dipersiapkan puasa 10-14 jam sebelum diambil darah, kemudian dilakukan TTGO, kecuali bagi pasien DM diberikan diet cair 300 kalori.</a:t>
            </a:r>
          </a:p>
          <a:p>
            <a:pPr algn="just" eaLnBrk="1" hangingPunct="1"/>
            <a:endParaRPr lang="en-US" sz="2000"/>
          </a:p>
          <a:p>
            <a:pPr algn="just" eaLnBrk="1" hangingPunct="1"/>
            <a:r>
              <a:rPr lang="en-US" sz="2000"/>
              <a:t>Kriteria diagnosis DM dibuat berdasarkan WHO 1999 dan ADA 2003, di mana 2 jam setelah pembebanan glukosa didapatkan hasil GD :</a:t>
            </a:r>
          </a:p>
          <a:p>
            <a:pPr algn="just" eaLnBrk="1" hangingPunct="1"/>
            <a:r>
              <a:rPr lang="en-US" sz="2000"/>
              <a:t>	         &lt; 140 mg/dl   </a:t>
            </a:r>
            <a:r>
              <a:rPr lang="en-US" sz="2000">
                <a:sym typeface="Wingdings" pitchFamily="2" charset="2"/>
              </a:rPr>
              <a:t> Tidak DM</a:t>
            </a:r>
          </a:p>
          <a:p>
            <a:pPr algn="just" eaLnBrk="1" hangingPunct="1"/>
            <a:r>
              <a:rPr lang="en-US" sz="2000">
                <a:sym typeface="Wingdings" pitchFamily="2" charset="2"/>
              </a:rPr>
              <a:t>	140 - &lt; 200 mg/dl    Toleransi Glukosa Terganggu (TGT)</a:t>
            </a:r>
          </a:p>
          <a:p>
            <a:pPr algn="just" eaLnBrk="1" hangingPunct="1"/>
            <a:r>
              <a:rPr lang="en-US" sz="2000">
                <a:sym typeface="Wingdings" pitchFamily="2" charset="2"/>
              </a:rPr>
              <a:t>                       ≥ 200 mg/dl    DM</a:t>
            </a:r>
            <a:endParaRPr lang="en-US" sz="2000"/>
          </a:p>
          <a:p>
            <a:pPr algn="just" eaLnBrk="1" hangingPunct="1"/>
            <a:endParaRPr lang="en-US" sz="2000"/>
          </a:p>
          <a:p>
            <a:pPr algn="just" eaLnBrk="1" hangingPunct="1"/>
            <a:endParaRPr lang="en-US" sz="20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457200" y="1828800"/>
          <a:ext cx="8305800" cy="1482725"/>
        </p:xfrm>
        <a:graphic>
          <a:graphicData uri="http://schemas.openxmlformats.org/drawingml/2006/table">
            <a:tbl>
              <a:tblPr firstRow="1" bandRow="1">
                <a:tableStyleId>{8799B23B-EC83-4686-B30A-512413B5E67A}</a:tableStyleId>
              </a:tblPr>
              <a:tblGrid>
                <a:gridCol w="2438400"/>
                <a:gridCol w="1371600"/>
                <a:gridCol w="1371600"/>
                <a:gridCol w="1463040"/>
                <a:gridCol w="1661160"/>
              </a:tblGrid>
              <a:tr h="396380">
                <a:tc>
                  <a:txBody>
                    <a:bodyPr/>
                    <a:lstStyle/>
                    <a:p>
                      <a:pPr algn="ctr"/>
                      <a:endParaRPr lang="en-US" sz="2000" dirty="0">
                        <a:latin typeface="Arial" pitchFamily="34" charset="0"/>
                        <a:cs typeface="Arial" pitchFamily="34" charset="0"/>
                      </a:endParaRPr>
                    </a:p>
                  </a:txBody>
                  <a:tcPr marT="45736" marB="45736"/>
                </a:tc>
                <a:tc>
                  <a:txBody>
                    <a:bodyPr/>
                    <a:lstStyle/>
                    <a:p>
                      <a:pPr algn="ctr"/>
                      <a:r>
                        <a:rPr lang="en-US" sz="2000" dirty="0" smtClean="0"/>
                        <a:t>TGT</a:t>
                      </a:r>
                      <a:endParaRPr lang="en-US" sz="2000" b="1" dirty="0">
                        <a:latin typeface="Arial" pitchFamily="34" charset="0"/>
                        <a:cs typeface="Arial" pitchFamily="34" charset="0"/>
                      </a:endParaRPr>
                    </a:p>
                  </a:txBody>
                  <a:tcPr marT="45736" marB="45736"/>
                </a:tc>
                <a:tc>
                  <a:txBody>
                    <a:bodyPr/>
                    <a:lstStyle/>
                    <a:p>
                      <a:pPr algn="ctr"/>
                      <a:r>
                        <a:rPr lang="en-US" sz="2000" dirty="0" smtClean="0"/>
                        <a:t>DDM*</a:t>
                      </a:r>
                      <a:endParaRPr lang="en-US" sz="2000" b="1" dirty="0">
                        <a:latin typeface="Arial" pitchFamily="34" charset="0"/>
                        <a:cs typeface="Arial" pitchFamily="34" charset="0"/>
                      </a:endParaRPr>
                    </a:p>
                  </a:txBody>
                  <a:tcPr marT="45736" marB="45736"/>
                </a:tc>
                <a:tc>
                  <a:txBody>
                    <a:bodyPr/>
                    <a:lstStyle/>
                    <a:p>
                      <a:pPr algn="ctr"/>
                      <a:r>
                        <a:rPr lang="en-US" sz="2000" dirty="0" smtClean="0"/>
                        <a:t>UDDM**</a:t>
                      </a:r>
                      <a:endParaRPr lang="en-US" sz="2000" b="1" dirty="0">
                        <a:latin typeface="Arial" pitchFamily="34" charset="0"/>
                        <a:cs typeface="Arial" pitchFamily="34" charset="0"/>
                      </a:endParaRPr>
                    </a:p>
                  </a:txBody>
                  <a:tcPr marT="45736" marB="45736"/>
                </a:tc>
                <a:tc>
                  <a:txBody>
                    <a:bodyPr/>
                    <a:lstStyle/>
                    <a:p>
                      <a:pPr algn="ctr"/>
                      <a:r>
                        <a:rPr lang="en-US" sz="2000" dirty="0" smtClean="0"/>
                        <a:t>Total DM***</a:t>
                      </a:r>
                      <a:endParaRPr lang="en-US" sz="2000" b="1" dirty="0">
                        <a:latin typeface="Arial" pitchFamily="34" charset="0"/>
                        <a:cs typeface="Arial" pitchFamily="34" charset="0"/>
                      </a:endParaRPr>
                    </a:p>
                  </a:txBody>
                  <a:tcPr marT="45736" marB="45736"/>
                </a:tc>
              </a:tr>
              <a:tr h="1086345">
                <a:tc>
                  <a:txBody>
                    <a:bodyPr/>
                    <a:lstStyle/>
                    <a:p>
                      <a:pPr algn="l"/>
                      <a:r>
                        <a:rPr lang="en-US" sz="2000" dirty="0" err="1" smtClean="0"/>
                        <a:t>Penduduk</a:t>
                      </a:r>
                      <a:r>
                        <a:rPr lang="en-US" sz="2000" dirty="0" smtClean="0"/>
                        <a:t> </a:t>
                      </a:r>
                      <a:r>
                        <a:rPr lang="en-US" sz="2000" dirty="0" err="1" smtClean="0"/>
                        <a:t>perkotaan</a:t>
                      </a:r>
                      <a:r>
                        <a:rPr lang="en-US" sz="2000" dirty="0" smtClean="0"/>
                        <a:t> </a:t>
                      </a:r>
                      <a:r>
                        <a:rPr lang="en-US" sz="2000" dirty="0" err="1" smtClean="0"/>
                        <a:t>usia</a:t>
                      </a:r>
                      <a:r>
                        <a:rPr lang="en-US" sz="2000" dirty="0" smtClean="0"/>
                        <a:t> &gt; 15 </a:t>
                      </a:r>
                      <a:r>
                        <a:rPr lang="en-US" sz="2000" dirty="0" err="1" smtClean="0"/>
                        <a:t>thn</a:t>
                      </a:r>
                      <a:r>
                        <a:rPr lang="en-US" sz="2000" dirty="0" smtClean="0"/>
                        <a:t> </a:t>
                      </a:r>
                      <a:r>
                        <a:rPr lang="en-US" sz="2000" dirty="0" err="1" smtClean="0"/>
                        <a:t>di</a:t>
                      </a:r>
                      <a:r>
                        <a:rPr lang="en-US" sz="2000" dirty="0" smtClean="0"/>
                        <a:t> Indonesia</a:t>
                      </a:r>
                      <a:endParaRPr lang="en-US" sz="2000" dirty="0">
                        <a:latin typeface="Arial" pitchFamily="34" charset="0"/>
                        <a:cs typeface="Arial" pitchFamily="34" charset="0"/>
                      </a:endParaRPr>
                    </a:p>
                  </a:txBody>
                  <a:tcPr marT="45736" marB="45736"/>
                </a:tc>
                <a:tc>
                  <a:txBody>
                    <a:bodyPr/>
                    <a:lstStyle/>
                    <a:p>
                      <a:pPr algn="ctr"/>
                      <a:r>
                        <a:rPr lang="en-US" sz="2000" dirty="0" smtClean="0"/>
                        <a:t>10,2</a:t>
                      </a:r>
                      <a:endParaRPr lang="en-US" sz="2000" b="1" dirty="0">
                        <a:latin typeface="Arial" pitchFamily="34" charset="0"/>
                        <a:cs typeface="Arial" pitchFamily="34" charset="0"/>
                      </a:endParaRPr>
                    </a:p>
                  </a:txBody>
                  <a:tcPr marT="45736" marB="45736"/>
                </a:tc>
                <a:tc>
                  <a:txBody>
                    <a:bodyPr/>
                    <a:lstStyle/>
                    <a:p>
                      <a:pPr algn="ctr"/>
                      <a:r>
                        <a:rPr lang="en-US" sz="2000" dirty="0" smtClean="0"/>
                        <a:t>1,5</a:t>
                      </a:r>
                      <a:endParaRPr lang="en-US" sz="2000" b="1" dirty="0">
                        <a:latin typeface="Arial" pitchFamily="34" charset="0"/>
                        <a:cs typeface="Arial" pitchFamily="34" charset="0"/>
                      </a:endParaRPr>
                    </a:p>
                  </a:txBody>
                  <a:tcPr marT="45736" marB="45736"/>
                </a:tc>
                <a:tc>
                  <a:txBody>
                    <a:bodyPr/>
                    <a:lstStyle/>
                    <a:p>
                      <a:pPr algn="ctr"/>
                      <a:r>
                        <a:rPr lang="en-US" sz="2000" dirty="0" smtClean="0"/>
                        <a:t>4,2</a:t>
                      </a:r>
                      <a:endParaRPr lang="en-US" sz="2000" b="1" dirty="0">
                        <a:latin typeface="Arial" pitchFamily="34" charset="0"/>
                        <a:cs typeface="Arial" pitchFamily="34" charset="0"/>
                      </a:endParaRPr>
                    </a:p>
                  </a:txBody>
                  <a:tcPr marT="45736" marB="45736"/>
                </a:tc>
                <a:tc>
                  <a:txBody>
                    <a:bodyPr/>
                    <a:lstStyle/>
                    <a:p>
                      <a:pPr algn="ctr"/>
                      <a:r>
                        <a:rPr lang="en-US" sz="2000" dirty="0" smtClean="0"/>
                        <a:t>5,7</a:t>
                      </a:r>
                      <a:endParaRPr lang="en-US" sz="2000" b="1" dirty="0">
                        <a:latin typeface="Arial" pitchFamily="34" charset="0"/>
                        <a:cs typeface="Arial" pitchFamily="34" charset="0"/>
                      </a:endParaRPr>
                    </a:p>
                  </a:txBody>
                  <a:tcPr marT="45736" marB="45736"/>
                </a:tc>
              </a:tr>
            </a:tbl>
          </a:graphicData>
        </a:graphic>
      </p:graphicFrame>
      <p:sp>
        <p:nvSpPr>
          <p:cNvPr id="74774" name="TextBox 4"/>
          <p:cNvSpPr txBox="1">
            <a:spLocks noChangeArrowheads="1"/>
          </p:cNvSpPr>
          <p:nvPr/>
        </p:nvSpPr>
        <p:spPr bwMode="auto">
          <a:xfrm>
            <a:off x="685800" y="3844925"/>
            <a:ext cx="34163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*DDM          :  Diagnosed DM</a:t>
            </a:r>
          </a:p>
          <a:p>
            <a:pPr eaLnBrk="1" hangingPunct="1"/>
            <a:r>
              <a:rPr lang="en-US"/>
              <a:t>**UDDM      :  Undiagnosed DM</a:t>
            </a:r>
          </a:p>
          <a:p>
            <a:pPr eaLnBrk="1" hangingPunct="1"/>
            <a:r>
              <a:rPr lang="en-US"/>
              <a:t>***Total DM :  DDM + UDDM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04800"/>
            <a:ext cx="7772400" cy="914400"/>
          </a:xfrm>
        </p:spPr>
        <p:txBody>
          <a:bodyPr/>
          <a:lstStyle/>
          <a:p>
            <a:pPr eaLnBrk="1" fontAlgn="auto" hangingPunct="1">
              <a:spcAft>
                <a:spcPts val="0"/>
              </a:spcAft>
              <a:defRPr/>
            </a:pPr>
            <a:r>
              <a:rPr lang="en-US" sz="3600" dirty="0" err="1" smtClean="0">
                <a:solidFill>
                  <a:schemeClr val="tx1"/>
                </a:solidFill>
                <a:effectLst>
                  <a:outerShdw blurRad="38100" dist="38100" dir="2700000" algn="tl">
                    <a:srgbClr val="000000">
                      <a:alpha val="43137"/>
                    </a:srgbClr>
                  </a:outerShdw>
                </a:effectLst>
                <a:latin typeface="Arial Rounded MT Bold" pitchFamily="34" charset="0"/>
                <a:cs typeface="Arial" pitchFamily="34" charset="0"/>
              </a:rPr>
              <a:t>Prediabetes</a:t>
            </a:r>
            <a:r>
              <a:rPr lang="en-US" sz="3600" dirty="0" smtClean="0">
                <a:solidFill>
                  <a:schemeClr val="tx1"/>
                </a:solidFill>
                <a:effectLst>
                  <a:outerShdw blurRad="38100" dist="38100" dir="2700000" algn="tl">
                    <a:srgbClr val="000000">
                      <a:alpha val="43137"/>
                    </a:srgbClr>
                  </a:outerShdw>
                </a:effectLst>
                <a:latin typeface="Arial Rounded MT Bold" pitchFamily="34" charset="0"/>
                <a:cs typeface="Arial" pitchFamily="34" charset="0"/>
              </a:rPr>
              <a:t> </a:t>
            </a:r>
            <a:endParaRPr lang="en-US" sz="3600" dirty="0">
              <a:solidFill>
                <a:schemeClr val="tx1"/>
              </a:solidFill>
              <a:effectLst>
                <a:outerShdw blurRad="38100" dist="38100" dir="2700000" algn="tl">
                  <a:srgbClr val="000000">
                    <a:alpha val="43137"/>
                  </a:srgbClr>
                </a:outerShdw>
              </a:effectLst>
              <a:latin typeface="Arial Rounded MT Bold" pitchFamily="34" charset="0"/>
              <a:cs typeface="Arial" pitchFamily="34" charset="0"/>
            </a:endParaRPr>
          </a:p>
        </p:txBody>
      </p:sp>
      <p:pic>
        <p:nvPicPr>
          <p:cNvPr id="32770" name="Picture 2"/>
          <p:cNvPicPr>
            <a:picLocks noChangeAspect="1" noChangeArrowheads="1"/>
          </p:cNvPicPr>
          <p:nvPr/>
        </p:nvPicPr>
        <p:blipFill>
          <a:blip r:embed="rId2"/>
          <a:srcRect/>
          <a:stretch>
            <a:fillRect/>
          </a:stretch>
        </p:blipFill>
        <p:spPr bwMode="auto">
          <a:xfrm>
            <a:off x="152400" y="1468582"/>
            <a:ext cx="8839200" cy="5313218"/>
          </a:xfrm>
          <a:prstGeom prst="rect">
            <a:avLst/>
          </a:prstGeom>
          <a:solidFill>
            <a:schemeClr val="tx2">
              <a:lumMod val="25000"/>
            </a:schemeClr>
          </a:solidFill>
          <a:ln>
            <a:solidFill>
              <a:srgbClr val="002060"/>
            </a:solidFill>
            <a:headEnd/>
            <a:tailEnd/>
          </a:ln>
          <a:effectLst>
            <a:glow rad="101500">
              <a:schemeClr val="accent4">
                <a:alpha val="42000"/>
                <a:satMod val="120000"/>
              </a:schemeClr>
            </a:glow>
            <a:outerShdw blurRad="50800" dist="38100" dir="8100000" algn="tr"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pic>
      <p:cxnSp>
        <p:nvCxnSpPr>
          <p:cNvPr id="8" name="Straight Connector 7"/>
          <p:cNvCxnSpPr/>
          <p:nvPr/>
        </p:nvCxnSpPr>
        <p:spPr>
          <a:xfrm>
            <a:off x="4724400" y="2589213"/>
            <a:ext cx="914400" cy="1587"/>
          </a:xfrm>
          <a:prstGeom prst="line">
            <a:avLst/>
          </a:prstGeom>
          <a:ln w="28575">
            <a:solidFill>
              <a:srgbClr val="FFFF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29200" y="4341813"/>
            <a:ext cx="914400" cy="1587"/>
          </a:xfrm>
          <a:prstGeom prst="line">
            <a:avLst/>
          </a:prstGeom>
          <a:ln w="28575">
            <a:solidFill>
              <a:srgbClr val="FFFF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791200" y="2209800"/>
            <a:ext cx="2362200" cy="381000"/>
          </a:xfrm>
          <a:prstGeom prst="rect">
            <a:avLst/>
          </a:prstGeom>
          <a:solidFill>
            <a:schemeClr val="tx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3"/>
          <p:cNvSpPr txBox="1"/>
          <p:nvPr/>
        </p:nvSpPr>
        <p:spPr>
          <a:xfrm>
            <a:off x="5638800" y="2133600"/>
            <a:ext cx="2743200" cy="646113"/>
          </a:xfrm>
          <a:prstGeom prst="rect">
            <a:avLst/>
          </a:prstGeom>
          <a:noFill/>
          <a:ln>
            <a:solidFill>
              <a:schemeClr val="bg1">
                <a:lumMod val="75000"/>
                <a:lumOff val="25000"/>
              </a:schemeClr>
            </a:solidFill>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fontAlgn="auto">
              <a:spcBef>
                <a:spcPts val="0"/>
              </a:spcBef>
              <a:spcAft>
                <a:spcPts val="0"/>
              </a:spcAft>
              <a:defRPr/>
            </a:pPr>
            <a:r>
              <a:rPr lang="en-US" b="1" dirty="0">
                <a:solidFill>
                  <a:srgbClr val="FFFF00"/>
                </a:solidFill>
                <a:latin typeface="Calibri" pitchFamily="34" charset="0"/>
              </a:rPr>
              <a:t>People who know they have diabetes</a:t>
            </a:r>
          </a:p>
        </p:txBody>
      </p:sp>
      <p:sp>
        <p:nvSpPr>
          <p:cNvPr id="13" name="Rectangle 12"/>
          <p:cNvSpPr/>
          <p:nvPr/>
        </p:nvSpPr>
        <p:spPr>
          <a:xfrm>
            <a:off x="6400800" y="3810000"/>
            <a:ext cx="2209800" cy="304800"/>
          </a:xfrm>
          <a:prstGeom prst="rect">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6096000" y="3773488"/>
            <a:ext cx="2743200" cy="646112"/>
          </a:xfrm>
          <a:prstGeom prst="rect">
            <a:avLst/>
          </a:prstGeom>
          <a:solidFill>
            <a:schemeClr val="tx2">
              <a:lumMod val="10000"/>
            </a:schemeClr>
          </a:solidFill>
          <a:ln>
            <a:solidFill>
              <a:schemeClr val="bg1">
                <a:lumMod val="75000"/>
                <a:lumOff val="25000"/>
              </a:schemeClr>
            </a:solidFill>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fontAlgn="auto">
              <a:spcBef>
                <a:spcPts val="0"/>
              </a:spcBef>
              <a:spcAft>
                <a:spcPts val="0"/>
              </a:spcAft>
              <a:defRPr/>
            </a:pPr>
            <a:r>
              <a:rPr lang="en-US" b="1" dirty="0">
                <a:solidFill>
                  <a:srgbClr val="FFFF00"/>
                </a:solidFill>
                <a:latin typeface="Calibri" pitchFamily="34" charset="0"/>
              </a:rPr>
              <a:t>People who  don’t know they have diabetes</a:t>
            </a:r>
          </a:p>
        </p:txBody>
      </p:sp>
      <p:sp>
        <p:nvSpPr>
          <p:cNvPr id="14" name="Rectangle 13"/>
          <p:cNvSpPr/>
          <p:nvPr/>
        </p:nvSpPr>
        <p:spPr>
          <a:xfrm>
            <a:off x="1752600" y="2209800"/>
            <a:ext cx="990600" cy="3048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152400" y="1905000"/>
            <a:ext cx="2971800" cy="2092325"/>
          </a:xfrm>
          <a:prstGeom prst="rect">
            <a:avLst/>
          </a:prstGeom>
          <a:noFill/>
          <a:ln>
            <a:solidFill>
              <a:schemeClr val="bg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en-US" sz="2000" b="1" dirty="0">
                <a:solidFill>
                  <a:srgbClr val="FFFF00"/>
                </a:solidFill>
                <a:latin typeface="Calibri" pitchFamily="34" charset="0"/>
              </a:rPr>
              <a:t>Indonesian basic health research (</a:t>
            </a:r>
            <a:r>
              <a:rPr lang="en-US" sz="2000" b="1" dirty="0" err="1">
                <a:solidFill>
                  <a:srgbClr val="FFFF00"/>
                </a:solidFill>
                <a:latin typeface="Calibri" pitchFamily="34" charset="0"/>
              </a:rPr>
              <a:t>Riskesdas</a:t>
            </a:r>
            <a:r>
              <a:rPr lang="en-US" sz="2000" b="1" dirty="0">
                <a:solidFill>
                  <a:srgbClr val="FFFF00"/>
                </a:solidFill>
                <a:latin typeface="Calibri" pitchFamily="34" charset="0"/>
              </a:rPr>
              <a:t>)</a:t>
            </a:r>
          </a:p>
          <a:p>
            <a:pPr fontAlgn="auto">
              <a:spcBef>
                <a:spcPts val="0"/>
              </a:spcBef>
              <a:spcAft>
                <a:spcPts val="0"/>
              </a:spcAft>
              <a:defRPr/>
            </a:pPr>
            <a:endParaRPr lang="en-US" b="1" dirty="0">
              <a:solidFill>
                <a:srgbClr val="002060"/>
              </a:solidFill>
              <a:latin typeface="Calibri" pitchFamily="34" charset="0"/>
            </a:endParaRPr>
          </a:p>
          <a:p>
            <a:pPr algn="ctr" fontAlgn="auto">
              <a:spcBef>
                <a:spcPts val="0"/>
              </a:spcBef>
              <a:spcAft>
                <a:spcPts val="0"/>
              </a:spcAft>
              <a:defRPr/>
            </a:pPr>
            <a:r>
              <a:rPr lang="en-US" b="1" dirty="0">
                <a:solidFill>
                  <a:schemeClr val="tx1"/>
                </a:solidFill>
                <a:latin typeface="Calibri" pitchFamily="34" charset="0"/>
              </a:rPr>
              <a:t>Diagnosed DM = 1,5%</a:t>
            </a:r>
          </a:p>
          <a:p>
            <a:pPr algn="ctr" fontAlgn="auto">
              <a:spcBef>
                <a:spcPts val="0"/>
              </a:spcBef>
              <a:spcAft>
                <a:spcPts val="0"/>
              </a:spcAft>
              <a:defRPr/>
            </a:pPr>
            <a:r>
              <a:rPr lang="en-US" b="1" dirty="0">
                <a:solidFill>
                  <a:schemeClr val="tx1"/>
                </a:solidFill>
                <a:latin typeface="Calibri" pitchFamily="34" charset="0"/>
              </a:rPr>
              <a:t>Undiagnosed DM = 4,2%</a:t>
            </a:r>
          </a:p>
          <a:p>
            <a:pPr algn="ctr" fontAlgn="auto">
              <a:spcBef>
                <a:spcPts val="0"/>
              </a:spcBef>
              <a:spcAft>
                <a:spcPts val="0"/>
              </a:spcAft>
              <a:defRPr/>
            </a:pPr>
            <a:r>
              <a:rPr lang="en-US" b="1" dirty="0">
                <a:solidFill>
                  <a:schemeClr val="tx1"/>
                </a:solidFill>
                <a:latin typeface="Calibri" pitchFamily="34" charset="0"/>
              </a:rPr>
              <a:t>Total DM = 5,7%</a:t>
            </a:r>
          </a:p>
          <a:p>
            <a:pPr algn="ctr" fontAlgn="auto">
              <a:spcBef>
                <a:spcPts val="0"/>
              </a:spcBef>
              <a:spcAft>
                <a:spcPts val="0"/>
              </a:spcAft>
              <a:defRPr/>
            </a:pPr>
            <a:r>
              <a:rPr lang="en-US" b="1" dirty="0">
                <a:solidFill>
                  <a:schemeClr val="tx1"/>
                </a:solidFill>
                <a:latin typeface="Calibri" pitchFamily="34" charset="0"/>
              </a:rPr>
              <a:t>IGT = 10,2 %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8153400" y="1524000"/>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7696200" y="1828800"/>
            <a:ext cx="304800" cy="304800"/>
          </a:xfrm>
          <a:prstGeom prst="ellipse">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6804" name="Picture 9" descr="peta-propinsi-kabupaten-indonesia1besar.jpg"/>
          <p:cNvPicPr>
            <a:picLocks noChangeAspect="1"/>
          </p:cNvPicPr>
          <p:nvPr/>
        </p:nvPicPr>
        <p:blipFill>
          <a:blip r:embed="rId2">
            <a:extLst>
              <a:ext uri="{28A0092B-C50C-407E-A947-70E740481C1C}">
                <a14:useLocalDpi xmlns:a14="http://schemas.microsoft.com/office/drawing/2010/main" val="0"/>
              </a:ext>
            </a:extLst>
          </a:blip>
          <a:srcRect t="8777" b="6969"/>
          <a:stretch>
            <a:fillRect/>
          </a:stretch>
        </p:blipFill>
        <p:spPr bwMode="auto">
          <a:xfrm>
            <a:off x="0" y="83820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152400"/>
            <a:ext cx="7772400" cy="914400"/>
          </a:xfrm>
        </p:spPr>
        <p:txBody>
          <a:bodyPr/>
          <a:lstStyle/>
          <a:p>
            <a:pPr>
              <a:defRPr/>
            </a:pPr>
            <a:r>
              <a:rPr lang="en-US" sz="3600" dirty="0" err="1" smtClean="0">
                <a:latin typeface="Arial" pitchFamily="34" charset="0"/>
                <a:cs typeface="Arial" pitchFamily="34" charset="0"/>
              </a:rPr>
              <a:t>Prevalensi</a:t>
            </a:r>
            <a:r>
              <a:rPr lang="en-US" sz="3600" dirty="0" smtClean="0">
                <a:latin typeface="Arial" pitchFamily="34" charset="0"/>
                <a:cs typeface="Arial" pitchFamily="34" charset="0"/>
              </a:rPr>
              <a:t> DM</a:t>
            </a:r>
            <a:endParaRPr lang="en-US" sz="3600" dirty="0">
              <a:latin typeface="Arial" pitchFamily="34" charset="0"/>
              <a:cs typeface="Arial" pitchFamily="34" charset="0"/>
            </a:endParaRPr>
          </a:p>
        </p:txBody>
      </p:sp>
      <p:sp>
        <p:nvSpPr>
          <p:cNvPr id="76806" name="TextBox 4"/>
          <p:cNvSpPr txBox="1">
            <a:spLocks noChangeArrowheads="1"/>
          </p:cNvSpPr>
          <p:nvPr/>
        </p:nvSpPr>
        <p:spPr bwMode="auto">
          <a:xfrm>
            <a:off x="609600" y="5257800"/>
            <a:ext cx="30829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Tertinggi :</a:t>
            </a:r>
          </a:p>
          <a:p>
            <a:pPr eaLnBrk="1" hangingPunct="1">
              <a:buFontTx/>
              <a:buAutoNum type="arabicPeriod"/>
            </a:pPr>
            <a:r>
              <a:rPr lang="en-US"/>
              <a:t>Kalimantan Barat  11,1%</a:t>
            </a:r>
          </a:p>
          <a:p>
            <a:pPr eaLnBrk="1" hangingPunct="1">
              <a:buFontTx/>
              <a:buAutoNum type="arabicPeriod"/>
            </a:pPr>
            <a:r>
              <a:rPr lang="en-US"/>
              <a:t>Maluku                  11,1%</a:t>
            </a:r>
          </a:p>
          <a:p>
            <a:pPr eaLnBrk="1" hangingPunct="1">
              <a:buFontTx/>
              <a:buAutoNum type="arabicPeriod"/>
            </a:pPr>
            <a:r>
              <a:rPr lang="en-US"/>
              <a:t>Riau                      10,4%</a:t>
            </a:r>
          </a:p>
          <a:p>
            <a:pPr eaLnBrk="1" hangingPunct="1">
              <a:buFontTx/>
              <a:buAutoNum type="arabicPeriod"/>
            </a:pPr>
            <a:r>
              <a:rPr lang="en-US"/>
              <a:t>NAD                        8,5%</a:t>
            </a:r>
          </a:p>
          <a:p>
            <a:pPr eaLnBrk="1" hangingPunct="1"/>
            <a:endParaRPr lang="en-US"/>
          </a:p>
        </p:txBody>
      </p:sp>
      <p:sp>
        <p:nvSpPr>
          <p:cNvPr id="70661" name="TextBox 5"/>
          <p:cNvSpPr txBox="1">
            <a:spLocks noChangeArrowheads="1"/>
          </p:cNvSpPr>
          <p:nvPr/>
        </p:nvSpPr>
        <p:spPr bwMode="auto">
          <a:xfrm>
            <a:off x="2133600" y="4648200"/>
            <a:ext cx="1625600" cy="307975"/>
          </a:xfrm>
          <a:prstGeom prst="rect">
            <a:avLst/>
          </a:prstGeom>
          <a:noFill/>
          <a:ln w="9525">
            <a:noFill/>
            <a:miter lim="800000"/>
            <a:headEnd/>
            <a:tailEnd/>
          </a:ln>
        </p:spPr>
        <p:txBody>
          <a:bodyPr wrap="none">
            <a:spAutoFit/>
          </a:bodyPr>
          <a:lstStyle/>
          <a:p>
            <a:pPr>
              <a:defRPr/>
            </a:pPr>
            <a:r>
              <a:rPr lang="en-US" sz="1400" b="1" dirty="0" err="1">
                <a:solidFill>
                  <a:srgbClr val="C00000"/>
                </a:solidFill>
                <a:effectLst>
                  <a:outerShdw blurRad="38100" dist="38100" dir="2700000" algn="tl">
                    <a:srgbClr val="000000">
                      <a:alpha val="43137"/>
                    </a:srgbClr>
                  </a:outerShdw>
                </a:effectLst>
                <a:latin typeface="Arial" charset="0"/>
              </a:rPr>
              <a:t>Jawa</a:t>
            </a:r>
            <a:r>
              <a:rPr lang="en-US" sz="1400" b="1" dirty="0">
                <a:solidFill>
                  <a:srgbClr val="C00000"/>
                </a:solidFill>
                <a:effectLst>
                  <a:outerShdw blurRad="38100" dist="38100" dir="2700000" algn="tl">
                    <a:srgbClr val="000000">
                      <a:alpha val="43137"/>
                    </a:srgbClr>
                  </a:outerShdw>
                </a:effectLst>
                <a:latin typeface="Arial" charset="0"/>
              </a:rPr>
              <a:t> </a:t>
            </a:r>
            <a:r>
              <a:rPr lang="en-US" sz="1400" b="1" dirty="0" err="1">
                <a:solidFill>
                  <a:srgbClr val="C00000"/>
                </a:solidFill>
                <a:effectLst>
                  <a:outerShdw blurRad="38100" dist="38100" dir="2700000" algn="tl">
                    <a:srgbClr val="000000">
                      <a:alpha val="43137"/>
                    </a:srgbClr>
                  </a:outerShdw>
                </a:effectLst>
                <a:latin typeface="Arial" charset="0"/>
              </a:rPr>
              <a:t>Timur</a:t>
            </a:r>
            <a:r>
              <a:rPr lang="en-US" sz="1400" b="1" dirty="0">
                <a:solidFill>
                  <a:srgbClr val="C00000"/>
                </a:solidFill>
                <a:effectLst>
                  <a:outerShdw blurRad="38100" dist="38100" dir="2700000" algn="tl">
                    <a:srgbClr val="000000">
                      <a:alpha val="43137"/>
                    </a:srgbClr>
                  </a:outerShdw>
                </a:effectLst>
                <a:latin typeface="Arial" charset="0"/>
              </a:rPr>
              <a:t> 6,8%</a:t>
            </a:r>
          </a:p>
        </p:txBody>
      </p:sp>
      <p:sp>
        <p:nvSpPr>
          <p:cNvPr id="76808" name="TextBox 6"/>
          <p:cNvSpPr txBox="1">
            <a:spLocks noChangeArrowheads="1"/>
          </p:cNvSpPr>
          <p:nvPr/>
        </p:nvSpPr>
        <p:spPr bwMode="auto">
          <a:xfrm>
            <a:off x="4267200" y="5380038"/>
            <a:ext cx="18907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Terendah : </a:t>
            </a:r>
          </a:p>
          <a:p>
            <a:pPr eaLnBrk="1" hangingPunct="1"/>
            <a:r>
              <a:rPr lang="en-US"/>
              <a:t>      Papua  1,7%</a:t>
            </a:r>
          </a:p>
          <a:p>
            <a:pPr eaLnBrk="1" hangingPunct="1"/>
            <a:r>
              <a:rPr lang="en-US"/>
              <a:t>      NTT     1,8%</a:t>
            </a:r>
          </a:p>
        </p:txBody>
      </p:sp>
      <p:sp>
        <p:nvSpPr>
          <p:cNvPr id="12" name="TextBox 11"/>
          <p:cNvSpPr txBox="1"/>
          <p:nvPr/>
        </p:nvSpPr>
        <p:spPr>
          <a:xfrm>
            <a:off x="3124200" y="2362200"/>
            <a:ext cx="304800" cy="307975"/>
          </a:xfrm>
          <a:prstGeom prst="rect">
            <a:avLst/>
          </a:prstGeom>
          <a:solidFill>
            <a:schemeClr val="tx2">
              <a:lumMod val="10000"/>
            </a:schemeClr>
          </a:solidFill>
        </p:spPr>
        <p:txBody>
          <a:bodyPr>
            <a:spAutoFit/>
          </a:bodyPr>
          <a:lstStyle/>
          <a:p>
            <a:pPr>
              <a:defRPr/>
            </a:pPr>
            <a:r>
              <a:rPr lang="en-US" sz="1400" dirty="0">
                <a:solidFill>
                  <a:srgbClr val="FF0000"/>
                </a:solidFill>
                <a:latin typeface="Arial" charset="0"/>
              </a:rPr>
              <a:t>1</a:t>
            </a:r>
          </a:p>
        </p:txBody>
      </p:sp>
      <p:sp>
        <p:nvSpPr>
          <p:cNvPr id="9" name="Oval 8"/>
          <p:cNvSpPr/>
          <p:nvPr/>
        </p:nvSpPr>
        <p:spPr>
          <a:xfrm>
            <a:off x="1905000" y="4572000"/>
            <a:ext cx="19050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p:cNvSpPr txBox="1"/>
          <p:nvPr/>
        </p:nvSpPr>
        <p:spPr>
          <a:xfrm>
            <a:off x="6096000" y="2740025"/>
            <a:ext cx="304800" cy="307975"/>
          </a:xfrm>
          <a:prstGeom prst="rect">
            <a:avLst/>
          </a:prstGeom>
          <a:solidFill>
            <a:schemeClr val="tx2">
              <a:lumMod val="10000"/>
            </a:schemeClr>
          </a:solidFill>
        </p:spPr>
        <p:txBody>
          <a:bodyPr>
            <a:spAutoFit/>
          </a:bodyPr>
          <a:lstStyle/>
          <a:p>
            <a:pPr>
              <a:defRPr/>
            </a:pPr>
            <a:r>
              <a:rPr lang="en-US" sz="1400" dirty="0">
                <a:solidFill>
                  <a:srgbClr val="FF0000"/>
                </a:solidFill>
                <a:latin typeface="Arial" charset="0"/>
              </a:rPr>
              <a:t>2</a:t>
            </a:r>
          </a:p>
        </p:txBody>
      </p:sp>
      <p:sp>
        <p:nvSpPr>
          <p:cNvPr id="18" name="TextBox 17"/>
          <p:cNvSpPr txBox="1"/>
          <p:nvPr/>
        </p:nvSpPr>
        <p:spPr>
          <a:xfrm>
            <a:off x="1371600" y="2057400"/>
            <a:ext cx="304800" cy="307975"/>
          </a:xfrm>
          <a:prstGeom prst="rect">
            <a:avLst/>
          </a:prstGeom>
          <a:solidFill>
            <a:schemeClr val="tx2">
              <a:lumMod val="10000"/>
            </a:schemeClr>
          </a:solidFill>
        </p:spPr>
        <p:txBody>
          <a:bodyPr>
            <a:spAutoFit/>
          </a:bodyPr>
          <a:lstStyle/>
          <a:p>
            <a:pPr>
              <a:defRPr/>
            </a:pPr>
            <a:r>
              <a:rPr lang="en-US" sz="1400" dirty="0">
                <a:solidFill>
                  <a:srgbClr val="FF0000"/>
                </a:solidFill>
                <a:latin typeface="Arial" charset="0"/>
              </a:rPr>
              <a:t>3</a:t>
            </a:r>
          </a:p>
        </p:txBody>
      </p:sp>
      <p:sp>
        <p:nvSpPr>
          <p:cNvPr id="19" name="TextBox 18"/>
          <p:cNvSpPr txBox="1"/>
          <p:nvPr/>
        </p:nvSpPr>
        <p:spPr>
          <a:xfrm>
            <a:off x="304800" y="1368425"/>
            <a:ext cx="304800" cy="307975"/>
          </a:xfrm>
          <a:prstGeom prst="rect">
            <a:avLst/>
          </a:prstGeom>
          <a:solidFill>
            <a:schemeClr val="tx2">
              <a:lumMod val="10000"/>
            </a:schemeClr>
          </a:solidFill>
        </p:spPr>
        <p:txBody>
          <a:bodyPr>
            <a:spAutoFit/>
          </a:bodyPr>
          <a:lstStyle/>
          <a:p>
            <a:pPr>
              <a:defRPr/>
            </a:pPr>
            <a:r>
              <a:rPr lang="en-US" sz="1400" dirty="0">
                <a:solidFill>
                  <a:srgbClr val="FF0000"/>
                </a:solidFill>
                <a:latin typeface="Arial" charset="0"/>
              </a:rPr>
              <a:t>4</a:t>
            </a:r>
          </a:p>
        </p:txBody>
      </p:sp>
      <p:cxnSp>
        <p:nvCxnSpPr>
          <p:cNvPr id="21" name="Straight Arrow Connector 20"/>
          <p:cNvCxnSpPr/>
          <p:nvPr/>
        </p:nvCxnSpPr>
        <p:spPr>
          <a:xfrm rot="5400000">
            <a:off x="3009900" y="4229100"/>
            <a:ext cx="533400" cy="3048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772400" cy="914400"/>
          </a:xfrm>
        </p:spPr>
        <p:txBody>
          <a:bodyPr/>
          <a:lstStyle/>
          <a:p>
            <a:pPr>
              <a:defRPr/>
            </a:pPr>
            <a:r>
              <a:rPr lang="en-US" sz="3200" b="1" dirty="0" err="1" smtClean="0">
                <a:solidFill>
                  <a:schemeClr val="accent3"/>
                </a:solidFill>
                <a:latin typeface="Arial" pitchFamily="34" charset="0"/>
                <a:cs typeface="Arial" pitchFamily="34" charset="0"/>
              </a:rPr>
              <a:t>Standar</a:t>
            </a:r>
            <a:r>
              <a:rPr lang="en-US" sz="3200" b="1" dirty="0" smtClean="0">
                <a:solidFill>
                  <a:schemeClr val="accent3"/>
                </a:solidFill>
                <a:latin typeface="Arial" pitchFamily="34" charset="0"/>
                <a:cs typeface="Arial" pitchFamily="34" charset="0"/>
              </a:rPr>
              <a:t> </a:t>
            </a:r>
            <a:r>
              <a:rPr lang="en-US" sz="3200" b="1" dirty="0" err="1" smtClean="0">
                <a:solidFill>
                  <a:schemeClr val="accent3"/>
                </a:solidFill>
                <a:latin typeface="Arial" pitchFamily="34" charset="0"/>
                <a:cs typeface="Arial" pitchFamily="34" charset="0"/>
              </a:rPr>
              <a:t>Kompetensi</a:t>
            </a:r>
            <a:r>
              <a:rPr lang="en-US" sz="3200" b="1" dirty="0" smtClean="0">
                <a:solidFill>
                  <a:schemeClr val="accent3"/>
                </a:solidFill>
                <a:latin typeface="Arial" pitchFamily="34" charset="0"/>
                <a:cs typeface="Arial" pitchFamily="34" charset="0"/>
              </a:rPr>
              <a:t> </a:t>
            </a:r>
            <a:r>
              <a:rPr lang="en-US" sz="3200" b="1" dirty="0" err="1" smtClean="0">
                <a:solidFill>
                  <a:schemeClr val="accent3"/>
                </a:solidFill>
                <a:latin typeface="Arial" pitchFamily="34" charset="0"/>
                <a:cs typeface="Arial" pitchFamily="34" charset="0"/>
              </a:rPr>
              <a:t>Dokter</a:t>
            </a:r>
            <a:r>
              <a:rPr lang="en-US" sz="3200" b="1" dirty="0" smtClean="0">
                <a:solidFill>
                  <a:schemeClr val="accent3"/>
                </a:solidFill>
                <a:latin typeface="Arial" pitchFamily="34" charset="0"/>
                <a:cs typeface="Arial" pitchFamily="34" charset="0"/>
              </a:rPr>
              <a:t> (2006)</a:t>
            </a:r>
            <a:endParaRPr lang="en-US" sz="3200" b="1" dirty="0">
              <a:solidFill>
                <a:schemeClr val="accent3"/>
              </a:solidFill>
              <a:latin typeface="Arial" pitchFamily="34" charset="0"/>
              <a:cs typeface="Arial" pitchFamily="34" charset="0"/>
            </a:endParaRPr>
          </a:p>
        </p:txBody>
      </p:sp>
      <p:pic>
        <p:nvPicPr>
          <p:cNvPr id="5939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712913"/>
            <a:ext cx="8374063"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4343400"/>
            <a:ext cx="83740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86000"/>
            <a:ext cx="8077200" cy="21336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90600" y="2514600"/>
            <a:ext cx="7238841" cy="1754326"/>
          </a:xfrm>
          <a:prstGeom prst="rect">
            <a:avLst/>
          </a:prstGeom>
          <a:noFill/>
        </p:spPr>
        <p:txBody>
          <a:bodyPr wrap="none">
            <a:spAutoFit/>
          </a:bodyPr>
          <a:lstStyle/>
          <a:p>
            <a:pPr algn="ctr" fontAlgn="auto">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INSULIN &amp; </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orte" pitchFamily="66" charset="0"/>
            </a:endParaRPr>
          </a:p>
          <a:p>
            <a:pPr algn="ctr" fontAlgn="auto">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HOMEOSTASIS GLUKOSA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0"/>
            <a:ext cx="8153400" cy="4876800"/>
          </a:xfrm>
          <a:prstGeom prst="rect">
            <a:avLst/>
          </a:prstGeom>
          <a:solidFill>
            <a:schemeClr val="bg2">
              <a:lumMod val="25000"/>
            </a:schemeClr>
          </a:solidFill>
          <a:ln>
            <a:noFill/>
          </a:ln>
          <a:effectLst>
            <a:softEdge rad="12700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743200" y="4953000"/>
            <a:ext cx="3810000" cy="1524000"/>
          </a:xfrm>
          <a:prstGeom prst="rect">
            <a:avLst/>
          </a:prstGeom>
          <a:solidFill>
            <a:schemeClr val="bg2">
              <a:lumMod val="9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3048000" y="5181600"/>
            <a:ext cx="3227807" cy="923330"/>
          </a:xfrm>
          <a:prstGeom prst="rect">
            <a:avLst/>
          </a:prstGeom>
          <a:noFill/>
        </p:spPr>
        <p:txBody>
          <a:bodyPr wrap="none">
            <a:spAutoFit/>
          </a:bodyPr>
          <a:lstStyle/>
          <a:p>
            <a:pPr algn="ctr" fontAlgn="auto">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PANKREAS</a:t>
            </a:r>
          </a:p>
        </p:txBody>
      </p:sp>
      <p:pic>
        <p:nvPicPr>
          <p:cNvPr id="78857" name="Content Placeholder 9" descr="pankrea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314325"/>
            <a:ext cx="7620000" cy="4333875"/>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descr="Insulin production and action.jpg"/>
          <p:cNvPicPr>
            <a:picLocks noChangeAspect="1"/>
          </p:cNvPicPr>
          <p:nvPr/>
        </p:nvPicPr>
        <p:blipFill>
          <a:blip r:embed="rId2">
            <a:extLst>
              <a:ext uri="{28A0092B-C50C-407E-A947-70E740481C1C}">
                <a14:useLocalDpi xmlns:a14="http://schemas.microsoft.com/office/drawing/2010/main" val="0"/>
              </a:ext>
            </a:extLst>
          </a:blip>
          <a:srcRect l="24525" t="10831" r="19289" b="23888"/>
          <a:stretch>
            <a:fillRect/>
          </a:stretch>
        </p:blipFill>
        <p:spPr bwMode="auto">
          <a:xfrm>
            <a:off x="2770188" y="76200"/>
            <a:ext cx="6373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Subtitle 2"/>
          <p:cNvSpPr>
            <a:spLocks noGrp="1"/>
          </p:cNvSpPr>
          <p:nvPr>
            <p:ph type="subTitle" idx="1"/>
          </p:nvPr>
        </p:nvSpPr>
        <p:spPr>
          <a:xfrm>
            <a:off x="304800" y="228600"/>
            <a:ext cx="4191000" cy="1143000"/>
          </a:xfrm>
        </p:spPr>
        <p:txBody>
          <a:bodyPr>
            <a:noAutofit/>
          </a:bodyPr>
          <a:lstStyle/>
          <a:p>
            <a:pPr eaLnBrk="1" hangingPunct="1">
              <a:spcBef>
                <a:spcPct val="0"/>
              </a:spcBef>
              <a:buFont typeface="Arial" charset="0"/>
              <a:buNone/>
              <a:defRPr/>
            </a:pPr>
            <a:r>
              <a:rPr lang="en-GB" sz="35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Insulin </a:t>
            </a:r>
          </a:p>
          <a:p>
            <a:pPr eaLnBrk="1" hangingPunct="1">
              <a:spcBef>
                <a:spcPct val="0"/>
              </a:spcBef>
              <a:buFont typeface="Arial" charset="0"/>
              <a:buNone/>
              <a:defRPr/>
            </a:pPr>
            <a:r>
              <a:rPr lang="en-GB" sz="35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production and action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0"/>
            <a:ext cx="6858000" cy="6629400"/>
          </a:xfrm>
          <a:prstGeom prst="rect">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Content Placeholder 3" descr="diabetes_glucose_large.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371600" y="304800"/>
            <a:ext cx="6400800" cy="6084888"/>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10000"/>
          </a:schemeClr>
        </a:solidFill>
        <a:effectLst/>
      </p:bgPr>
    </p:bg>
    <p:spTree>
      <p:nvGrpSpPr>
        <p:cNvPr id="1" name=""/>
        <p:cNvGrpSpPr/>
        <p:nvPr/>
      </p:nvGrpSpPr>
      <p:grpSpPr>
        <a:xfrm>
          <a:off x="0" y="0"/>
          <a:ext cx="0" cy="0"/>
          <a:chOff x="0" y="0"/>
          <a:chExt cx="0" cy="0"/>
        </a:xfrm>
      </p:grpSpPr>
      <p:sp>
        <p:nvSpPr>
          <p:cNvPr id="34" name="Rectangle 33"/>
          <p:cNvSpPr/>
          <p:nvPr/>
        </p:nvSpPr>
        <p:spPr>
          <a:xfrm>
            <a:off x="6477000" y="1295400"/>
            <a:ext cx="17526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923" name="Rectangle 2"/>
          <p:cNvSpPr>
            <a:spLocks noChangeArrowheads="1"/>
          </p:cNvSpPr>
          <p:nvPr/>
        </p:nvSpPr>
        <p:spPr bwMode="auto">
          <a:xfrm>
            <a:off x="204788" y="6588125"/>
            <a:ext cx="87518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algn="r" eaLnBrk="0" hangingPunct="0"/>
            <a:r>
              <a:rPr lang="en-GB" sz="1200" b="1"/>
              <a:t>Adapted from Stumvoll M </a:t>
            </a:r>
            <a:r>
              <a:rPr lang="en-GB" sz="1200" b="1" i="1"/>
              <a:t>et al. Lancet</a:t>
            </a:r>
            <a:r>
              <a:rPr lang="en-GB" sz="1200" b="1"/>
              <a:t> 2005; 365:1333–1346. </a:t>
            </a:r>
          </a:p>
        </p:txBody>
      </p:sp>
      <p:sp>
        <p:nvSpPr>
          <p:cNvPr id="81924" name="Rectangle 3"/>
          <p:cNvSpPr>
            <a:spLocks noGrp="1" noChangeArrowheads="1"/>
          </p:cNvSpPr>
          <p:nvPr>
            <p:ph type="title"/>
          </p:nvPr>
        </p:nvSpPr>
        <p:spPr>
          <a:noFill/>
        </p:spPr>
        <p:txBody>
          <a:bodyPr/>
          <a:lstStyle/>
          <a:p>
            <a:r>
              <a:rPr lang="en-US" sz="2800" smtClean="0"/>
              <a:t>Model of underlying factors in type </a:t>
            </a:r>
            <a:r>
              <a:rPr lang="en-US" sz="2800" u="sng" smtClean="0"/>
              <a:t>2 diabetes: </a:t>
            </a:r>
            <a:br>
              <a:rPr lang="en-US" sz="2800" u="sng" smtClean="0"/>
            </a:br>
            <a:r>
              <a:rPr lang="en-US" sz="2800" u="sng" smtClean="0">
                <a:sym typeface="Symbol" pitchFamily="18" charset="2"/>
              </a:rPr>
              <a:t></a:t>
            </a:r>
            <a:r>
              <a:rPr lang="en-US" sz="2800" u="sng" smtClean="0"/>
              <a:t>-cell dysfunction and insulin resistance</a:t>
            </a:r>
            <a:endParaRPr lang="en-GB" sz="2800" u="sng" smtClean="0"/>
          </a:p>
        </p:txBody>
      </p:sp>
      <p:pic>
        <p:nvPicPr>
          <p:cNvPr id="81925" name="Picture 4" descr="Pancreas_small"/>
          <p:cNvPicPr>
            <a:picLocks noChangeAspect="1" noChangeArrowheads="1"/>
          </p:cNvPicPr>
          <p:nvPr/>
        </p:nvPicPr>
        <p:blipFill>
          <a:blip r:embed="rId3">
            <a:clrChange>
              <a:clrFrom>
                <a:srgbClr val="BA815C"/>
              </a:clrFrom>
              <a:clrTo>
                <a:srgbClr val="BA815C">
                  <a:alpha val="0"/>
                </a:srgbClr>
              </a:clrTo>
            </a:clrChange>
            <a:extLst>
              <a:ext uri="{28A0092B-C50C-407E-A947-70E740481C1C}">
                <a14:useLocalDpi xmlns:a14="http://schemas.microsoft.com/office/drawing/2010/main" val="0"/>
              </a:ext>
            </a:extLst>
          </a:blip>
          <a:srcRect/>
          <a:stretch>
            <a:fillRect/>
          </a:stretch>
        </p:blipFill>
        <p:spPr bwMode="auto">
          <a:xfrm>
            <a:off x="1816100" y="1616075"/>
            <a:ext cx="8366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5" descr="Liver_small"/>
          <p:cNvPicPr>
            <a:picLocks noChangeAspect="1" noChangeArrowheads="1"/>
          </p:cNvPicPr>
          <p:nvPr/>
        </p:nvPicPr>
        <p:blipFill>
          <a:blip r:embed="rId4">
            <a:clrChange>
              <a:clrFrom>
                <a:srgbClr val="830123"/>
              </a:clrFrom>
              <a:clrTo>
                <a:srgbClr val="830123">
                  <a:alpha val="0"/>
                </a:srgbClr>
              </a:clrTo>
            </a:clrChange>
            <a:extLst>
              <a:ext uri="{28A0092B-C50C-407E-A947-70E740481C1C}">
                <a14:useLocalDpi xmlns:a14="http://schemas.microsoft.com/office/drawing/2010/main" val="0"/>
              </a:ext>
            </a:extLst>
          </a:blip>
          <a:srcRect/>
          <a:stretch>
            <a:fillRect/>
          </a:stretch>
        </p:blipFill>
        <p:spPr bwMode="ltGray">
          <a:xfrm>
            <a:off x="2711450" y="4008438"/>
            <a:ext cx="950913"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2200" y="4060825"/>
            <a:ext cx="7207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8" name="Picture 7" descr="Muscle_small"/>
          <p:cNvPicPr>
            <a:picLocks noChangeAspect="1" noChangeArrowheads="1"/>
          </p:cNvPicPr>
          <p:nvPr/>
        </p:nvPicPr>
        <p:blipFill>
          <a:blip r:embed="rId6">
            <a:clrChange>
              <a:clrFrom>
                <a:srgbClr val="DB2847"/>
              </a:clrFrom>
              <a:clrTo>
                <a:srgbClr val="DB2847">
                  <a:alpha val="0"/>
                </a:srgbClr>
              </a:clrTo>
            </a:clrChange>
            <a:extLst>
              <a:ext uri="{28A0092B-C50C-407E-A947-70E740481C1C}">
                <a14:useLocalDpi xmlns:a14="http://schemas.microsoft.com/office/drawing/2010/main" val="0"/>
              </a:ext>
            </a:extLst>
          </a:blip>
          <a:srcRect/>
          <a:stretch>
            <a:fillRect/>
          </a:stretch>
        </p:blipFill>
        <p:spPr bwMode="auto">
          <a:xfrm rot="2105513">
            <a:off x="4443413" y="4068763"/>
            <a:ext cx="9366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9" name="Text Box 8"/>
          <p:cNvSpPr txBox="1">
            <a:spLocks noChangeArrowheads="1"/>
          </p:cNvSpPr>
          <p:nvPr/>
        </p:nvSpPr>
        <p:spPr bwMode="auto">
          <a:xfrm>
            <a:off x="2220913" y="1631950"/>
            <a:ext cx="19542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b="1" u="sng">
                <a:solidFill>
                  <a:schemeClr val="accent1"/>
                </a:solidFill>
                <a:sym typeface="Symbol" pitchFamily="18" charset="2"/>
              </a:rPr>
              <a:t>-CELL DYSFUNCTION</a:t>
            </a:r>
          </a:p>
        </p:txBody>
      </p:sp>
      <p:sp>
        <p:nvSpPr>
          <p:cNvPr id="81930" name="Text Box 9"/>
          <p:cNvSpPr txBox="1">
            <a:spLocks noChangeArrowheads="1"/>
          </p:cNvSpPr>
          <p:nvPr/>
        </p:nvSpPr>
        <p:spPr bwMode="auto">
          <a:xfrm>
            <a:off x="6311900" y="3282950"/>
            <a:ext cx="1954213" cy="660400"/>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b="1">
                <a:solidFill>
                  <a:schemeClr val="accent1"/>
                </a:solidFill>
                <a:sym typeface="Symbol" pitchFamily="18" charset="2"/>
              </a:rPr>
              <a:t>INSULIN</a:t>
            </a:r>
            <a:br>
              <a:rPr lang="en-US" b="1">
                <a:solidFill>
                  <a:schemeClr val="accent1"/>
                </a:solidFill>
                <a:sym typeface="Symbol" pitchFamily="18" charset="2"/>
              </a:rPr>
            </a:br>
            <a:r>
              <a:rPr lang="en-US" b="1">
                <a:solidFill>
                  <a:schemeClr val="accent1"/>
                </a:solidFill>
                <a:sym typeface="Symbol" pitchFamily="18" charset="2"/>
              </a:rPr>
              <a:t>RESISTANCE</a:t>
            </a:r>
          </a:p>
        </p:txBody>
      </p:sp>
      <p:sp>
        <p:nvSpPr>
          <p:cNvPr id="81931" name="Text Box 10"/>
          <p:cNvSpPr txBox="1">
            <a:spLocks noChangeArrowheads="1"/>
          </p:cNvSpPr>
          <p:nvPr/>
        </p:nvSpPr>
        <p:spPr bwMode="auto">
          <a:xfrm>
            <a:off x="3962400" y="4570413"/>
            <a:ext cx="203676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b="1">
                <a:sym typeface="Wingdings 3" pitchFamily="18" charset="2"/>
              </a:rPr>
              <a:t></a:t>
            </a:r>
            <a:r>
              <a:rPr lang="en-US" b="1">
                <a:sym typeface="Symbol" pitchFamily="18" charset="2"/>
              </a:rPr>
              <a:t> Glucose </a:t>
            </a:r>
            <a:br>
              <a:rPr lang="en-US" b="1">
                <a:sym typeface="Symbol" pitchFamily="18" charset="2"/>
              </a:rPr>
            </a:br>
            <a:r>
              <a:rPr lang="en-US" b="1">
                <a:sym typeface="Symbol" pitchFamily="18" charset="2"/>
              </a:rPr>
              <a:t>uptake</a:t>
            </a:r>
          </a:p>
        </p:txBody>
      </p:sp>
      <p:sp>
        <p:nvSpPr>
          <p:cNvPr id="81932" name="Text Box 11"/>
          <p:cNvSpPr txBox="1">
            <a:spLocks noChangeArrowheads="1"/>
          </p:cNvSpPr>
          <p:nvPr/>
        </p:nvSpPr>
        <p:spPr bwMode="auto">
          <a:xfrm>
            <a:off x="2946400" y="5653088"/>
            <a:ext cx="2328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b="1">
                <a:solidFill>
                  <a:schemeClr val="tx2"/>
                </a:solidFill>
                <a:sym typeface="Wingdings 3" pitchFamily="18" charset="2"/>
              </a:rPr>
              <a:t> </a:t>
            </a:r>
            <a:r>
              <a:rPr lang="en-US" b="1">
                <a:solidFill>
                  <a:schemeClr val="tx2"/>
                </a:solidFill>
                <a:sym typeface="Symbol" pitchFamily="18" charset="2"/>
              </a:rPr>
              <a:t>Blood glucose</a:t>
            </a:r>
          </a:p>
        </p:txBody>
      </p:sp>
      <p:sp>
        <p:nvSpPr>
          <p:cNvPr id="81933" name="Text Box 12"/>
          <p:cNvSpPr txBox="1">
            <a:spLocks noChangeArrowheads="1"/>
          </p:cNvSpPr>
          <p:nvPr/>
        </p:nvSpPr>
        <p:spPr bwMode="auto">
          <a:xfrm>
            <a:off x="474663" y="5514975"/>
            <a:ext cx="19478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b="1">
                <a:solidFill>
                  <a:schemeClr val="tx2"/>
                </a:solidFill>
                <a:sym typeface="Wingdings 3" pitchFamily="18" charset="2"/>
              </a:rPr>
              <a:t> </a:t>
            </a:r>
            <a:r>
              <a:rPr lang="en-US" b="1">
                <a:solidFill>
                  <a:schemeClr val="tx2"/>
                </a:solidFill>
                <a:sym typeface="Symbol" pitchFamily="18" charset="2"/>
              </a:rPr>
              <a:t>Free fatty acids</a:t>
            </a:r>
          </a:p>
        </p:txBody>
      </p:sp>
      <p:sp>
        <p:nvSpPr>
          <p:cNvPr id="81934" name="Text Box 13"/>
          <p:cNvSpPr txBox="1">
            <a:spLocks noChangeArrowheads="1"/>
          </p:cNvSpPr>
          <p:nvPr/>
        </p:nvSpPr>
        <p:spPr bwMode="auto">
          <a:xfrm>
            <a:off x="2405063" y="4565650"/>
            <a:ext cx="16414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b="1">
                <a:sym typeface="Wingdings 3" pitchFamily="18" charset="2"/>
              </a:rPr>
              <a:t></a:t>
            </a:r>
            <a:r>
              <a:rPr lang="en-US" b="1">
                <a:sym typeface="Symbol" pitchFamily="18" charset="2"/>
              </a:rPr>
              <a:t> Glucose </a:t>
            </a:r>
            <a:br>
              <a:rPr lang="en-US" b="1">
                <a:sym typeface="Symbol" pitchFamily="18" charset="2"/>
              </a:rPr>
            </a:br>
            <a:r>
              <a:rPr lang="en-US" b="1">
                <a:sym typeface="Symbol" pitchFamily="18" charset="2"/>
              </a:rPr>
              <a:t>production</a:t>
            </a:r>
          </a:p>
        </p:txBody>
      </p:sp>
      <p:sp>
        <p:nvSpPr>
          <p:cNvPr id="81935" name="Text Box 14"/>
          <p:cNvSpPr txBox="1">
            <a:spLocks noChangeArrowheads="1"/>
          </p:cNvSpPr>
          <p:nvPr/>
        </p:nvSpPr>
        <p:spPr bwMode="auto">
          <a:xfrm>
            <a:off x="6373813" y="1143000"/>
            <a:ext cx="1858962"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200" b="1">
                <a:solidFill>
                  <a:schemeClr val="tx2"/>
                </a:solidFill>
                <a:sym typeface="Symbol" pitchFamily="18" charset="2"/>
              </a:rPr>
              <a:t/>
            </a:r>
            <a:br>
              <a:rPr lang="en-US" sz="1200" b="1">
                <a:solidFill>
                  <a:schemeClr val="tx2"/>
                </a:solidFill>
                <a:sym typeface="Symbol" pitchFamily="18" charset="2"/>
              </a:rPr>
            </a:br>
            <a:r>
              <a:rPr lang="en-US" sz="1200" b="1">
                <a:solidFill>
                  <a:schemeClr val="tx2"/>
                </a:solidFill>
                <a:sym typeface="Symbol" pitchFamily="18" charset="2"/>
              </a:rPr>
              <a:t>Diabetes genes</a:t>
            </a:r>
            <a:br>
              <a:rPr lang="en-US" sz="1200" b="1">
                <a:solidFill>
                  <a:schemeClr val="tx2"/>
                </a:solidFill>
                <a:sym typeface="Symbol" pitchFamily="18" charset="2"/>
              </a:rPr>
            </a:br>
            <a:r>
              <a:rPr lang="en-US" sz="1200" b="1">
                <a:solidFill>
                  <a:schemeClr val="tx2"/>
                </a:solidFill>
                <a:sym typeface="Symbol" pitchFamily="18" charset="2"/>
              </a:rPr>
              <a:t>Adipokines</a:t>
            </a:r>
            <a:br>
              <a:rPr lang="en-US" sz="1200" b="1">
                <a:solidFill>
                  <a:schemeClr val="tx2"/>
                </a:solidFill>
                <a:sym typeface="Symbol" pitchFamily="18" charset="2"/>
              </a:rPr>
            </a:br>
            <a:r>
              <a:rPr lang="en-US" sz="1200" b="1">
                <a:solidFill>
                  <a:schemeClr val="tx2"/>
                </a:solidFill>
                <a:sym typeface="Symbol" pitchFamily="18" charset="2"/>
              </a:rPr>
              <a:t>Inflammation</a:t>
            </a:r>
            <a:br>
              <a:rPr lang="en-US" sz="1200" b="1">
                <a:solidFill>
                  <a:schemeClr val="tx2"/>
                </a:solidFill>
                <a:sym typeface="Symbol" pitchFamily="18" charset="2"/>
              </a:rPr>
            </a:br>
            <a:r>
              <a:rPr lang="en-US" sz="1200" b="1">
                <a:solidFill>
                  <a:schemeClr val="tx2"/>
                </a:solidFill>
                <a:sym typeface="Symbol" pitchFamily="18" charset="2"/>
              </a:rPr>
              <a:t>Hyperglycaemia</a:t>
            </a:r>
            <a:br>
              <a:rPr lang="en-US" sz="1200" b="1">
                <a:solidFill>
                  <a:schemeClr val="tx2"/>
                </a:solidFill>
                <a:sym typeface="Symbol" pitchFamily="18" charset="2"/>
              </a:rPr>
            </a:br>
            <a:r>
              <a:rPr lang="en-US" sz="1200" b="1">
                <a:solidFill>
                  <a:schemeClr val="tx2"/>
                </a:solidFill>
                <a:sym typeface="Symbol" pitchFamily="18" charset="2"/>
              </a:rPr>
              <a:t>Free fatty acids</a:t>
            </a:r>
            <a:br>
              <a:rPr lang="en-US" sz="1200" b="1">
                <a:solidFill>
                  <a:schemeClr val="tx2"/>
                </a:solidFill>
                <a:sym typeface="Symbol" pitchFamily="18" charset="2"/>
              </a:rPr>
            </a:br>
            <a:r>
              <a:rPr lang="en-US" sz="1200" b="1">
                <a:solidFill>
                  <a:schemeClr val="tx2"/>
                </a:solidFill>
                <a:sym typeface="Symbol" pitchFamily="18" charset="2"/>
              </a:rPr>
              <a:t>Other factors</a:t>
            </a:r>
          </a:p>
        </p:txBody>
      </p:sp>
      <p:sp>
        <p:nvSpPr>
          <p:cNvPr id="81936" name="Text Box 15"/>
          <p:cNvSpPr txBox="1">
            <a:spLocks noChangeArrowheads="1"/>
          </p:cNvSpPr>
          <p:nvPr/>
        </p:nvSpPr>
        <p:spPr bwMode="auto">
          <a:xfrm>
            <a:off x="2049463" y="2857500"/>
            <a:ext cx="2341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b="1">
                <a:sym typeface="Wingdings 3" pitchFamily="18" charset="2"/>
              </a:rPr>
              <a:t></a:t>
            </a:r>
            <a:r>
              <a:rPr lang="en-US" b="1">
                <a:sym typeface="Symbol" pitchFamily="18" charset="2"/>
              </a:rPr>
              <a:t> </a:t>
            </a:r>
            <a:r>
              <a:rPr lang="en-US" b="1" u="sng">
                <a:sym typeface="Symbol" pitchFamily="18" charset="2"/>
              </a:rPr>
              <a:t>Insulin secretion</a:t>
            </a:r>
          </a:p>
        </p:txBody>
      </p:sp>
      <p:sp>
        <p:nvSpPr>
          <p:cNvPr id="81937" name="Text Box 16"/>
          <p:cNvSpPr txBox="1">
            <a:spLocks noChangeArrowheads="1"/>
          </p:cNvSpPr>
          <p:nvPr/>
        </p:nvSpPr>
        <p:spPr bwMode="auto">
          <a:xfrm>
            <a:off x="800100" y="4570413"/>
            <a:ext cx="1301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b="1">
                <a:sym typeface="Wingdings 3" pitchFamily="18" charset="2"/>
              </a:rPr>
              <a:t> </a:t>
            </a:r>
            <a:r>
              <a:rPr lang="en-US" b="1">
                <a:sym typeface="Symbol" pitchFamily="18" charset="2"/>
              </a:rPr>
              <a:t>Lipolysis</a:t>
            </a:r>
          </a:p>
        </p:txBody>
      </p:sp>
      <p:sp>
        <p:nvSpPr>
          <p:cNvPr id="81938" name="Line 17"/>
          <p:cNvSpPr>
            <a:spLocks noChangeShapeType="1"/>
          </p:cNvSpPr>
          <p:nvPr/>
        </p:nvSpPr>
        <p:spPr bwMode="auto">
          <a:xfrm>
            <a:off x="3219450" y="2287588"/>
            <a:ext cx="7938" cy="4730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81939" name="Line 18"/>
          <p:cNvSpPr>
            <a:spLocks noChangeShapeType="1"/>
          </p:cNvSpPr>
          <p:nvPr/>
        </p:nvSpPr>
        <p:spPr bwMode="auto">
          <a:xfrm>
            <a:off x="4222750" y="3313113"/>
            <a:ext cx="666750" cy="4953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81940" name="Line 19"/>
          <p:cNvSpPr>
            <a:spLocks noChangeShapeType="1"/>
          </p:cNvSpPr>
          <p:nvPr/>
        </p:nvSpPr>
        <p:spPr bwMode="auto">
          <a:xfrm>
            <a:off x="4106863" y="5275263"/>
            <a:ext cx="4762" cy="3635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81941" name="Line 20"/>
          <p:cNvSpPr>
            <a:spLocks noChangeShapeType="1"/>
          </p:cNvSpPr>
          <p:nvPr/>
        </p:nvSpPr>
        <p:spPr bwMode="auto">
          <a:xfrm>
            <a:off x="3225800" y="3335338"/>
            <a:ext cx="0" cy="4603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81942" name="Line 21"/>
          <p:cNvSpPr>
            <a:spLocks noChangeShapeType="1"/>
          </p:cNvSpPr>
          <p:nvPr/>
        </p:nvSpPr>
        <p:spPr bwMode="auto">
          <a:xfrm flipH="1">
            <a:off x="1433513" y="3313113"/>
            <a:ext cx="747712" cy="4429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81943" name="Line 22"/>
          <p:cNvSpPr>
            <a:spLocks noChangeShapeType="1"/>
          </p:cNvSpPr>
          <p:nvPr/>
        </p:nvSpPr>
        <p:spPr bwMode="auto">
          <a:xfrm flipH="1" flipV="1">
            <a:off x="5435600" y="3573463"/>
            <a:ext cx="1009650" cy="9525"/>
          </a:xfrm>
          <a:prstGeom prst="line">
            <a:avLst/>
          </a:prstGeom>
          <a:noFill/>
          <a:ln w="38100">
            <a:solidFill>
              <a:schemeClr val="tx1"/>
            </a:solidFill>
            <a:prstDash val="dash"/>
            <a:round/>
            <a:headEnd/>
            <a:tailEnd type="oval"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81944" name="AutoShape 23"/>
          <p:cNvSpPr>
            <a:spLocks/>
          </p:cNvSpPr>
          <p:nvPr/>
        </p:nvSpPr>
        <p:spPr bwMode="auto">
          <a:xfrm>
            <a:off x="5018088" y="3287713"/>
            <a:ext cx="219075" cy="527050"/>
          </a:xfrm>
          <a:prstGeom prst="rightBrace">
            <a:avLst>
              <a:gd name="adj1" fmla="val 20048"/>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81945" name="Line 24"/>
          <p:cNvSpPr>
            <a:spLocks noChangeShapeType="1"/>
          </p:cNvSpPr>
          <p:nvPr/>
        </p:nvSpPr>
        <p:spPr bwMode="auto">
          <a:xfrm>
            <a:off x="7297738" y="2701925"/>
            <a:ext cx="0" cy="51435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81946" name="Line 25"/>
          <p:cNvSpPr>
            <a:spLocks noChangeShapeType="1"/>
          </p:cNvSpPr>
          <p:nvPr/>
        </p:nvSpPr>
        <p:spPr bwMode="auto">
          <a:xfrm flipH="1">
            <a:off x="4267200" y="1952625"/>
            <a:ext cx="207645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81947" name="Line 26"/>
          <p:cNvSpPr>
            <a:spLocks noChangeShapeType="1"/>
          </p:cNvSpPr>
          <p:nvPr/>
        </p:nvSpPr>
        <p:spPr bwMode="auto">
          <a:xfrm flipV="1">
            <a:off x="1452563" y="6321425"/>
            <a:ext cx="6985000" cy="14288"/>
          </a:xfrm>
          <a:prstGeom prst="line">
            <a:avLst/>
          </a:prstGeom>
          <a:noFill/>
          <a:ln w="50800" cap="rnd">
            <a:solidFill>
              <a:schemeClr val="tx2"/>
            </a:solidFill>
            <a:prstDash val="sysDot"/>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81948" name="Line 27"/>
          <p:cNvSpPr>
            <a:spLocks noChangeShapeType="1"/>
          </p:cNvSpPr>
          <p:nvPr/>
        </p:nvSpPr>
        <p:spPr bwMode="auto">
          <a:xfrm flipH="1">
            <a:off x="8415338" y="2111375"/>
            <a:ext cx="22225" cy="4208463"/>
          </a:xfrm>
          <a:prstGeom prst="line">
            <a:avLst/>
          </a:prstGeom>
          <a:noFill/>
          <a:ln w="50800" cap="rnd">
            <a:solidFill>
              <a:schemeClr val="tx2"/>
            </a:solidFill>
            <a:prstDash val="sysDot"/>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81949" name="Line 28"/>
          <p:cNvSpPr>
            <a:spLocks noChangeShapeType="1"/>
          </p:cNvSpPr>
          <p:nvPr/>
        </p:nvSpPr>
        <p:spPr bwMode="auto">
          <a:xfrm flipV="1">
            <a:off x="8010525" y="2109788"/>
            <a:ext cx="374650" cy="0"/>
          </a:xfrm>
          <a:prstGeom prst="line">
            <a:avLst/>
          </a:prstGeom>
          <a:noFill/>
          <a:ln w="50800" cap="rnd">
            <a:solidFill>
              <a:schemeClr val="tx2"/>
            </a:solidFill>
            <a:prstDash val="sysDot"/>
            <a:round/>
            <a:headEnd type="triangle" w="med" len="me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81950" name="Line 29"/>
          <p:cNvSpPr>
            <a:spLocks noChangeShapeType="1"/>
          </p:cNvSpPr>
          <p:nvPr/>
        </p:nvSpPr>
        <p:spPr bwMode="auto">
          <a:xfrm flipH="1">
            <a:off x="4108450" y="6051550"/>
            <a:ext cx="1588" cy="271463"/>
          </a:xfrm>
          <a:prstGeom prst="line">
            <a:avLst/>
          </a:prstGeom>
          <a:noFill/>
          <a:ln w="50800" cap="rnd">
            <a:solidFill>
              <a:schemeClr val="tx2"/>
            </a:solidFill>
            <a:prstDash val="sysDot"/>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81951" name="Line 30"/>
          <p:cNvSpPr>
            <a:spLocks noChangeShapeType="1"/>
          </p:cNvSpPr>
          <p:nvPr/>
        </p:nvSpPr>
        <p:spPr bwMode="auto">
          <a:xfrm flipH="1">
            <a:off x="1452563" y="6229350"/>
            <a:ext cx="0" cy="87313"/>
          </a:xfrm>
          <a:prstGeom prst="line">
            <a:avLst/>
          </a:prstGeom>
          <a:noFill/>
          <a:ln w="50800" cap="rnd">
            <a:solidFill>
              <a:schemeClr val="tx2"/>
            </a:solidFill>
            <a:prstDash val="sysDot"/>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81952" name="Line 31"/>
          <p:cNvSpPr>
            <a:spLocks noChangeShapeType="1"/>
          </p:cNvSpPr>
          <p:nvPr/>
        </p:nvSpPr>
        <p:spPr bwMode="auto">
          <a:xfrm>
            <a:off x="3181350" y="5257800"/>
            <a:ext cx="18145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sp>
        <p:nvSpPr>
          <p:cNvPr id="81953" name="Line 32"/>
          <p:cNvSpPr>
            <a:spLocks noChangeShapeType="1"/>
          </p:cNvSpPr>
          <p:nvPr/>
        </p:nvSpPr>
        <p:spPr bwMode="auto">
          <a:xfrm>
            <a:off x="1446213" y="5184775"/>
            <a:ext cx="4762" cy="3635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81954" name="Line 33"/>
          <p:cNvSpPr>
            <a:spLocks noChangeShapeType="1"/>
          </p:cNvSpPr>
          <p:nvPr/>
        </p:nvSpPr>
        <p:spPr bwMode="auto">
          <a:xfrm flipV="1">
            <a:off x="8004175" y="2325688"/>
            <a:ext cx="374650" cy="0"/>
          </a:xfrm>
          <a:prstGeom prst="line">
            <a:avLst/>
          </a:prstGeom>
          <a:noFill/>
          <a:ln w="50800" cap="rnd">
            <a:solidFill>
              <a:schemeClr val="tx2"/>
            </a:solidFill>
            <a:prstDash val="sysDot"/>
            <a:round/>
            <a:headEnd type="triangle" w="med" len="me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82946" name="Rectangle 4"/>
          <p:cNvSpPr>
            <a:spLocks noChangeArrowheads="1"/>
          </p:cNvSpPr>
          <p:nvPr/>
        </p:nvSpPr>
        <p:spPr bwMode="auto">
          <a:xfrm>
            <a:off x="304800" y="1295400"/>
            <a:ext cx="8382000" cy="5029200"/>
          </a:xfrm>
          <a:prstGeom prst="rect">
            <a:avLst/>
          </a:prstGeom>
          <a:solidFill>
            <a:schemeClr val="tx1"/>
          </a:solidFill>
          <a:ln w="9525">
            <a:solidFill>
              <a:schemeClr val="tx1"/>
            </a:solidFill>
            <a:miter lim="800000"/>
            <a:headEnd/>
            <a:tailEnd/>
          </a:ln>
        </p:spPr>
        <p:txBody>
          <a:bodyPr wrap="none" anchor="ctr"/>
          <a:lstStyle/>
          <a:p>
            <a:pPr algn="ctr"/>
            <a:endParaRPr lang="en-US">
              <a:solidFill>
                <a:schemeClr val="bg1"/>
              </a:solidFill>
            </a:endParaRPr>
          </a:p>
        </p:txBody>
      </p:sp>
      <p:sp>
        <p:nvSpPr>
          <p:cNvPr id="82947" name="Rectangle 5"/>
          <p:cNvSpPr>
            <a:spLocks noChangeArrowheads="1"/>
          </p:cNvSpPr>
          <p:nvPr/>
        </p:nvSpPr>
        <p:spPr bwMode="auto">
          <a:xfrm>
            <a:off x="304800" y="304800"/>
            <a:ext cx="83820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C000"/>
              </a:solidFill>
            </a:endParaRPr>
          </a:p>
        </p:txBody>
      </p:sp>
      <p:sp>
        <p:nvSpPr>
          <p:cNvPr id="28674" name="Rectangle 2"/>
          <p:cNvSpPr>
            <a:spLocks noGrp="1"/>
          </p:cNvSpPr>
          <p:nvPr>
            <p:ph type="title"/>
          </p:nvPr>
        </p:nvSpPr>
        <p:spPr>
          <a:xfrm>
            <a:off x="1524000" y="152400"/>
            <a:ext cx="7162800" cy="1143000"/>
          </a:xfrm>
        </p:spPr>
        <p:txBody>
          <a:bodyPr/>
          <a:lstStyle/>
          <a:p>
            <a:pPr eaLnBrk="1" hangingPunct="1">
              <a:defRPr/>
            </a:pPr>
            <a:r>
              <a:rPr lang="en-US" sz="3600" dirty="0" err="1" smtClean="0">
                <a:solidFill>
                  <a:srgbClr val="FFC000"/>
                </a:solidFill>
                <a:effectLst>
                  <a:outerShdw blurRad="38100" dist="38100" dir="2700000" algn="tl">
                    <a:srgbClr val="FFFFFF"/>
                  </a:outerShdw>
                </a:effectLst>
                <a:latin typeface="Britannic Bold" pitchFamily="34" charset="0"/>
              </a:rPr>
              <a:t>Siapa</a:t>
            </a:r>
            <a:r>
              <a:rPr lang="en-US" sz="3600" dirty="0" smtClean="0">
                <a:solidFill>
                  <a:srgbClr val="FFC000"/>
                </a:solidFill>
                <a:effectLst>
                  <a:outerShdw blurRad="38100" dist="38100" dir="2700000" algn="tl">
                    <a:srgbClr val="FFFFFF"/>
                  </a:outerShdw>
                </a:effectLst>
                <a:latin typeface="Britannic Bold" pitchFamily="34" charset="0"/>
              </a:rPr>
              <a:t> </a:t>
            </a:r>
            <a:r>
              <a:rPr lang="en-US" sz="3600" dirty="0" err="1" smtClean="0">
                <a:solidFill>
                  <a:srgbClr val="FFC000"/>
                </a:solidFill>
                <a:effectLst>
                  <a:outerShdw blurRad="38100" dist="38100" dir="2700000" algn="tl">
                    <a:srgbClr val="FFFFFF"/>
                  </a:outerShdw>
                </a:effectLst>
                <a:latin typeface="Britannic Bold" pitchFamily="34" charset="0"/>
              </a:rPr>
              <a:t>saja</a:t>
            </a:r>
            <a:r>
              <a:rPr lang="en-US" sz="3600" dirty="0" smtClean="0">
                <a:solidFill>
                  <a:srgbClr val="FFC000"/>
                </a:solidFill>
                <a:effectLst>
                  <a:outerShdw blurRad="38100" dist="38100" dir="2700000" algn="tl">
                    <a:srgbClr val="FFFFFF"/>
                  </a:outerShdw>
                </a:effectLst>
                <a:latin typeface="Britannic Bold" pitchFamily="34" charset="0"/>
              </a:rPr>
              <a:t> yang </a:t>
            </a:r>
            <a:r>
              <a:rPr lang="en-US" sz="3600" dirty="0" err="1" smtClean="0">
                <a:solidFill>
                  <a:srgbClr val="FFC000"/>
                </a:solidFill>
                <a:effectLst>
                  <a:outerShdw blurRad="38100" dist="38100" dir="2700000" algn="tl">
                    <a:srgbClr val="FFFFFF"/>
                  </a:outerShdw>
                </a:effectLst>
                <a:latin typeface="Britannic Bold" pitchFamily="34" charset="0"/>
              </a:rPr>
              <a:t>bisa</a:t>
            </a:r>
            <a:r>
              <a:rPr lang="en-US" sz="3600" dirty="0" smtClean="0">
                <a:solidFill>
                  <a:srgbClr val="FFC000"/>
                </a:solidFill>
                <a:effectLst>
                  <a:outerShdw blurRad="38100" dist="38100" dir="2700000" algn="tl">
                    <a:srgbClr val="FFFFFF"/>
                  </a:outerShdw>
                </a:effectLst>
                <a:latin typeface="Britannic Bold" pitchFamily="34" charset="0"/>
              </a:rPr>
              <a:t> </a:t>
            </a:r>
            <a:r>
              <a:rPr lang="en-US" sz="3600" dirty="0" err="1" smtClean="0">
                <a:solidFill>
                  <a:srgbClr val="FFC000"/>
                </a:solidFill>
                <a:effectLst>
                  <a:outerShdw blurRad="38100" dist="38100" dir="2700000" algn="tl">
                    <a:srgbClr val="FFFFFF"/>
                  </a:outerShdw>
                </a:effectLst>
                <a:latin typeface="Britannic Bold" pitchFamily="34" charset="0"/>
              </a:rPr>
              <a:t>terkena</a:t>
            </a:r>
            <a:r>
              <a:rPr lang="en-US" sz="3600" dirty="0" smtClean="0">
                <a:solidFill>
                  <a:srgbClr val="FFC000"/>
                </a:solidFill>
                <a:effectLst>
                  <a:outerShdw blurRad="38100" dist="38100" dir="2700000" algn="tl">
                    <a:srgbClr val="FFFFFF"/>
                  </a:outerShdw>
                </a:effectLst>
                <a:latin typeface="Britannic Bold" pitchFamily="34" charset="0"/>
              </a:rPr>
              <a:t> DM ?</a:t>
            </a:r>
          </a:p>
        </p:txBody>
      </p:sp>
      <p:sp>
        <p:nvSpPr>
          <p:cNvPr id="82949" name="Rectangle 3"/>
          <p:cNvSpPr>
            <a:spLocks noGrp="1"/>
          </p:cNvSpPr>
          <p:nvPr>
            <p:ph type="body" idx="1"/>
          </p:nvPr>
        </p:nvSpPr>
        <p:spPr>
          <a:xfrm>
            <a:off x="457200" y="1676400"/>
            <a:ext cx="8229600" cy="4800600"/>
          </a:xfrm>
        </p:spPr>
        <p:txBody>
          <a:bodyPr/>
          <a:lstStyle/>
          <a:p>
            <a:pPr algn="just" eaLnBrk="1" hangingPunct="1">
              <a:lnSpc>
                <a:spcPct val="90000"/>
              </a:lnSpc>
              <a:buFont typeface="Arial" pitchFamily="34" charset="0"/>
              <a:buNone/>
            </a:pPr>
            <a:r>
              <a:rPr lang="en-US" sz="2000" smtClean="0">
                <a:solidFill>
                  <a:schemeClr val="bg1"/>
                </a:solidFill>
                <a:latin typeface="Arial" pitchFamily="34" charset="0"/>
                <a:cs typeface="Arial" pitchFamily="34" charset="0"/>
              </a:rPr>
              <a:t>1. Usia ≥ 45 tahun</a:t>
            </a:r>
          </a:p>
          <a:p>
            <a:pPr algn="just" eaLnBrk="1" hangingPunct="1">
              <a:lnSpc>
                <a:spcPct val="90000"/>
              </a:lnSpc>
              <a:buFont typeface="Arial" pitchFamily="34" charset="0"/>
              <a:buNone/>
            </a:pPr>
            <a:r>
              <a:rPr lang="en-US" sz="2000" smtClean="0">
                <a:solidFill>
                  <a:schemeClr val="bg1"/>
                </a:solidFill>
                <a:latin typeface="Arial" pitchFamily="34" charset="0"/>
                <a:cs typeface="Arial" pitchFamily="34" charset="0"/>
              </a:rPr>
              <a:t>2. Usia &lt; 45 tahun, terutama dengan kegemukan, yang disertai dengan faktor resiko :</a:t>
            </a:r>
          </a:p>
          <a:p>
            <a:pPr algn="just" eaLnBrk="1" hangingPunct="1">
              <a:lnSpc>
                <a:spcPct val="90000"/>
              </a:lnSpc>
              <a:buFont typeface="Arial" pitchFamily="34" charset="0"/>
              <a:buNone/>
            </a:pPr>
            <a:r>
              <a:rPr lang="en-US" sz="2000" smtClean="0">
                <a:solidFill>
                  <a:schemeClr val="bg1"/>
                </a:solidFill>
                <a:latin typeface="Arial" pitchFamily="34" charset="0"/>
                <a:cs typeface="Arial" pitchFamily="34" charset="0"/>
              </a:rPr>
              <a:t>	•  kebiasaan tidak aktif</a:t>
            </a:r>
          </a:p>
          <a:p>
            <a:pPr algn="just" eaLnBrk="1" hangingPunct="1">
              <a:lnSpc>
                <a:spcPct val="90000"/>
              </a:lnSpc>
              <a:buFont typeface="Arial" pitchFamily="34" charset="0"/>
              <a:buNone/>
            </a:pPr>
            <a:r>
              <a:rPr lang="en-US" sz="2000" smtClean="0">
                <a:solidFill>
                  <a:schemeClr val="bg1"/>
                </a:solidFill>
                <a:latin typeface="Arial" pitchFamily="34" charset="0"/>
                <a:cs typeface="Arial" pitchFamily="34" charset="0"/>
              </a:rPr>
              <a:t>	•  turunan pertama dari orang tua dengan DM</a:t>
            </a:r>
          </a:p>
          <a:p>
            <a:pPr algn="just" eaLnBrk="1" hangingPunct="1">
              <a:lnSpc>
                <a:spcPct val="90000"/>
              </a:lnSpc>
              <a:buFont typeface="Arial" pitchFamily="34" charset="0"/>
              <a:buNone/>
            </a:pPr>
            <a:r>
              <a:rPr lang="en-US" sz="2000" smtClean="0">
                <a:solidFill>
                  <a:schemeClr val="bg1"/>
                </a:solidFill>
                <a:latin typeface="Arial" pitchFamily="34" charset="0"/>
                <a:cs typeface="Arial" pitchFamily="34" charset="0"/>
              </a:rPr>
              <a:t>	•  riwayat melahirkan bayi dengan BB lahir bayi &gt; 4000 gram, atau    	riwayat DM gestasional</a:t>
            </a:r>
          </a:p>
          <a:p>
            <a:pPr algn="just" eaLnBrk="1" hangingPunct="1">
              <a:lnSpc>
                <a:spcPct val="90000"/>
              </a:lnSpc>
              <a:buFont typeface="Arial" pitchFamily="34" charset="0"/>
              <a:buNone/>
            </a:pPr>
            <a:r>
              <a:rPr lang="en-US" sz="2000" smtClean="0">
                <a:solidFill>
                  <a:schemeClr val="bg1"/>
                </a:solidFill>
                <a:latin typeface="Arial" pitchFamily="34" charset="0"/>
                <a:cs typeface="Arial" pitchFamily="34" charset="0"/>
              </a:rPr>
              <a:t>	•  hipertensi (≥ 140/90 mmHg)</a:t>
            </a:r>
          </a:p>
          <a:p>
            <a:pPr algn="just" eaLnBrk="1" hangingPunct="1">
              <a:lnSpc>
                <a:spcPct val="90000"/>
              </a:lnSpc>
              <a:buFont typeface="Arial" pitchFamily="34" charset="0"/>
              <a:buNone/>
            </a:pPr>
            <a:r>
              <a:rPr lang="en-US" sz="2000" smtClean="0">
                <a:solidFill>
                  <a:schemeClr val="bg1"/>
                </a:solidFill>
                <a:latin typeface="Arial" pitchFamily="34" charset="0"/>
                <a:cs typeface="Arial" pitchFamily="34" charset="0"/>
              </a:rPr>
              <a:t>	•  kolesterol HDL ≤ 35 mg/dL dan atau trigliserida ≥ 250 mg/dL</a:t>
            </a:r>
          </a:p>
          <a:p>
            <a:pPr algn="just" eaLnBrk="1" hangingPunct="1">
              <a:lnSpc>
                <a:spcPct val="90000"/>
              </a:lnSpc>
              <a:buFont typeface="Arial" pitchFamily="34" charset="0"/>
              <a:buNone/>
            </a:pPr>
            <a:r>
              <a:rPr lang="en-US" sz="2000" smtClean="0">
                <a:solidFill>
                  <a:schemeClr val="bg1"/>
                </a:solidFill>
                <a:latin typeface="Arial" pitchFamily="34" charset="0"/>
                <a:cs typeface="Arial" pitchFamily="34" charset="0"/>
              </a:rPr>
              <a:t>	•  menderita </a:t>
            </a:r>
            <a:r>
              <a:rPr lang="en-US" sz="2000" i="1" smtClean="0">
                <a:solidFill>
                  <a:schemeClr val="bg1"/>
                </a:solidFill>
                <a:latin typeface="Arial" pitchFamily="34" charset="0"/>
                <a:cs typeface="Arial" pitchFamily="34" charset="0"/>
              </a:rPr>
              <a:t>polycystic ovarial syndrome </a:t>
            </a:r>
            <a:r>
              <a:rPr lang="en-US" sz="2000" smtClean="0">
                <a:solidFill>
                  <a:schemeClr val="bg1"/>
                </a:solidFill>
                <a:latin typeface="Arial" pitchFamily="34" charset="0"/>
                <a:cs typeface="Arial" pitchFamily="34" charset="0"/>
              </a:rPr>
              <a:t>(PCOs) atau keadaan lain 	yang terkait dengan resistensi insulin</a:t>
            </a:r>
          </a:p>
          <a:p>
            <a:pPr algn="just" eaLnBrk="1" hangingPunct="1">
              <a:lnSpc>
                <a:spcPct val="90000"/>
              </a:lnSpc>
              <a:buFont typeface="Arial" pitchFamily="34" charset="0"/>
              <a:buNone/>
            </a:pPr>
            <a:r>
              <a:rPr lang="en-US" sz="2000" smtClean="0">
                <a:solidFill>
                  <a:schemeClr val="bg1"/>
                </a:solidFill>
                <a:latin typeface="Arial" pitchFamily="34" charset="0"/>
                <a:cs typeface="Arial" pitchFamily="34" charset="0"/>
              </a:rPr>
              <a:t>	•  adanya riwayat toleransi glukosa terganggu (TGT) atau glukosa 	darah puasa terganggu (GDPT) sebelumnya → </a:t>
            </a:r>
            <a:r>
              <a:rPr lang="en-US" sz="2000" i="1" smtClean="0">
                <a:solidFill>
                  <a:srgbClr val="FFFF00"/>
                </a:solidFill>
                <a:latin typeface="Arial" pitchFamily="34" charset="0"/>
                <a:cs typeface="Arial" pitchFamily="34" charset="0"/>
              </a:rPr>
              <a:t>Prediabetes</a:t>
            </a:r>
          </a:p>
          <a:p>
            <a:pPr algn="just" eaLnBrk="1" hangingPunct="1">
              <a:lnSpc>
                <a:spcPct val="90000"/>
              </a:lnSpc>
              <a:buFont typeface="Arial" pitchFamily="34" charset="0"/>
              <a:buNone/>
            </a:pPr>
            <a:r>
              <a:rPr lang="en-US" sz="2000" smtClean="0">
                <a:solidFill>
                  <a:schemeClr val="bg1"/>
                </a:solidFill>
                <a:latin typeface="Arial" pitchFamily="34" charset="0"/>
                <a:cs typeface="Arial" pitchFamily="34" charset="0"/>
              </a:rPr>
              <a:t>	•  memiliki riwayat penyakit jantung</a:t>
            </a:r>
          </a:p>
          <a:p>
            <a:pPr algn="just" eaLnBrk="1" hangingPunct="1">
              <a:lnSpc>
                <a:spcPct val="90000"/>
              </a:lnSpc>
              <a:buFont typeface="Arial" pitchFamily="34" charset="0"/>
              <a:buNone/>
            </a:pPr>
            <a:endParaRPr lang="en-US" sz="2000" smtClean="0">
              <a:solidFill>
                <a:schemeClr val="bg1"/>
              </a:solidFill>
              <a:latin typeface="Arial" pitchFamily="34" charset="0"/>
              <a:cs typeface="Arial" pitchFamily="34" charset="0"/>
            </a:endParaRPr>
          </a:p>
        </p:txBody>
      </p:sp>
      <p:pic>
        <p:nvPicPr>
          <p:cNvPr id="82950" name="Content Placeholder 3" descr="Diabetes-Mellitus-Magnify.jpg"/>
          <p:cNvPicPr>
            <a:picLocks noChangeAspect="1"/>
          </p:cNvPicPr>
          <p:nvPr/>
        </p:nvPicPr>
        <p:blipFill>
          <a:blip r:embed="rId2">
            <a:extLst>
              <a:ext uri="{28A0092B-C50C-407E-A947-70E740481C1C}">
                <a14:useLocalDpi xmlns:a14="http://schemas.microsoft.com/office/drawing/2010/main" val="0"/>
              </a:ext>
            </a:extLst>
          </a:blip>
          <a:srcRect l="15788" t="11842" b="9210"/>
          <a:stretch>
            <a:fillRect/>
          </a:stretch>
        </p:blipFill>
        <p:spPr bwMode="auto">
          <a:xfrm>
            <a:off x="457200" y="381000"/>
            <a:ext cx="854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1676400" y="1295400"/>
            <a:ext cx="6858000" cy="158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3505200" y="1219200"/>
            <a:ext cx="1905000" cy="533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Arrow 7"/>
          <p:cNvSpPr/>
          <p:nvPr/>
        </p:nvSpPr>
        <p:spPr>
          <a:xfrm>
            <a:off x="6400800" y="1943100"/>
            <a:ext cx="2133600" cy="914400"/>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Arrow 8"/>
          <p:cNvSpPr/>
          <p:nvPr/>
        </p:nvSpPr>
        <p:spPr>
          <a:xfrm>
            <a:off x="6400800" y="3162300"/>
            <a:ext cx="2133600" cy="914400"/>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Frame 2"/>
          <p:cNvSpPr/>
          <p:nvPr/>
        </p:nvSpPr>
        <p:spPr>
          <a:xfrm>
            <a:off x="5429250" y="1714500"/>
            <a:ext cx="1066800" cy="2743200"/>
          </a:xfrm>
          <a:prstGeom prst="frame">
            <a:avLst/>
          </a:prstGeom>
          <a:noFill/>
          <a:ln>
            <a:solidFill>
              <a:schemeClr val="accent1">
                <a:lumMod val="60000"/>
                <a:lumOff val="40000"/>
              </a:schemeClr>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0" name="Rectangle 9"/>
          <p:cNvSpPr/>
          <p:nvPr/>
        </p:nvSpPr>
        <p:spPr>
          <a:xfrm>
            <a:off x="3467100" y="2171700"/>
            <a:ext cx="2819400" cy="457200"/>
          </a:xfrm>
          <a:prstGeom prst="rect">
            <a:avLst/>
          </a:prstGeom>
          <a:solidFill>
            <a:srgbClr val="FF660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3048000" y="3390900"/>
            <a:ext cx="1066800" cy="457200"/>
          </a:xfrm>
          <a:prstGeom prst="rect">
            <a:avLst/>
          </a:prstGeom>
          <a:solidFill>
            <a:srgbClr val="FFFF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3467100" y="3390900"/>
            <a:ext cx="2819400" cy="457200"/>
          </a:xfrm>
          <a:prstGeom prst="rect">
            <a:avLst/>
          </a:prstGeom>
          <a:solidFill>
            <a:srgbClr val="FF660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3048000" y="2171700"/>
            <a:ext cx="304800" cy="457200"/>
          </a:xfrm>
          <a:prstGeom prst="rect">
            <a:avLst/>
          </a:prstGeom>
          <a:solidFill>
            <a:srgbClr val="FFFF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a:off x="3314700" y="3390900"/>
            <a:ext cx="1104900" cy="457200"/>
          </a:xfrm>
          <a:prstGeom prst="rect">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295650" y="2171700"/>
            <a:ext cx="1123950" cy="457200"/>
          </a:xfrm>
          <a:prstGeom prst="rect">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eardrop 24"/>
          <p:cNvSpPr/>
          <p:nvPr/>
        </p:nvSpPr>
        <p:spPr>
          <a:xfrm>
            <a:off x="6629400" y="1219200"/>
            <a:ext cx="1752600" cy="609600"/>
          </a:xfrm>
          <a:prstGeom prst="teardrop">
            <a:avLst/>
          </a:prstGeom>
          <a:solidFill>
            <a:srgbClr val="FF0000"/>
          </a:solidFill>
          <a:ln w="34925">
            <a:solidFill>
              <a:schemeClr val="accent5">
                <a:lumMod val="75000"/>
              </a:schemeClr>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Frame 3"/>
          <p:cNvSpPr/>
          <p:nvPr/>
        </p:nvSpPr>
        <p:spPr>
          <a:xfrm>
            <a:off x="2324100" y="1714500"/>
            <a:ext cx="1066800" cy="2743200"/>
          </a:xfrm>
          <a:prstGeom prst="frame">
            <a:avLst/>
          </a:prstGeom>
          <a:noFill/>
          <a:ln>
            <a:solidFill>
              <a:schemeClr val="accent1">
                <a:lumMod val="60000"/>
                <a:lumOff val="40000"/>
              </a:schemeClr>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83982" name="TextBox 5"/>
          <p:cNvSpPr txBox="1">
            <a:spLocks noChangeArrowheads="1"/>
          </p:cNvSpPr>
          <p:nvPr/>
        </p:nvSpPr>
        <p:spPr bwMode="auto">
          <a:xfrm>
            <a:off x="457200" y="13335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a:t>NORMAL</a:t>
            </a:r>
          </a:p>
        </p:txBody>
      </p:sp>
      <p:sp>
        <p:nvSpPr>
          <p:cNvPr id="83983" name="TextBox 6"/>
          <p:cNvSpPr txBox="1">
            <a:spLocks noChangeArrowheads="1"/>
          </p:cNvSpPr>
          <p:nvPr/>
        </p:nvSpPr>
        <p:spPr bwMode="auto">
          <a:xfrm>
            <a:off x="6781800" y="13335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a:t>DIABETES</a:t>
            </a:r>
          </a:p>
        </p:txBody>
      </p:sp>
      <p:sp>
        <p:nvSpPr>
          <p:cNvPr id="12" name="Rectangle 11"/>
          <p:cNvSpPr/>
          <p:nvPr/>
        </p:nvSpPr>
        <p:spPr>
          <a:xfrm>
            <a:off x="342900" y="2171700"/>
            <a:ext cx="2705100" cy="457200"/>
          </a:xfrm>
          <a:prstGeom prst="rect">
            <a:avLst/>
          </a:prstGeom>
          <a:solidFill>
            <a:srgbClr val="66FF33"/>
          </a:solid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342900" y="3390900"/>
            <a:ext cx="2705100" cy="457200"/>
          </a:xfrm>
          <a:prstGeom prst="rect">
            <a:avLst/>
          </a:prstGeom>
          <a:solidFill>
            <a:srgbClr val="66FF33"/>
          </a:solid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15"/>
          <p:cNvSpPr txBox="1"/>
          <p:nvPr/>
        </p:nvSpPr>
        <p:spPr>
          <a:xfrm>
            <a:off x="3581400" y="2209800"/>
            <a:ext cx="3048000" cy="400050"/>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2000" b="1" dirty="0">
                <a:effectLst>
                  <a:outerShdw blurRad="38100" dist="38100" dir="2700000" algn="tl">
                    <a:srgbClr val="000000">
                      <a:alpha val="43137"/>
                    </a:srgbClr>
                  </a:outerShdw>
                </a:effectLst>
                <a:latin typeface="+mn-lt"/>
              </a:rPr>
              <a:t>IFG :  100-125 mg/dl</a:t>
            </a:r>
          </a:p>
        </p:txBody>
      </p:sp>
      <p:sp>
        <p:nvSpPr>
          <p:cNvPr id="17" name="TextBox 16"/>
          <p:cNvSpPr txBox="1"/>
          <p:nvPr/>
        </p:nvSpPr>
        <p:spPr>
          <a:xfrm>
            <a:off x="3581400" y="3429000"/>
            <a:ext cx="3048000" cy="400050"/>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2000" b="1" dirty="0">
                <a:effectLst>
                  <a:outerShdw blurRad="38100" dist="38100" dir="2700000" algn="tl">
                    <a:srgbClr val="000000">
                      <a:alpha val="43137"/>
                    </a:srgbClr>
                  </a:outerShdw>
                </a:effectLst>
                <a:latin typeface="+mn-lt"/>
              </a:rPr>
              <a:t>IGT :  140-199 mg/dl</a:t>
            </a:r>
          </a:p>
        </p:txBody>
      </p:sp>
      <p:sp>
        <p:nvSpPr>
          <p:cNvPr id="18" name="TextBox 17"/>
          <p:cNvSpPr txBox="1"/>
          <p:nvPr/>
        </p:nvSpPr>
        <p:spPr>
          <a:xfrm>
            <a:off x="6629400" y="2228850"/>
            <a:ext cx="1828800" cy="400050"/>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2000" b="1" dirty="0">
                <a:latin typeface="+mn-lt"/>
              </a:rPr>
              <a:t>&gt;126 mg/dl</a:t>
            </a:r>
          </a:p>
        </p:txBody>
      </p:sp>
      <p:sp>
        <p:nvSpPr>
          <p:cNvPr id="19" name="TextBox 18"/>
          <p:cNvSpPr txBox="1"/>
          <p:nvPr/>
        </p:nvSpPr>
        <p:spPr>
          <a:xfrm>
            <a:off x="6629400" y="3448050"/>
            <a:ext cx="1828800" cy="400050"/>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2000" b="1" dirty="0">
                <a:latin typeface="+mn-lt"/>
              </a:rPr>
              <a:t>&gt;200 mg/dl</a:t>
            </a:r>
          </a:p>
        </p:txBody>
      </p:sp>
      <p:sp>
        <p:nvSpPr>
          <p:cNvPr id="83990" name="TextBox 19"/>
          <p:cNvSpPr txBox="1">
            <a:spLocks noChangeArrowheads="1"/>
          </p:cNvSpPr>
          <p:nvPr/>
        </p:nvSpPr>
        <p:spPr bwMode="auto">
          <a:xfrm>
            <a:off x="3505200" y="13065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a:solidFill>
                  <a:schemeClr val="bg1"/>
                </a:solidFill>
              </a:rPr>
              <a:t>PREDIABETES</a:t>
            </a:r>
          </a:p>
        </p:txBody>
      </p:sp>
      <p:sp>
        <p:nvSpPr>
          <p:cNvPr id="15" name="TextBox 14"/>
          <p:cNvSpPr txBox="1"/>
          <p:nvPr/>
        </p:nvSpPr>
        <p:spPr>
          <a:xfrm>
            <a:off x="381000" y="3406775"/>
            <a:ext cx="2971800" cy="400050"/>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2000" b="1" dirty="0">
                <a:solidFill>
                  <a:schemeClr val="bg1"/>
                </a:solidFill>
                <a:latin typeface="+mn-lt"/>
              </a:rPr>
              <a:t>2 jam PP: &lt;140 mg/dl</a:t>
            </a:r>
          </a:p>
        </p:txBody>
      </p:sp>
      <p:sp>
        <p:nvSpPr>
          <p:cNvPr id="14" name="TextBox 13"/>
          <p:cNvSpPr txBox="1"/>
          <p:nvPr/>
        </p:nvSpPr>
        <p:spPr>
          <a:xfrm>
            <a:off x="457200" y="2187575"/>
            <a:ext cx="2895600" cy="400050"/>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2000" b="1" dirty="0" err="1">
                <a:solidFill>
                  <a:schemeClr val="bg1"/>
                </a:solidFill>
                <a:latin typeface="+mn-lt"/>
              </a:rPr>
              <a:t>Puasa</a:t>
            </a:r>
            <a:r>
              <a:rPr lang="en-US" sz="2000" b="1" dirty="0">
                <a:solidFill>
                  <a:schemeClr val="bg1"/>
                </a:solidFill>
                <a:latin typeface="+mn-lt"/>
              </a:rPr>
              <a:t>  : &lt;100 mg/dl</a:t>
            </a:r>
          </a:p>
        </p:txBody>
      </p:sp>
      <p:sp>
        <p:nvSpPr>
          <p:cNvPr id="83993" name="TextBox 23"/>
          <p:cNvSpPr txBox="1">
            <a:spLocks noChangeArrowheads="1"/>
          </p:cNvSpPr>
          <p:nvPr/>
        </p:nvSpPr>
        <p:spPr bwMode="auto">
          <a:xfrm>
            <a:off x="304800" y="5334000"/>
            <a:ext cx="7696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FPG : Fasting plasma glucose 	(Gula darah puasa)</a:t>
            </a:r>
          </a:p>
          <a:p>
            <a:pPr eaLnBrk="1" hangingPunct="1"/>
            <a:r>
              <a:rPr lang="en-US"/>
              <a:t>2-h PG : 2-hour plasma glucose 	(Gula darah 2 jam setelah makan)</a:t>
            </a:r>
          </a:p>
          <a:p>
            <a:pPr eaLnBrk="1" hangingPunct="1"/>
            <a:r>
              <a:rPr lang="en-US"/>
              <a:t>IFG : Impaired fasting glucose 	(Gula darah puasa terganggu)</a:t>
            </a:r>
          </a:p>
          <a:p>
            <a:pPr eaLnBrk="1" hangingPunct="1"/>
            <a:r>
              <a:rPr lang="en-US"/>
              <a:t>IGT : Impaired glucose tolerance 	(Toleransi glukosa terganggu)</a:t>
            </a:r>
          </a:p>
          <a:p>
            <a:pPr eaLnBrk="1" hangingPunct="1"/>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914400"/>
          </a:xfrm>
        </p:spPr>
        <p:txBody>
          <a:bodyPr/>
          <a:lstStyle/>
          <a:p>
            <a:pPr>
              <a:defRPr/>
            </a:pPr>
            <a:r>
              <a:rPr lang="en-US" sz="3600" dirty="0" err="1" smtClean="0">
                <a:latin typeface="Arial" pitchFamily="34" charset="0"/>
                <a:cs typeface="Arial" pitchFamily="34" charset="0"/>
              </a:rPr>
              <a:t>Prevalensi</a:t>
            </a:r>
            <a:r>
              <a:rPr lang="en-US" sz="3600" dirty="0" smtClean="0">
                <a:latin typeface="Arial" pitchFamily="34" charset="0"/>
                <a:cs typeface="Arial" pitchFamily="34" charset="0"/>
              </a:rPr>
              <a:t> TGT</a:t>
            </a:r>
            <a:endParaRPr lang="en-US" sz="3600" dirty="0">
              <a:latin typeface="Arial" pitchFamily="34" charset="0"/>
              <a:cs typeface="Arial" pitchFamily="34" charset="0"/>
            </a:endParaRPr>
          </a:p>
        </p:txBody>
      </p:sp>
      <p:sp>
        <p:nvSpPr>
          <p:cNvPr id="84995" name="TextBox 4"/>
          <p:cNvSpPr txBox="1">
            <a:spLocks noChangeArrowheads="1"/>
          </p:cNvSpPr>
          <p:nvPr/>
        </p:nvSpPr>
        <p:spPr bwMode="auto">
          <a:xfrm>
            <a:off x="609600" y="5380038"/>
            <a:ext cx="30575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Tertinggi :</a:t>
            </a:r>
          </a:p>
          <a:p>
            <a:pPr eaLnBrk="1" hangingPunct="1">
              <a:buFontTx/>
              <a:buAutoNum type="arabicPeriod"/>
            </a:pPr>
            <a:r>
              <a:rPr lang="en-US"/>
              <a:t>Papua Barat         21,8%</a:t>
            </a:r>
          </a:p>
          <a:p>
            <a:pPr eaLnBrk="1" hangingPunct="1">
              <a:buFontTx/>
              <a:buAutoNum type="arabicPeriod"/>
            </a:pPr>
            <a:r>
              <a:rPr lang="en-US"/>
              <a:t>Sulawesi Barat     17,6%</a:t>
            </a:r>
          </a:p>
          <a:p>
            <a:pPr eaLnBrk="1" hangingPunct="1">
              <a:buFontTx/>
              <a:buAutoNum type="arabicPeriod"/>
            </a:pPr>
            <a:r>
              <a:rPr lang="en-US"/>
              <a:t>Sulawesi Utara     17,3%</a:t>
            </a:r>
          </a:p>
          <a:p>
            <a:pPr eaLnBrk="1" hangingPunct="1"/>
            <a:endParaRPr lang="en-US"/>
          </a:p>
        </p:txBody>
      </p:sp>
      <p:sp>
        <p:nvSpPr>
          <p:cNvPr id="84996" name="TextBox 5"/>
          <p:cNvSpPr txBox="1">
            <a:spLocks noChangeArrowheads="1"/>
          </p:cNvSpPr>
          <p:nvPr/>
        </p:nvSpPr>
        <p:spPr bwMode="auto">
          <a:xfrm>
            <a:off x="2438400" y="4724400"/>
            <a:ext cx="162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a:solidFill>
                  <a:srgbClr val="C00000"/>
                </a:solidFill>
              </a:rPr>
              <a:t>Jawa Timur 6,8%</a:t>
            </a:r>
          </a:p>
        </p:txBody>
      </p:sp>
      <p:sp>
        <p:nvSpPr>
          <p:cNvPr id="84997" name="TextBox 6"/>
          <p:cNvSpPr txBox="1">
            <a:spLocks noChangeArrowheads="1"/>
          </p:cNvSpPr>
          <p:nvPr/>
        </p:nvSpPr>
        <p:spPr bwMode="auto">
          <a:xfrm>
            <a:off x="4267200" y="5553075"/>
            <a:ext cx="1860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Terendah : </a:t>
            </a:r>
          </a:p>
          <a:p>
            <a:pPr eaLnBrk="1" hangingPunct="1"/>
            <a:r>
              <a:rPr lang="en-US"/>
              <a:t>      Jambi  4,0%</a:t>
            </a:r>
          </a:p>
          <a:p>
            <a:pPr eaLnBrk="1" hangingPunct="1"/>
            <a:r>
              <a:rPr lang="en-US"/>
              <a:t>      NTT     4,9%</a:t>
            </a:r>
          </a:p>
        </p:txBody>
      </p:sp>
      <p:pic>
        <p:nvPicPr>
          <p:cNvPr id="84998" name="Picture 7" descr="peta-propinsi-kabupaten-indonesia1besar.jpg"/>
          <p:cNvPicPr>
            <a:picLocks noChangeAspect="1"/>
          </p:cNvPicPr>
          <p:nvPr/>
        </p:nvPicPr>
        <p:blipFill>
          <a:blip r:embed="rId2">
            <a:extLst>
              <a:ext uri="{28A0092B-C50C-407E-A947-70E740481C1C}">
                <a14:useLocalDpi xmlns:a14="http://schemas.microsoft.com/office/drawing/2010/main" val="0"/>
              </a:ext>
            </a:extLst>
          </a:blip>
          <a:srcRect t="8777" b="6969"/>
          <a:stretch>
            <a:fillRect/>
          </a:stretch>
        </p:blipFill>
        <p:spPr bwMode="auto">
          <a:xfrm>
            <a:off x="0" y="83820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086600" y="2362200"/>
            <a:ext cx="304800" cy="307975"/>
          </a:xfrm>
          <a:prstGeom prst="rect">
            <a:avLst/>
          </a:prstGeom>
          <a:solidFill>
            <a:schemeClr val="tx2">
              <a:lumMod val="10000"/>
            </a:schemeClr>
          </a:solidFill>
        </p:spPr>
        <p:txBody>
          <a:bodyPr>
            <a:spAutoFit/>
          </a:bodyPr>
          <a:lstStyle/>
          <a:p>
            <a:pPr>
              <a:defRPr/>
            </a:pPr>
            <a:r>
              <a:rPr lang="en-US" sz="1400" dirty="0">
                <a:solidFill>
                  <a:srgbClr val="FF0000"/>
                </a:solidFill>
                <a:latin typeface="Arial" charset="0"/>
              </a:rPr>
              <a:t>1</a:t>
            </a:r>
          </a:p>
        </p:txBody>
      </p:sp>
      <p:sp>
        <p:nvSpPr>
          <p:cNvPr id="10" name="TextBox 9"/>
          <p:cNvSpPr txBox="1"/>
          <p:nvPr/>
        </p:nvSpPr>
        <p:spPr>
          <a:xfrm>
            <a:off x="4572000" y="2435225"/>
            <a:ext cx="304800" cy="307975"/>
          </a:xfrm>
          <a:prstGeom prst="rect">
            <a:avLst/>
          </a:prstGeom>
          <a:solidFill>
            <a:schemeClr val="tx2">
              <a:lumMod val="10000"/>
            </a:schemeClr>
          </a:solidFill>
        </p:spPr>
        <p:txBody>
          <a:bodyPr>
            <a:spAutoFit/>
          </a:bodyPr>
          <a:lstStyle/>
          <a:p>
            <a:pPr>
              <a:defRPr/>
            </a:pPr>
            <a:r>
              <a:rPr lang="en-US" sz="1400" dirty="0">
                <a:solidFill>
                  <a:srgbClr val="FF0000"/>
                </a:solidFill>
                <a:latin typeface="Arial" charset="0"/>
              </a:rPr>
              <a:t>2</a:t>
            </a:r>
          </a:p>
        </p:txBody>
      </p:sp>
      <p:sp>
        <p:nvSpPr>
          <p:cNvPr id="11" name="TextBox 10"/>
          <p:cNvSpPr txBox="1"/>
          <p:nvPr/>
        </p:nvSpPr>
        <p:spPr>
          <a:xfrm>
            <a:off x="5181600" y="1828800"/>
            <a:ext cx="304800" cy="307975"/>
          </a:xfrm>
          <a:prstGeom prst="rect">
            <a:avLst/>
          </a:prstGeom>
          <a:solidFill>
            <a:schemeClr val="tx2">
              <a:lumMod val="10000"/>
            </a:schemeClr>
          </a:solidFill>
        </p:spPr>
        <p:txBody>
          <a:bodyPr>
            <a:spAutoFit/>
          </a:bodyPr>
          <a:lstStyle/>
          <a:p>
            <a:pPr>
              <a:defRPr/>
            </a:pPr>
            <a:r>
              <a:rPr lang="en-US" sz="1400" dirty="0">
                <a:solidFill>
                  <a:srgbClr val="FF0000"/>
                </a:solidFill>
                <a:latin typeface="Arial" charset="0"/>
              </a:rPr>
              <a:t>3</a:t>
            </a:r>
          </a:p>
        </p:txBody>
      </p:sp>
      <p:sp>
        <p:nvSpPr>
          <p:cNvPr id="12" name="TextBox 5"/>
          <p:cNvSpPr txBox="1">
            <a:spLocks noChangeArrowheads="1"/>
          </p:cNvSpPr>
          <p:nvPr/>
        </p:nvSpPr>
        <p:spPr bwMode="auto">
          <a:xfrm>
            <a:off x="2133600" y="4648200"/>
            <a:ext cx="1714500" cy="307975"/>
          </a:xfrm>
          <a:prstGeom prst="rect">
            <a:avLst/>
          </a:prstGeom>
          <a:noFill/>
          <a:ln w="9525">
            <a:noFill/>
            <a:miter lim="800000"/>
            <a:headEnd/>
            <a:tailEnd/>
          </a:ln>
        </p:spPr>
        <p:txBody>
          <a:bodyPr wrap="none">
            <a:spAutoFit/>
          </a:bodyPr>
          <a:lstStyle/>
          <a:p>
            <a:pPr>
              <a:defRPr/>
            </a:pPr>
            <a:r>
              <a:rPr lang="en-US" sz="1400" b="1" dirty="0" err="1">
                <a:solidFill>
                  <a:srgbClr val="C00000"/>
                </a:solidFill>
                <a:effectLst>
                  <a:outerShdw blurRad="38100" dist="38100" dir="2700000" algn="tl">
                    <a:srgbClr val="000000">
                      <a:alpha val="43137"/>
                    </a:srgbClr>
                  </a:outerShdw>
                </a:effectLst>
                <a:latin typeface="Arial" charset="0"/>
              </a:rPr>
              <a:t>Jawa</a:t>
            </a:r>
            <a:r>
              <a:rPr lang="en-US" sz="1400" b="1" dirty="0">
                <a:solidFill>
                  <a:srgbClr val="C00000"/>
                </a:solidFill>
                <a:effectLst>
                  <a:outerShdw blurRad="38100" dist="38100" dir="2700000" algn="tl">
                    <a:srgbClr val="000000">
                      <a:alpha val="43137"/>
                    </a:srgbClr>
                  </a:outerShdw>
                </a:effectLst>
                <a:latin typeface="Arial" charset="0"/>
              </a:rPr>
              <a:t> </a:t>
            </a:r>
            <a:r>
              <a:rPr lang="en-US" sz="1400" b="1" dirty="0" err="1">
                <a:solidFill>
                  <a:srgbClr val="C00000"/>
                </a:solidFill>
                <a:effectLst>
                  <a:outerShdw blurRad="38100" dist="38100" dir="2700000" algn="tl">
                    <a:srgbClr val="000000">
                      <a:alpha val="43137"/>
                    </a:srgbClr>
                  </a:outerShdw>
                </a:effectLst>
                <a:latin typeface="Arial" charset="0"/>
              </a:rPr>
              <a:t>Timur</a:t>
            </a:r>
            <a:r>
              <a:rPr lang="en-US" sz="1400" b="1" dirty="0">
                <a:solidFill>
                  <a:srgbClr val="C00000"/>
                </a:solidFill>
                <a:effectLst>
                  <a:outerShdw blurRad="38100" dist="38100" dir="2700000" algn="tl">
                    <a:srgbClr val="000000">
                      <a:alpha val="43137"/>
                    </a:srgbClr>
                  </a:outerShdw>
                </a:effectLst>
                <a:latin typeface="Arial" charset="0"/>
              </a:rPr>
              <a:t> 11,6%</a:t>
            </a:r>
          </a:p>
        </p:txBody>
      </p:sp>
      <p:sp>
        <p:nvSpPr>
          <p:cNvPr id="13" name="Oval 12"/>
          <p:cNvSpPr/>
          <p:nvPr/>
        </p:nvSpPr>
        <p:spPr>
          <a:xfrm>
            <a:off x="1981200" y="4572000"/>
            <a:ext cx="19050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Arrow Connector 13"/>
          <p:cNvCxnSpPr/>
          <p:nvPr/>
        </p:nvCxnSpPr>
        <p:spPr>
          <a:xfrm rot="5400000">
            <a:off x="3009900" y="4229100"/>
            <a:ext cx="533400" cy="3048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8229600" cy="914400"/>
          </a:xfrm>
        </p:spPr>
        <p:txBody>
          <a:bodyPr/>
          <a:lstStyle/>
          <a:p>
            <a:pPr>
              <a:defRPr/>
            </a:pPr>
            <a:r>
              <a:rPr lang="en-US" sz="2800" b="1" dirty="0" err="1" smtClean="0">
                <a:solidFill>
                  <a:schemeClr val="accent3"/>
                </a:solidFill>
                <a:effectLst>
                  <a:outerShdw blurRad="38100" dist="38100" dir="2700000" algn="tl">
                    <a:srgbClr val="000000">
                      <a:alpha val="43137"/>
                    </a:srgbClr>
                  </a:outerShdw>
                </a:effectLst>
                <a:latin typeface="Arial" pitchFamily="34" charset="0"/>
                <a:cs typeface="Arial" pitchFamily="34" charset="0"/>
              </a:rPr>
              <a:t>Prevalensi</a:t>
            </a:r>
            <a:r>
              <a:rPr lang="en-US" sz="2800" b="1" dirty="0" smtClean="0">
                <a:solidFill>
                  <a:schemeClr val="accent3"/>
                </a:solidFill>
                <a:effectLst>
                  <a:outerShdw blurRad="38100" dist="38100" dir="2700000" algn="tl">
                    <a:srgbClr val="000000">
                      <a:alpha val="43137"/>
                    </a:srgbClr>
                  </a:outerShdw>
                </a:effectLst>
                <a:latin typeface="Arial" pitchFamily="34" charset="0"/>
                <a:cs typeface="Arial" pitchFamily="34" charset="0"/>
              </a:rPr>
              <a:t> TGT </a:t>
            </a:r>
            <a:r>
              <a:rPr lang="en-US" sz="2800" b="1" dirty="0" err="1" smtClean="0">
                <a:solidFill>
                  <a:schemeClr val="accent3"/>
                </a:solidFill>
                <a:effectLst>
                  <a:outerShdw blurRad="38100" dist="38100" dir="2700000" algn="tl">
                    <a:srgbClr val="000000">
                      <a:alpha val="43137"/>
                    </a:srgbClr>
                  </a:outerShdw>
                </a:effectLst>
                <a:latin typeface="Arial" pitchFamily="34" charset="0"/>
                <a:cs typeface="Arial" pitchFamily="34" charset="0"/>
              </a:rPr>
              <a:t>dan</a:t>
            </a:r>
            <a:r>
              <a:rPr lang="en-US" sz="2800" b="1" dirty="0" smtClean="0">
                <a:solidFill>
                  <a:schemeClr val="accent3"/>
                </a:solidFill>
                <a:effectLst>
                  <a:outerShdw blurRad="38100" dist="38100" dir="2700000" algn="tl">
                    <a:srgbClr val="000000">
                      <a:alpha val="43137"/>
                    </a:srgbClr>
                  </a:outerShdw>
                </a:effectLst>
                <a:latin typeface="Arial" pitchFamily="34" charset="0"/>
                <a:cs typeface="Arial" pitchFamily="34" charset="0"/>
              </a:rPr>
              <a:t> DM </a:t>
            </a:r>
            <a:r>
              <a:rPr lang="en-US" sz="2800" b="1" dirty="0" err="1" smtClean="0">
                <a:solidFill>
                  <a:schemeClr val="accent3"/>
                </a:solidFill>
                <a:effectLst>
                  <a:outerShdw blurRad="38100" dist="38100" dir="2700000" algn="tl">
                    <a:srgbClr val="000000">
                      <a:alpha val="43137"/>
                    </a:srgbClr>
                  </a:outerShdw>
                </a:effectLst>
                <a:latin typeface="Arial" pitchFamily="34" charset="0"/>
                <a:cs typeface="Arial" pitchFamily="34" charset="0"/>
              </a:rPr>
              <a:t>menurut</a:t>
            </a:r>
            <a:r>
              <a:rPr lang="en-US" sz="2800" b="1" dirty="0" smtClean="0">
                <a:solidFill>
                  <a:schemeClr val="accent3"/>
                </a:solidFill>
                <a:effectLst>
                  <a:outerShdw blurRad="38100" dist="38100" dir="2700000" algn="tl">
                    <a:srgbClr val="000000">
                      <a:alpha val="43137"/>
                    </a:srgbClr>
                  </a:outerShdw>
                </a:effectLst>
                <a:latin typeface="Arial" pitchFamily="34" charset="0"/>
                <a:cs typeface="Arial" pitchFamily="34" charset="0"/>
              </a:rPr>
              <a:t> </a:t>
            </a:r>
            <a:br>
              <a:rPr lang="en-US" sz="2800" b="1" dirty="0" smtClean="0">
                <a:solidFill>
                  <a:schemeClr val="accent3"/>
                </a:solidFill>
                <a:effectLst>
                  <a:outerShdw blurRad="38100" dist="38100" dir="2700000" algn="tl">
                    <a:srgbClr val="000000">
                      <a:alpha val="43137"/>
                    </a:srgbClr>
                  </a:outerShdw>
                </a:effectLst>
                <a:latin typeface="Arial" pitchFamily="34" charset="0"/>
                <a:cs typeface="Arial" pitchFamily="34" charset="0"/>
              </a:rPr>
            </a:br>
            <a:r>
              <a:rPr lang="en-US" sz="2800" b="1" dirty="0" smtClean="0">
                <a:solidFill>
                  <a:schemeClr val="accent3"/>
                </a:solidFill>
                <a:effectLst>
                  <a:outerShdw blurRad="38100" dist="38100" dir="2700000" algn="tl">
                    <a:srgbClr val="000000">
                      <a:alpha val="43137"/>
                    </a:srgbClr>
                  </a:outerShdw>
                </a:effectLst>
                <a:latin typeface="Arial" pitchFamily="34" charset="0"/>
                <a:cs typeface="Arial" pitchFamily="34" charset="0"/>
              </a:rPr>
              <a:t>IMT,  </a:t>
            </a:r>
            <a:r>
              <a:rPr lang="en-US" sz="2800" b="1" dirty="0" err="1" smtClean="0">
                <a:solidFill>
                  <a:schemeClr val="accent3"/>
                </a:solidFill>
                <a:effectLst>
                  <a:outerShdw blurRad="38100" dist="38100" dir="2700000" algn="tl">
                    <a:srgbClr val="000000">
                      <a:alpha val="43137"/>
                    </a:srgbClr>
                  </a:outerShdw>
                </a:effectLst>
                <a:latin typeface="Arial" pitchFamily="34" charset="0"/>
                <a:cs typeface="Arial" pitchFamily="34" charset="0"/>
              </a:rPr>
              <a:t>obesitas</a:t>
            </a:r>
            <a:r>
              <a:rPr lang="en-US" sz="2800" b="1" dirty="0" smtClean="0">
                <a:solidFill>
                  <a:schemeClr val="accent3"/>
                </a:solidFill>
                <a:effectLst>
                  <a:outerShdw blurRad="38100" dist="38100" dir="2700000" algn="tl">
                    <a:srgbClr val="000000">
                      <a:alpha val="43137"/>
                    </a:srgbClr>
                  </a:outerShdw>
                </a:effectLst>
                <a:latin typeface="Arial" pitchFamily="34" charset="0"/>
                <a:cs typeface="Arial" pitchFamily="34" charset="0"/>
              </a:rPr>
              <a:t> abdominal, </a:t>
            </a:r>
            <a:r>
              <a:rPr lang="en-US" sz="2800" b="1" dirty="0" err="1" smtClean="0">
                <a:solidFill>
                  <a:schemeClr val="accent3"/>
                </a:solidFill>
                <a:effectLst>
                  <a:outerShdw blurRad="38100" dist="38100" dir="2700000" algn="tl">
                    <a:srgbClr val="000000">
                      <a:alpha val="43137"/>
                    </a:srgbClr>
                  </a:outerShdw>
                </a:effectLst>
                <a:latin typeface="Arial" pitchFamily="34" charset="0"/>
                <a:cs typeface="Arial" pitchFamily="34" charset="0"/>
              </a:rPr>
              <a:t>dan</a:t>
            </a:r>
            <a:r>
              <a:rPr lang="en-US" sz="2800" b="1" dirty="0" smtClean="0">
                <a:solidFill>
                  <a:schemeClr val="accent3"/>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chemeClr val="accent3"/>
                </a:solidFill>
                <a:effectLst>
                  <a:outerShdw blurRad="38100" dist="38100" dir="2700000" algn="tl">
                    <a:srgbClr val="000000">
                      <a:alpha val="43137"/>
                    </a:srgbClr>
                  </a:outerShdw>
                </a:effectLst>
                <a:latin typeface="Arial" pitchFamily="34" charset="0"/>
                <a:cs typeface="Arial" pitchFamily="34" charset="0"/>
              </a:rPr>
              <a:t>hipertensi</a:t>
            </a:r>
            <a:endParaRPr lang="en-US" sz="2800" b="1" dirty="0">
              <a:solidFill>
                <a:schemeClr val="accent3"/>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762000" y="2149475"/>
          <a:ext cx="7772400" cy="3565525"/>
        </p:xfrm>
        <a:graphic>
          <a:graphicData uri="http://schemas.openxmlformats.org/drawingml/2006/table">
            <a:tbl>
              <a:tblPr firstRow="1" bandRow="1">
                <a:tableStyleId>{8799B23B-EC83-4686-B30A-512413B5E67A}</a:tableStyleId>
              </a:tblPr>
              <a:tblGrid>
                <a:gridCol w="3352800"/>
                <a:gridCol w="2209800"/>
                <a:gridCol w="2209800"/>
              </a:tblGrid>
              <a:tr h="396169">
                <a:tc>
                  <a:txBody>
                    <a:bodyPr/>
                    <a:lstStyle/>
                    <a:p>
                      <a:r>
                        <a:rPr lang="en-US" sz="2000" dirty="0" err="1" smtClean="0">
                          <a:latin typeface="Arial" pitchFamily="34" charset="0"/>
                          <a:cs typeface="Arial" pitchFamily="34" charset="0"/>
                        </a:rPr>
                        <a:t>Karakteristik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responden</a:t>
                      </a:r>
                      <a:endParaRPr lang="en-US" sz="2000" dirty="0">
                        <a:latin typeface="Arial" pitchFamily="34" charset="0"/>
                        <a:cs typeface="Arial" pitchFamily="34" charset="0"/>
                      </a:endParaRPr>
                    </a:p>
                  </a:txBody>
                  <a:tcPr marT="45712" marB="45712"/>
                </a:tc>
                <a:tc>
                  <a:txBody>
                    <a:bodyPr/>
                    <a:lstStyle/>
                    <a:p>
                      <a:pPr algn="ctr"/>
                      <a:r>
                        <a:rPr lang="en-US" sz="2000" dirty="0" smtClean="0">
                          <a:latin typeface="Arial" pitchFamily="34" charset="0"/>
                          <a:cs typeface="Arial" pitchFamily="34" charset="0"/>
                        </a:rPr>
                        <a:t>TGT</a:t>
                      </a:r>
                      <a:endParaRPr lang="en-US" sz="2000" dirty="0">
                        <a:latin typeface="Arial" pitchFamily="34" charset="0"/>
                        <a:cs typeface="Arial" pitchFamily="34" charset="0"/>
                      </a:endParaRPr>
                    </a:p>
                  </a:txBody>
                  <a:tcPr marT="45712" marB="45712"/>
                </a:tc>
                <a:tc>
                  <a:txBody>
                    <a:bodyPr/>
                    <a:lstStyle/>
                    <a:p>
                      <a:pPr algn="ctr"/>
                      <a:r>
                        <a:rPr lang="en-US" sz="2000" dirty="0" smtClean="0">
                          <a:latin typeface="Arial" pitchFamily="34" charset="0"/>
                          <a:cs typeface="Arial" pitchFamily="34" charset="0"/>
                        </a:rPr>
                        <a:t>DM</a:t>
                      </a:r>
                      <a:endParaRPr lang="en-US" sz="2000" dirty="0">
                        <a:latin typeface="Arial" pitchFamily="34" charset="0"/>
                        <a:cs typeface="Arial" pitchFamily="34" charset="0"/>
                      </a:endParaRPr>
                    </a:p>
                  </a:txBody>
                  <a:tcPr marT="45712" marB="45712"/>
                </a:tc>
              </a:tr>
              <a:tr h="396169">
                <a:tc>
                  <a:txBody>
                    <a:bodyPr/>
                    <a:lstStyle/>
                    <a:p>
                      <a:r>
                        <a:rPr lang="en-US" sz="2000" dirty="0" smtClean="0">
                          <a:latin typeface="Arial" pitchFamily="34" charset="0"/>
                          <a:cs typeface="Arial" pitchFamily="34" charset="0"/>
                        </a:rPr>
                        <a:t>IMT :     </a:t>
                      </a:r>
                      <a:r>
                        <a:rPr lang="en-US" sz="2000" dirty="0" err="1" smtClean="0">
                          <a:latin typeface="Arial" pitchFamily="34" charset="0"/>
                          <a:cs typeface="Arial" pitchFamily="34" charset="0"/>
                        </a:rPr>
                        <a:t>kurus</a:t>
                      </a:r>
                      <a:endParaRPr lang="en-US" sz="2000" dirty="0">
                        <a:latin typeface="Arial" pitchFamily="34" charset="0"/>
                        <a:cs typeface="Arial" pitchFamily="34" charset="0"/>
                      </a:endParaRPr>
                    </a:p>
                  </a:txBody>
                  <a:tcPr marT="45712" marB="45712">
                    <a:solidFill>
                      <a:schemeClr val="accent3">
                        <a:lumMod val="50000"/>
                      </a:schemeClr>
                    </a:solidFill>
                  </a:tcPr>
                </a:tc>
                <a:tc>
                  <a:txBody>
                    <a:bodyPr/>
                    <a:lstStyle/>
                    <a:p>
                      <a:pPr algn="ctr"/>
                      <a:r>
                        <a:rPr lang="en-US" sz="2000" dirty="0" smtClean="0">
                          <a:latin typeface="Arial" pitchFamily="34" charset="0"/>
                          <a:cs typeface="Arial" pitchFamily="34" charset="0"/>
                        </a:rPr>
                        <a:t>10,3</a:t>
                      </a:r>
                      <a:endParaRPr lang="en-US" sz="2000" dirty="0">
                        <a:latin typeface="Arial" pitchFamily="34" charset="0"/>
                        <a:cs typeface="Arial" pitchFamily="34" charset="0"/>
                      </a:endParaRPr>
                    </a:p>
                  </a:txBody>
                  <a:tcPr marT="45712" marB="45712">
                    <a:solidFill>
                      <a:schemeClr val="accent3">
                        <a:lumMod val="50000"/>
                      </a:schemeClr>
                    </a:solidFill>
                  </a:tcPr>
                </a:tc>
                <a:tc>
                  <a:txBody>
                    <a:bodyPr/>
                    <a:lstStyle/>
                    <a:p>
                      <a:pPr algn="ctr"/>
                      <a:r>
                        <a:rPr lang="en-US" sz="2000" dirty="0" smtClean="0">
                          <a:latin typeface="Arial" pitchFamily="34" charset="0"/>
                          <a:cs typeface="Arial" pitchFamily="34" charset="0"/>
                        </a:rPr>
                        <a:t>3,7</a:t>
                      </a:r>
                      <a:endParaRPr lang="en-US" sz="2000" dirty="0">
                        <a:latin typeface="Arial" pitchFamily="34" charset="0"/>
                        <a:cs typeface="Arial" pitchFamily="34" charset="0"/>
                      </a:endParaRPr>
                    </a:p>
                  </a:txBody>
                  <a:tcPr marT="45712" marB="45712">
                    <a:solidFill>
                      <a:schemeClr val="accent3">
                        <a:lumMod val="50000"/>
                      </a:schemeClr>
                    </a:solidFill>
                  </a:tcPr>
                </a:tc>
              </a:tr>
              <a:tr h="396169">
                <a:tc>
                  <a:txBody>
                    <a:bodyPr/>
                    <a:lstStyle/>
                    <a:p>
                      <a:r>
                        <a:rPr lang="en-US" sz="2000" dirty="0" smtClean="0">
                          <a:latin typeface="Arial" pitchFamily="34" charset="0"/>
                          <a:cs typeface="Arial" pitchFamily="34" charset="0"/>
                        </a:rPr>
                        <a:t>             normal</a:t>
                      </a:r>
                      <a:endParaRPr lang="en-US" sz="2000" dirty="0">
                        <a:latin typeface="Arial" pitchFamily="34" charset="0"/>
                        <a:cs typeface="Arial" pitchFamily="34" charset="0"/>
                      </a:endParaRPr>
                    </a:p>
                  </a:txBody>
                  <a:tcPr marT="45712" marB="45712">
                    <a:solidFill>
                      <a:schemeClr val="accent3">
                        <a:lumMod val="50000"/>
                      </a:schemeClr>
                    </a:solidFill>
                  </a:tcPr>
                </a:tc>
                <a:tc>
                  <a:txBody>
                    <a:bodyPr/>
                    <a:lstStyle/>
                    <a:p>
                      <a:pPr algn="ctr"/>
                      <a:r>
                        <a:rPr lang="en-US" sz="2000" dirty="0" smtClean="0">
                          <a:latin typeface="Arial" pitchFamily="34" charset="0"/>
                          <a:cs typeface="Arial" pitchFamily="34" charset="0"/>
                        </a:rPr>
                        <a:t>9,1</a:t>
                      </a:r>
                      <a:endParaRPr lang="en-US" sz="2000" dirty="0">
                        <a:latin typeface="Arial" pitchFamily="34" charset="0"/>
                        <a:cs typeface="Arial" pitchFamily="34" charset="0"/>
                      </a:endParaRPr>
                    </a:p>
                  </a:txBody>
                  <a:tcPr marT="45712" marB="45712">
                    <a:solidFill>
                      <a:schemeClr val="accent3">
                        <a:lumMod val="50000"/>
                      </a:schemeClr>
                    </a:solidFill>
                  </a:tcPr>
                </a:tc>
                <a:tc>
                  <a:txBody>
                    <a:bodyPr/>
                    <a:lstStyle/>
                    <a:p>
                      <a:pPr algn="ctr"/>
                      <a:r>
                        <a:rPr lang="en-US" sz="2000" dirty="0" smtClean="0">
                          <a:latin typeface="Arial" pitchFamily="34" charset="0"/>
                          <a:cs typeface="Arial" pitchFamily="34" charset="0"/>
                        </a:rPr>
                        <a:t>4,4</a:t>
                      </a:r>
                      <a:endParaRPr lang="en-US" sz="2000" dirty="0">
                        <a:latin typeface="Arial" pitchFamily="34" charset="0"/>
                        <a:cs typeface="Arial" pitchFamily="34" charset="0"/>
                      </a:endParaRPr>
                    </a:p>
                  </a:txBody>
                  <a:tcPr marT="45712" marB="45712">
                    <a:solidFill>
                      <a:schemeClr val="accent3">
                        <a:lumMod val="50000"/>
                      </a:schemeClr>
                    </a:solidFill>
                  </a:tcPr>
                </a:tc>
              </a:tr>
              <a:tr h="396169">
                <a:tc>
                  <a:txBody>
                    <a:bodyPr/>
                    <a:lstStyle/>
                    <a:p>
                      <a:r>
                        <a:rPr lang="en-US" sz="2000" dirty="0" smtClean="0">
                          <a:latin typeface="Arial" pitchFamily="34" charset="0"/>
                          <a:cs typeface="Arial" pitchFamily="34" charset="0"/>
                        </a:rPr>
                        <a:t>             BB </a:t>
                      </a:r>
                      <a:r>
                        <a:rPr lang="en-US" sz="2000" dirty="0" err="1" smtClean="0">
                          <a:latin typeface="Arial" pitchFamily="34" charset="0"/>
                          <a:cs typeface="Arial" pitchFamily="34" charset="0"/>
                        </a:rPr>
                        <a:t>lebih</a:t>
                      </a:r>
                      <a:r>
                        <a:rPr lang="en-US" sz="2000" dirty="0" smtClean="0">
                          <a:latin typeface="Arial" pitchFamily="34" charset="0"/>
                          <a:cs typeface="Arial" pitchFamily="34" charset="0"/>
                        </a:rPr>
                        <a:t> </a:t>
                      </a:r>
                    </a:p>
                  </a:txBody>
                  <a:tcPr marT="45712" marB="45712">
                    <a:solidFill>
                      <a:schemeClr val="accent3">
                        <a:lumMod val="50000"/>
                      </a:schemeClr>
                    </a:solidFill>
                  </a:tcPr>
                </a:tc>
                <a:tc>
                  <a:txBody>
                    <a:bodyPr/>
                    <a:lstStyle/>
                    <a:p>
                      <a:pPr algn="ctr"/>
                      <a:r>
                        <a:rPr lang="en-US" sz="2000" dirty="0" smtClean="0">
                          <a:latin typeface="Arial" pitchFamily="34" charset="0"/>
                          <a:cs typeface="Arial" pitchFamily="34" charset="0"/>
                        </a:rPr>
                        <a:t>12,3</a:t>
                      </a:r>
                      <a:endParaRPr lang="en-US" sz="2000" dirty="0">
                        <a:latin typeface="Arial" pitchFamily="34" charset="0"/>
                        <a:cs typeface="Arial" pitchFamily="34" charset="0"/>
                      </a:endParaRPr>
                    </a:p>
                  </a:txBody>
                  <a:tcPr marT="45712" marB="45712">
                    <a:solidFill>
                      <a:schemeClr val="accent3">
                        <a:lumMod val="50000"/>
                      </a:schemeClr>
                    </a:solidFill>
                  </a:tcPr>
                </a:tc>
                <a:tc>
                  <a:txBody>
                    <a:bodyPr/>
                    <a:lstStyle/>
                    <a:p>
                      <a:pPr algn="ctr"/>
                      <a:r>
                        <a:rPr lang="en-US" sz="2000" dirty="0" smtClean="0">
                          <a:latin typeface="Arial" pitchFamily="34" charset="0"/>
                          <a:cs typeface="Arial" pitchFamily="34" charset="0"/>
                        </a:rPr>
                        <a:t>7,3</a:t>
                      </a:r>
                      <a:endParaRPr lang="en-US" sz="2000" dirty="0">
                        <a:latin typeface="Arial" pitchFamily="34" charset="0"/>
                        <a:cs typeface="Arial" pitchFamily="34" charset="0"/>
                      </a:endParaRPr>
                    </a:p>
                  </a:txBody>
                  <a:tcPr marT="45712" marB="45712">
                    <a:solidFill>
                      <a:schemeClr val="accent3">
                        <a:lumMod val="50000"/>
                      </a:schemeClr>
                    </a:solidFill>
                  </a:tcPr>
                </a:tc>
              </a:tr>
              <a:tr h="396169">
                <a:tc>
                  <a:txBody>
                    <a:bodyPr/>
                    <a:lstStyle/>
                    <a:p>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obesitas</a:t>
                      </a:r>
                      <a:endParaRPr lang="en-US" sz="2000" dirty="0">
                        <a:latin typeface="Arial" pitchFamily="34" charset="0"/>
                        <a:cs typeface="Arial" pitchFamily="34" charset="0"/>
                      </a:endParaRPr>
                    </a:p>
                  </a:txBody>
                  <a:tcPr marT="45712" marB="45712">
                    <a:solidFill>
                      <a:schemeClr val="accent3">
                        <a:lumMod val="50000"/>
                      </a:schemeClr>
                    </a:solidFill>
                  </a:tcPr>
                </a:tc>
                <a:tc>
                  <a:txBody>
                    <a:bodyPr/>
                    <a:lstStyle/>
                    <a:p>
                      <a:pPr algn="ctr"/>
                      <a:r>
                        <a:rPr lang="en-US" sz="2000" dirty="0" smtClean="0">
                          <a:latin typeface="Arial" pitchFamily="34" charset="0"/>
                          <a:cs typeface="Arial" pitchFamily="34" charset="0"/>
                        </a:rPr>
                        <a:t>16,3</a:t>
                      </a:r>
                      <a:endParaRPr lang="en-US" sz="2000" dirty="0">
                        <a:latin typeface="Arial" pitchFamily="34" charset="0"/>
                        <a:cs typeface="Arial" pitchFamily="34" charset="0"/>
                      </a:endParaRPr>
                    </a:p>
                  </a:txBody>
                  <a:tcPr marT="45712" marB="45712">
                    <a:solidFill>
                      <a:schemeClr val="accent3">
                        <a:lumMod val="50000"/>
                      </a:schemeClr>
                    </a:solidFill>
                  </a:tcPr>
                </a:tc>
                <a:tc>
                  <a:txBody>
                    <a:bodyPr/>
                    <a:lstStyle/>
                    <a:p>
                      <a:pPr algn="ctr"/>
                      <a:r>
                        <a:rPr lang="en-US" sz="2000" dirty="0" smtClean="0">
                          <a:latin typeface="Arial" pitchFamily="34" charset="0"/>
                          <a:cs typeface="Arial" pitchFamily="34" charset="0"/>
                        </a:rPr>
                        <a:t>9,1</a:t>
                      </a:r>
                      <a:endParaRPr lang="en-US" sz="2000" dirty="0">
                        <a:latin typeface="Arial" pitchFamily="34" charset="0"/>
                        <a:cs typeface="Arial" pitchFamily="34" charset="0"/>
                      </a:endParaRPr>
                    </a:p>
                  </a:txBody>
                  <a:tcPr marT="45712" marB="45712">
                    <a:solidFill>
                      <a:schemeClr val="accent3">
                        <a:lumMod val="50000"/>
                      </a:schemeClr>
                    </a:solidFill>
                  </a:tcPr>
                </a:tc>
              </a:tr>
              <a:tr h="396169">
                <a:tc>
                  <a:txBody>
                    <a:bodyPr/>
                    <a:lstStyle/>
                    <a:p>
                      <a:r>
                        <a:rPr lang="en-US" sz="2000" dirty="0" err="1" smtClean="0">
                          <a:latin typeface="Arial" pitchFamily="34" charset="0"/>
                          <a:cs typeface="Arial" pitchFamily="34" charset="0"/>
                        </a:rPr>
                        <a:t>Perut</a:t>
                      </a:r>
                      <a:r>
                        <a:rPr lang="en-US" sz="2000" dirty="0" smtClean="0">
                          <a:latin typeface="Arial" pitchFamily="34" charset="0"/>
                          <a:cs typeface="Arial" pitchFamily="34" charset="0"/>
                        </a:rPr>
                        <a:t>  : </a:t>
                      </a:r>
                      <a:r>
                        <a:rPr lang="en-US" sz="2000" dirty="0" err="1" smtClean="0">
                          <a:latin typeface="Arial" pitchFamily="34" charset="0"/>
                          <a:cs typeface="Arial" pitchFamily="34" charset="0"/>
                        </a:rPr>
                        <a:t>obesitas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sentral</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a:txBody>
                  <a:tcPr marT="45712" marB="45712">
                    <a:solidFill>
                      <a:schemeClr val="bg1"/>
                    </a:solidFill>
                  </a:tcPr>
                </a:tc>
                <a:tc>
                  <a:txBody>
                    <a:bodyPr/>
                    <a:lstStyle/>
                    <a:p>
                      <a:pPr algn="ctr"/>
                      <a:r>
                        <a:rPr lang="en-US" sz="2000" dirty="0" smtClean="0">
                          <a:latin typeface="Arial" pitchFamily="34" charset="0"/>
                          <a:cs typeface="Arial" pitchFamily="34" charset="0"/>
                        </a:rPr>
                        <a:t>15,9</a:t>
                      </a:r>
                      <a:endParaRPr lang="en-US" sz="2000" dirty="0">
                        <a:latin typeface="Arial" pitchFamily="34" charset="0"/>
                        <a:cs typeface="Arial" pitchFamily="34" charset="0"/>
                      </a:endParaRPr>
                    </a:p>
                  </a:txBody>
                  <a:tcPr marT="45712" marB="45712">
                    <a:solidFill>
                      <a:schemeClr val="bg1"/>
                    </a:solidFill>
                  </a:tcPr>
                </a:tc>
                <a:tc>
                  <a:txBody>
                    <a:bodyPr/>
                    <a:lstStyle/>
                    <a:p>
                      <a:pPr algn="ctr"/>
                      <a:r>
                        <a:rPr lang="en-US" sz="2000" dirty="0" smtClean="0">
                          <a:latin typeface="Arial" pitchFamily="34" charset="0"/>
                          <a:cs typeface="Arial" pitchFamily="34" charset="0"/>
                        </a:rPr>
                        <a:t>9,7</a:t>
                      </a:r>
                      <a:endParaRPr lang="en-US" sz="2000" dirty="0">
                        <a:latin typeface="Arial" pitchFamily="34" charset="0"/>
                        <a:cs typeface="Arial" pitchFamily="34" charset="0"/>
                      </a:endParaRPr>
                    </a:p>
                  </a:txBody>
                  <a:tcPr marT="45712" marB="45712">
                    <a:solidFill>
                      <a:schemeClr val="bg1"/>
                    </a:solidFill>
                  </a:tcPr>
                </a:tc>
              </a:tr>
              <a:tr h="396169">
                <a:tc>
                  <a:txBody>
                    <a:bodyPr/>
                    <a:lstStyle/>
                    <a:p>
                      <a:r>
                        <a:rPr lang="en-US" sz="2000" dirty="0" smtClean="0">
                          <a:latin typeface="Arial" pitchFamily="34" charset="0"/>
                          <a:cs typeface="Arial" pitchFamily="34" charset="0"/>
                        </a:rPr>
                        <a:t>            </a:t>
                      </a:r>
                      <a:r>
                        <a:rPr lang="en-US" sz="2000" baseline="0" dirty="0" smtClean="0">
                          <a:latin typeface="Arial" pitchFamily="34" charset="0"/>
                          <a:cs typeface="Arial" pitchFamily="34" charset="0"/>
                        </a:rPr>
                        <a:t> </a:t>
                      </a:r>
                      <a:r>
                        <a:rPr lang="en-US" sz="2000" dirty="0" err="1" smtClean="0">
                          <a:latin typeface="Arial" pitchFamily="34" charset="0"/>
                          <a:cs typeface="Arial" pitchFamily="34" charset="0"/>
                        </a:rPr>
                        <a:t>obesitas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sentral</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a:txBody>
                  <a:tcPr marT="45712" marB="45712">
                    <a:solidFill>
                      <a:schemeClr val="bg1"/>
                    </a:solidFill>
                  </a:tcPr>
                </a:tc>
                <a:tc>
                  <a:txBody>
                    <a:bodyPr/>
                    <a:lstStyle/>
                    <a:p>
                      <a:pPr algn="ctr"/>
                      <a:r>
                        <a:rPr lang="en-US" sz="2000" dirty="0" smtClean="0">
                          <a:latin typeface="Arial" pitchFamily="34" charset="0"/>
                          <a:cs typeface="Arial" pitchFamily="34" charset="0"/>
                        </a:rPr>
                        <a:t>9,1</a:t>
                      </a:r>
                      <a:endParaRPr lang="en-US" sz="2000" dirty="0">
                        <a:latin typeface="Arial" pitchFamily="34" charset="0"/>
                        <a:cs typeface="Arial" pitchFamily="34" charset="0"/>
                      </a:endParaRPr>
                    </a:p>
                  </a:txBody>
                  <a:tcPr marT="45712" marB="45712">
                    <a:solidFill>
                      <a:schemeClr val="bg1"/>
                    </a:solidFill>
                  </a:tcPr>
                </a:tc>
                <a:tc>
                  <a:txBody>
                    <a:bodyPr/>
                    <a:lstStyle/>
                    <a:p>
                      <a:pPr algn="ctr"/>
                      <a:r>
                        <a:rPr lang="en-US" sz="2000" dirty="0" smtClean="0">
                          <a:latin typeface="Arial" pitchFamily="34" charset="0"/>
                          <a:cs typeface="Arial" pitchFamily="34" charset="0"/>
                        </a:rPr>
                        <a:t>4,0</a:t>
                      </a:r>
                      <a:endParaRPr lang="en-US" sz="2000" dirty="0">
                        <a:latin typeface="Arial" pitchFamily="34" charset="0"/>
                        <a:cs typeface="Arial" pitchFamily="34" charset="0"/>
                      </a:endParaRPr>
                    </a:p>
                  </a:txBody>
                  <a:tcPr marT="45712" marB="45712">
                    <a:solidFill>
                      <a:schemeClr val="bg1"/>
                    </a:solidFill>
                  </a:tcPr>
                </a:tc>
              </a:tr>
              <a:tr h="396169">
                <a:tc>
                  <a:txBody>
                    <a:bodyPr/>
                    <a:lstStyle/>
                    <a:p>
                      <a:r>
                        <a:rPr lang="en-US" sz="2000" dirty="0" err="1" smtClean="0">
                          <a:latin typeface="Arial" pitchFamily="34" charset="0"/>
                          <a:cs typeface="Arial" pitchFamily="34" charset="0"/>
                        </a:rPr>
                        <a:t>Hipertensi</a:t>
                      </a:r>
                      <a:r>
                        <a:rPr lang="en-US" sz="2000" dirty="0" smtClean="0">
                          <a:latin typeface="Arial" pitchFamily="34" charset="0"/>
                          <a:cs typeface="Arial" pitchFamily="34" charset="0"/>
                        </a:rPr>
                        <a:t> :  (+)</a:t>
                      </a:r>
                      <a:endParaRPr lang="en-US" sz="2000" dirty="0">
                        <a:latin typeface="Arial" pitchFamily="34" charset="0"/>
                        <a:cs typeface="Arial" pitchFamily="34" charset="0"/>
                      </a:endParaRPr>
                    </a:p>
                  </a:txBody>
                  <a:tcPr marT="45712" marB="45712">
                    <a:solidFill>
                      <a:schemeClr val="accent3">
                        <a:lumMod val="50000"/>
                      </a:schemeClr>
                    </a:solidFill>
                  </a:tcPr>
                </a:tc>
                <a:tc>
                  <a:txBody>
                    <a:bodyPr/>
                    <a:lstStyle/>
                    <a:p>
                      <a:pPr algn="ctr"/>
                      <a:r>
                        <a:rPr lang="en-US" sz="2000" dirty="0" smtClean="0">
                          <a:latin typeface="Arial" pitchFamily="34" charset="0"/>
                          <a:cs typeface="Arial" pitchFamily="34" charset="0"/>
                        </a:rPr>
                        <a:t>15,1</a:t>
                      </a:r>
                      <a:endParaRPr lang="en-US" sz="2000" dirty="0">
                        <a:latin typeface="Arial" pitchFamily="34" charset="0"/>
                        <a:cs typeface="Arial" pitchFamily="34" charset="0"/>
                      </a:endParaRPr>
                    </a:p>
                  </a:txBody>
                  <a:tcPr marT="45712" marB="45712">
                    <a:solidFill>
                      <a:schemeClr val="accent3">
                        <a:lumMod val="50000"/>
                      </a:schemeClr>
                    </a:solidFill>
                  </a:tcPr>
                </a:tc>
                <a:tc>
                  <a:txBody>
                    <a:bodyPr/>
                    <a:lstStyle/>
                    <a:p>
                      <a:pPr algn="ctr"/>
                      <a:r>
                        <a:rPr lang="en-US" sz="2000" dirty="0" smtClean="0">
                          <a:latin typeface="Arial" pitchFamily="34" charset="0"/>
                          <a:cs typeface="Arial" pitchFamily="34" charset="0"/>
                        </a:rPr>
                        <a:t>9,0</a:t>
                      </a:r>
                      <a:endParaRPr lang="en-US" sz="2000" dirty="0">
                        <a:latin typeface="Arial" pitchFamily="34" charset="0"/>
                        <a:cs typeface="Arial" pitchFamily="34" charset="0"/>
                      </a:endParaRPr>
                    </a:p>
                  </a:txBody>
                  <a:tcPr marT="45712" marB="45712">
                    <a:solidFill>
                      <a:schemeClr val="accent3">
                        <a:lumMod val="50000"/>
                      </a:schemeClr>
                    </a:solidFill>
                  </a:tcPr>
                </a:tc>
              </a:tr>
              <a:tr h="396169">
                <a:tc>
                  <a:txBody>
                    <a:bodyPr/>
                    <a:lstStyle/>
                    <a:p>
                      <a:r>
                        <a:rPr lang="en-US" sz="2000" dirty="0" smtClean="0">
                          <a:latin typeface="Arial" pitchFamily="34" charset="0"/>
                          <a:cs typeface="Arial" pitchFamily="34" charset="0"/>
                        </a:rPr>
                        <a:t>                   </a:t>
                      </a:r>
                      <a:r>
                        <a:rPr lang="en-US" sz="2000" baseline="0" dirty="0" smtClean="0">
                          <a:latin typeface="Arial" pitchFamily="34" charset="0"/>
                          <a:cs typeface="Arial" pitchFamily="34" charset="0"/>
                        </a:rPr>
                        <a:t> </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a:txBody>
                  <a:tcPr marT="45712" marB="45712">
                    <a:solidFill>
                      <a:schemeClr val="accent3">
                        <a:lumMod val="50000"/>
                      </a:schemeClr>
                    </a:solidFill>
                  </a:tcPr>
                </a:tc>
                <a:tc>
                  <a:txBody>
                    <a:bodyPr/>
                    <a:lstStyle/>
                    <a:p>
                      <a:pPr algn="ctr"/>
                      <a:r>
                        <a:rPr lang="en-US" sz="2000" dirty="0" smtClean="0">
                          <a:latin typeface="Arial" pitchFamily="34" charset="0"/>
                          <a:cs typeface="Arial" pitchFamily="34" charset="0"/>
                        </a:rPr>
                        <a:t>8,4</a:t>
                      </a:r>
                      <a:endParaRPr lang="en-US" sz="2000" dirty="0">
                        <a:latin typeface="Arial" pitchFamily="34" charset="0"/>
                        <a:cs typeface="Arial" pitchFamily="34" charset="0"/>
                      </a:endParaRPr>
                    </a:p>
                  </a:txBody>
                  <a:tcPr marT="45712" marB="45712">
                    <a:solidFill>
                      <a:schemeClr val="accent3">
                        <a:lumMod val="50000"/>
                      </a:schemeClr>
                    </a:solidFill>
                  </a:tcPr>
                </a:tc>
                <a:tc>
                  <a:txBody>
                    <a:bodyPr/>
                    <a:lstStyle/>
                    <a:p>
                      <a:pPr algn="ctr"/>
                      <a:r>
                        <a:rPr lang="en-US" sz="2000" dirty="0" smtClean="0">
                          <a:latin typeface="Arial" pitchFamily="34" charset="0"/>
                          <a:cs typeface="Arial" pitchFamily="34" charset="0"/>
                        </a:rPr>
                        <a:t>3,4</a:t>
                      </a:r>
                      <a:endParaRPr lang="en-US" sz="2000" dirty="0">
                        <a:latin typeface="Arial" pitchFamily="34" charset="0"/>
                        <a:cs typeface="Arial" pitchFamily="34" charset="0"/>
                      </a:endParaRPr>
                    </a:p>
                  </a:txBody>
                  <a:tcPr marT="45712" marB="45712">
                    <a:solidFill>
                      <a:schemeClr val="accent3">
                        <a:lumMod val="50000"/>
                      </a:schemeClr>
                    </a:solidFill>
                  </a:tcPr>
                </a:tc>
              </a:tr>
            </a:tbl>
          </a:graphicData>
        </a:graphic>
      </p:graphicFrame>
      <p:sp>
        <p:nvSpPr>
          <p:cNvPr id="86061" name="TextBox 4"/>
          <p:cNvSpPr txBox="1">
            <a:spLocks noChangeArrowheads="1"/>
          </p:cNvSpPr>
          <p:nvPr/>
        </p:nvSpPr>
        <p:spPr bwMode="auto">
          <a:xfrm>
            <a:off x="762000" y="5781675"/>
            <a:ext cx="3117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*IMT  :  Indeks Massa Tubuh</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Content Placeholder 3" descr="evolution-man-tv.jpg"/>
          <p:cNvPicPr>
            <a:picLocks noGrp="1" noChangeAspect="1"/>
          </p:cNvPicPr>
          <p:nvPr>
            <p:ph idx="1"/>
          </p:nvPr>
        </p:nvPicPr>
        <p:blipFill>
          <a:blip r:embed="rId2">
            <a:extLst>
              <a:ext uri="{28A0092B-C50C-407E-A947-70E740481C1C}">
                <a14:useLocalDpi xmlns:a14="http://schemas.microsoft.com/office/drawing/2010/main" val="0"/>
              </a:ext>
            </a:extLst>
          </a:blip>
          <a:srcRect r="50439"/>
          <a:stretch>
            <a:fillRect/>
          </a:stretch>
        </p:blipFill>
        <p:spPr>
          <a:xfrm>
            <a:off x="0" y="1143000"/>
            <a:ext cx="4572000" cy="5105400"/>
          </a:xfrm>
        </p:spPr>
      </p:pic>
      <p:pic>
        <p:nvPicPr>
          <p:cNvPr id="5" name="Picture 4" descr="evolution-man-tv.jpg"/>
          <p:cNvPicPr>
            <a:picLocks noChangeAspect="1"/>
          </p:cNvPicPr>
          <p:nvPr/>
        </p:nvPicPr>
        <p:blipFill>
          <a:blip r:embed="rId2">
            <a:extLst>
              <a:ext uri="{28A0092B-C50C-407E-A947-70E740481C1C}">
                <a14:useLocalDpi xmlns:a14="http://schemas.microsoft.com/office/drawing/2010/main" val="0"/>
              </a:ext>
            </a:extLst>
          </a:blip>
          <a:srcRect l="50218" t="1852"/>
          <a:stretch>
            <a:fillRect/>
          </a:stretch>
        </p:blipFill>
        <p:spPr bwMode="auto">
          <a:xfrm>
            <a:off x="4572000" y="1143000"/>
            <a:ext cx="45402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533400"/>
            <a:ext cx="81930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2667000"/>
            <a:ext cx="81581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 y="4267200"/>
            <a:ext cx="82010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143000" y="304800"/>
            <a:ext cx="7848600" cy="1143000"/>
          </a:xfrm>
        </p:spPr>
        <p:txBody>
          <a:bodyPr/>
          <a:lstStyle/>
          <a:p>
            <a:pPr eaLnBrk="1" hangingPunct="1"/>
            <a:r>
              <a:rPr lang="en-US" sz="3000" b="1" smtClean="0">
                <a:solidFill>
                  <a:srgbClr val="FFC000"/>
                </a:solidFill>
                <a:latin typeface="Arial" pitchFamily="34" charset="0"/>
                <a:cs typeface="Arial" pitchFamily="34" charset="0"/>
              </a:rPr>
              <a:t>Bagaimana diagnosis DM ditegakkan ?</a:t>
            </a:r>
          </a:p>
        </p:txBody>
      </p:sp>
      <p:graphicFrame>
        <p:nvGraphicFramePr>
          <p:cNvPr id="32789" name="Group 21"/>
          <p:cNvGraphicFramePr>
            <a:graphicFrameLocks noGrp="1"/>
          </p:cNvGraphicFramePr>
          <p:nvPr/>
        </p:nvGraphicFramePr>
        <p:xfrm>
          <a:off x="3962400" y="1676400"/>
          <a:ext cx="5181600" cy="3400425"/>
        </p:xfrm>
        <a:graphic>
          <a:graphicData uri="http://schemas.openxmlformats.org/drawingml/2006/table">
            <a:tbl>
              <a:tblPr/>
              <a:tblGrid>
                <a:gridCol w="408644"/>
                <a:gridCol w="4772956"/>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bg1"/>
                          </a:solidFill>
                          <a:effectLst/>
                          <a:latin typeface="Arial" charset="0"/>
                        </a:rPr>
                        <a:t>Gejala</a:t>
                      </a:r>
                      <a:r>
                        <a:rPr kumimoji="0" lang="en-US" sz="2000" b="1" i="0" u="none" strike="noStrike" cap="none" normalizeH="0" baseline="0" dirty="0" smtClean="0">
                          <a:ln>
                            <a:noFill/>
                          </a:ln>
                          <a:solidFill>
                            <a:schemeClr val="bg1"/>
                          </a:solidFill>
                          <a:effectLst/>
                          <a:latin typeface="Arial" charset="0"/>
                        </a:rPr>
                        <a:t> </a:t>
                      </a:r>
                      <a:r>
                        <a:rPr kumimoji="0" lang="en-US" sz="2000" b="1" i="0" u="none" strike="noStrike" cap="none" normalizeH="0" baseline="0" dirty="0" err="1" smtClean="0">
                          <a:ln>
                            <a:noFill/>
                          </a:ln>
                          <a:solidFill>
                            <a:schemeClr val="bg1"/>
                          </a:solidFill>
                          <a:effectLst/>
                          <a:latin typeface="Arial" charset="0"/>
                        </a:rPr>
                        <a:t>klasik</a:t>
                      </a:r>
                      <a:r>
                        <a:rPr kumimoji="0" lang="en-US" sz="2000" b="1" i="0" u="none" strike="noStrike" cap="none" normalizeH="0" baseline="0" dirty="0" smtClean="0">
                          <a:ln>
                            <a:noFill/>
                          </a:ln>
                          <a:solidFill>
                            <a:schemeClr val="bg1"/>
                          </a:solidFill>
                          <a:effectLst/>
                          <a:latin typeface="Arial" charset="0"/>
                        </a:rPr>
                        <a:t> DM + GDA </a:t>
                      </a:r>
                      <a:r>
                        <a:rPr kumimoji="0" lang="en-US" sz="2000" b="1" i="0" u="none" strike="noStrike" cap="none" normalizeH="0" baseline="0" dirty="0" smtClean="0">
                          <a:ln>
                            <a:noFill/>
                          </a:ln>
                          <a:solidFill>
                            <a:schemeClr val="bg1"/>
                          </a:solidFill>
                          <a:effectLst/>
                          <a:latin typeface="Arial" charset="0"/>
                          <a:sym typeface="Symbol" pitchFamily="18" charset="2"/>
                        </a:rPr>
                        <a:t> </a:t>
                      </a:r>
                      <a:r>
                        <a:rPr kumimoji="0" lang="en-US" sz="2000" b="1" i="0" u="none" strike="noStrike" cap="none" normalizeH="0" baseline="0" dirty="0" smtClean="0">
                          <a:ln>
                            <a:noFill/>
                          </a:ln>
                          <a:solidFill>
                            <a:schemeClr val="bg1"/>
                          </a:solidFill>
                          <a:effectLst/>
                          <a:latin typeface="Arial" charset="0"/>
                        </a:rPr>
                        <a:t>200 mg/</a:t>
                      </a:r>
                      <a:r>
                        <a:rPr kumimoji="0" lang="en-US" sz="2000" b="1" i="0" u="none" strike="noStrike" cap="none" normalizeH="0" baseline="0" dirty="0" err="1" smtClean="0">
                          <a:ln>
                            <a:noFill/>
                          </a:ln>
                          <a:solidFill>
                            <a:schemeClr val="bg1"/>
                          </a:solidFill>
                          <a:effectLst/>
                          <a:latin typeface="Arial" charset="0"/>
                        </a:rPr>
                        <a:t>dL</a:t>
                      </a:r>
                      <a:r>
                        <a:rPr kumimoji="0" lang="en-US" sz="2000" b="1" i="0" u="none" strike="noStrike" cap="none" normalizeH="0" baseline="0" dirty="0" smtClean="0">
                          <a:ln>
                            <a:noFill/>
                          </a:ln>
                          <a:solidFill>
                            <a:schemeClr val="bg1"/>
                          </a:solidFill>
                          <a:effectLst/>
                          <a:latin typeface="Arial" charset="0"/>
                        </a:rPr>
                        <a:t> </a:t>
                      </a:r>
                      <a:endParaRPr kumimoji="0" lang="en-US" sz="2000" b="1" i="0" u="none" strike="noStrike" cap="none" normalizeH="0" baseline="0" dirty="0" smtClean="0">
                        <a:ln>
                          <a:noFill/>
                        </a:ln>
                        <a:solidFill>
                          <a:srgbClr val="FFFF0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FFFF00"/>
                          </a:solidFill>
                          <a:effectLst/>
                          <a:latin typeface="Arial" charset="0"/>
                        </a:rPr>
                        <a:t>atau</a:t>
                      </a:r>
                      <a:endParaRPr kumimoji="0" lang="en-US" sz="2000" b="1" i="0" u="none" strike="noStrike" cap="none" normalizeH="0" baseline="0" dirty="0" smtClean="0">
                        <a:ln>
                          <a:noFill/>
                        </a:ln>
                        <a:solidFill>
                          <a:srgbClr val="FFFF00"/>
                        </a:solidFill>
                        <a:effectLst/>
                        <a:latin typeface="Arial" charset="0"/>
                      </a:endParaRPr>
                    </a:p>
                  </a:txBody>
                  <a:tcPr horzOverflow="overflow">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5700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bg1"/>
                          </a:solidFill>
                          <a:effectLst/>
                          <a:latin typeface="Arial" charset="0"/>
                        </a:rPr>
                        <a:t>Gejala</a:t>
                      </a:r>
                      <a:r>
                        <a:rPr kumimoji="0" lang="en-US" sz="2000" b="1" i="0" u="none" strike="noStrike" cap="none" normalizeH="0" baseline="0" dirty="0" smtClean="0">
                          <a:ln>
                            <a:noFill/>
                          </a:ln>
                          <a:solidFill>
                            <a:schemeClr val="bg1"/>
                          </a:solidFill>
                          <a:effectLst/>
                          <a:latin typeface="Arial" charset="0"/>
                        </a:rPr>
                        <a:t> </a:t>
                      </a:r>
                      <a:r>
                        <a:rPr kumimoji="0" lang="en-US" sz="2000" b="1" i="0" u="none" strike="noStrike" cap="none" normalizeH="0" baseline="0" dirty="0" err="1" smtClean="0">
                          <a:ln>
                            <a:noFill/>
                          </a:ln>
                          <a:solidFill>
                            <a:schemeClr val="bg1"/>
                          </a:solidFill>
                          <a:effectLst/>
                          <a:latin typeface="Arial" charset="0"/>
                        </a:rPr>
                        <a:t>klasik</a:t>
                      </a:r>
                      <a:r>
                        <a:rPr kumimoji="0" lang="en-US" sz="2000" b="1" i="0" u="none" strike="noStrike" cap="none" normalizeH="0" baseline="0" dirty="0" smtClean="0">
                          <a:ln>
                            <a:noFill/>
                          </a:ln>
                          <a:solidFill>
                            <a:schemeClr val="bg1"/>
                          </a:solidFill>
                          <a:effectLst/>
                          <a:latin typeface="Arial" charset="0"/>
                        </a:rPr>
                        <a:t> DM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GDP </a:t>
                      </a:r>
                      <a:r>
                        <a:rPr kumimoji="0" lang="en-US" sz="2000" b="1" i="0" u="none" strike="noStrike" cap="none" normalizeH="0" baseline="0" dirty="0" smtClean="0">
                          <a:ln>
                            <a:noFill/>
                          </a:ln>
                          <a:solidFill>
                            <a:schemeClr val="bg1"/>
                          </a:solidFill>
                          <a:effectLst/>
                          <a:latin typeface="Arial" charset="0"/>
                          <a:sym typeface="Symbol" pitchFamily="18" charset="2"/>
                        </a:rPr>
                        <a:t> 126</a:t>
                      </a:r>
                      <a:r>
                        <a:rPr kumimoji="0" lang="en-US" sz="2000" b="1" i="0" u="none" strike="noStrike" cap="none" normalizeH="0" baseline="0" dirty="0" smtClean="0">
                          <a:ln>
                            <a:noFill/>
                          </a:ln>
                          <a:solidFill>
                            <a:schemeClr val="bg1"/>
                          </a:solidFill>
                          <a:effectLst/>
                          <a:latin typeface="Arial" charset="0"/>
                        </a:rPr>
                        <a:t> mg/</a:t>
                      </a:r>
                      <a:r>
                        <a:rPr kumimoji="0" lang="en-US" sz="2000" b="1" i="0" u="none" strike="noStrike" cap="none" normalizeH="0" baseline="0" dirty="0" err="1" smtClean="0">
                          <a:ln>
                            <a:noFill/>
                          </a:ln>
                          <a:solidFill>
                            <a:schemeClr val="bg1"/>
                          </a:solidFill>
                          <a:effectLst/>
                          <a:latin typeface="Arial" charset="0"/>
                        </a:rPr>
                        <a:t>dL</a:t>
                      </a:r>
                      <a:r>
                        <a:rPr kumimoji="0" lang="en-US" sz="2000" b="1" i="0" u="none" strike="noStrike" cap="none" normalizeH="0" baseline="0" dirty="0" smtClean="0">
                          <a:ln>
                            <a:noFill/>
                          </a:ln>
                          <a:solidFill>
                            <a:schemeClr val="bg1"/>
                          </a:solidFill>
                          <a:effectLst/>
                          <a:latin typeface="Arial" charset="0"/>
                        </a:rPr>
                        <a:t> </a:t>
                      </a:r>
                      <a:r>
                        <a:rPr kumimoji="0" lang="en-US" sz="2000" b="1" i="0" u="none" strike="noStrike" cap="none" normalizeH="0" baseline="0" dirty="0" err="1" smtClean="0">
                          <a:ln>
                            <a:noFill/>
                          </a:ln>
                          <a:solidFill>
                            <a:schemeClr val="bg1"/>
                          </a:solidFill>
                          <a:effectLst/>
                          <a:latin typeface="Arial" charset="0"/>
                        </a:rPr>
                        <a:t>dengan</a:t>
                      </a:r>
                      <a:r>
                        <a:rPr kumimoji="0" lang="en-US" sz="2000" b="1" i="0" u="none" strike="noStrike" cap="none" normalizeH="0" baseline="0" dirty="0" smtClean="0">
                          <a:ln>
                            <a:noFill/>
                          </a:ln>
                          <a:solidFill>
                            <a:schemeClr val="bg1"/>
                          </a:solidFill>
                          <a:effectLst/>
                          <a:latin typeface="Arial" charset="0"/>
                        </a:rPr>
                        <a:t> </a:t>
                      </a:r>
                      <a:r>
                        <a:rPr kumimoji="0" lang="en-US" sz="2000" b="1" i="0" u="none" strike="noStrike" cap="none" normalizeH="0" baseline="0" dirty="0" err="1" smtClean="0">
                          <a:ln>
                            <a:noFill/>
                          </a:ln>
                          <a:solidFill>
                            <a:schemeClr val="bg1"/>
                          </a:solidFill>
                          <a:effectLst/>
                          <a:latin typeface="Arial" charset="0"/>
                        </a:rPr>
                        <a:t>puasa</a:t>
                      </a:r>
                      <a:r>
                        <a:rPr kumimoji="0" lang="en-US" sz="2000" b="1" i="0" u="none" strike="noStrike" cap="none" normalizeH="0" baseline="0" dirty="0" smtClean="0">
                          <a:ln>
                            <a:noFill/>
                          </a:ln>
                          <a:solidFill>
                            <a:schemeClr val="bg1"/>
                          </a:solidFill>
                          <a:effectLst/>
                          <a:latin typeface="Arial" charset="0"/>
                        </a:rPr>
                        <a:t> 8 jam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FFFF00"/>
                          </a:solidFill>
                          <a:effectLst/>
                          <a:latin typeface="Arial" charset="0"/>
                        </a:rPr>
                        <a:t>atau</a:t>
                      </a:r>
                      <a:endParaRPr kumimoji="0" lang="en-US" sz="2000" b="1" i="0" u="none" strike="noStrike" cap="none" normalizeH="0" baseline="0" dirty="0" smtClean="0">
                        <a:ln>
                          <a:noFill/>
                        </a:ln>
                        <a:solidFill>
                          <a:srgbClr val="FFFF00"/>
                        </a:solidFill>
                        <a:effectLst/>
                        <a:latin typeface="Arial" charset="0"/>
                      </a:endParaRPr>
                    </a:p>
                  </a:txBody>
                  <a:tcPr horzOverflow="overflow">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068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2 jam PP  TTGO </a:t>
                      </a:r>
                      <a:r>
                        <a:rPr kumimoji="0" lang="en-US" sz="2000" b="1" i="0" u="none" strike="noStrike" cap="none" normalizeH="0" baseline="0" dirty="0" smtClean="0">
                          <a:ln>
                            <a:noFill/>
                          </a:ln>
                          <a:solidFill>
                            <a:schemeClr val="bg1"/>
                          </a:solidFill>
                          <a:effectLst/>
                          <a:latin typeface="Arial" charset="0"/>
                          <a:sym typeface="Symbol" pitchFamily="18" charset="2"/>
                        </a:rPr>
                        <a:t> </a:t>
                      </a:r>
                      <a:r>
                        <a:rPr kumimoji="0" lang="en-US" sz="2000" b="1" i="0" u="none" strike="noStrike" cap="none" normalizeH="0" baseline="0" dirty="0" smtClean="0">
                          <a:ln>
                            <a:noFill/>
                          </a:ln>
                          <a:solidFill>
                            <a:schemeClr val="bg1"/>
                          </a:solidFill>
                          <a:effectLst/>
                          <a:latin typeface="Arial" charset="0"/>
                        </a:rPr>
                        <a:t>200 mg/</a:t>
                      </a:r>
                      <a:r>
                        <a:rPr kumimoji="0" lang="en-US" sz="2000" b="1" i="0" u="none" strike="noStrike" cap="none" normalizeH="0" baseline="0" dirty="0" err="1" smtClean="0">
                          <a:ln>
                            <a:noFill/>
                          </a:ln>
                          <a:solidFill>
                            <a:schemeClr val="bg1"/>
                          </a:solidFill>
                          <a:effectLst/>
                          <a:latin typeface="Arial" charset="0"/>
                        </a:rPr>
                        <a:t>dL</a:t>
                      </a:r>
                      <a:r>
                        <a:rPr kumimoji="0" lang="en-US" sz="2000" b="1" i="0" u="none" strike="noStrike" cap="none" normalizeH="0" baseline="0" dirty="0" smtClean="0">
                          <a:ln>
                            <a:noFill/>
                          </a:ln>
                          <a:solidFill>
                            <a:schemeClr val="bg1"/>
                          </a:solidFill>
                          <a:effectLst/>
                          <a:latin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TTGO </a:t>
                      </a:r>
                      <a:r>
                        <a:rPr kumimoji="0" lang="en-US" sz="2000" b="1" i="0" u="none" strike="noStrike" cap="none" normalizeH="0" baseline="0" dirty="0" err="1" smtClean="0">
                          <a:ln>
                            <a:noFill/>
                          </a:ln>
                          <a:solidFill>
                            <a:schemeClr val="bg1"/>
                          </a:solidFill>
                          <a:effectLst/>
                          <a:latin typeface="Arial" charset="0"/>
                        </a:rPr>
                        <a:t>dengan</a:t>
                      </a:r>
                      <a:r>
                        <a:rPr kumimoji="0" lang="en-US" sz="2000" b="1" i="0" u="none" strike="noStrike" cap="none" normalizeH="0" baseline="0" dirty="0" smtClean="0">
                          <a:ln>
                            <a:noFill/>
                          </a:ln>
                          <a:solidFill>
                            <a:schemeClr val="bg1"/>
                          </a:solidFill>
                          <a:effectLst/>
                          <a:latin typeface="Arial" charset="0"/>
                        </a:rPr>
                        <a:t>  </a:t>
                      </a:r>
                      <a:r>
                        <a:rPr kumimoji="0" lang="en-US" sz="2000" b="1" i="0" u="none" strike="noStrike" cap="none" normalizeH="0" baseline="0" dirty="0" err="1" smtClean="0">
                          <a:ln>
                            <a:noFill/>
                          </a:ln>
                          <a:solidFill>
                            <a:schemeClr val="bg1"/>
                          </a:solidFill>
                          <a:effectLst/>
                          <a:latin typeface="Arial" charset="0"/>
                        </a:rPr>
                        <a:t>beban</a:t>
                      </a:r>
                      <a:r>
                        <a:rPr kumimoji="0" lang="en-US" sz="2000" b="1" i="0" u="none" strike="noStrike" cap="none" normalizeH="0" baseline="0" dirty="0" smtClean="0">
                          <a:ln>
                            <a:noFill/>
                          </a:ln>
                          <a:solidFill>
                            <a:schemeClr val="bg1"/>
                          </a:solidFill>
                          <a:effectLst/>
                          <a:latin typeface="Arial" charset="0"/>
                        </a:rPr>
                        <a:t> 75 g </a:t>
                      </a:r>
                      <a:r>
                        <a:rPr kumimoji="0" lang="en-US" sz="2000" b="1" i="0" u="none" strike="noStrike" cap="none" normalizeH="0" baseline="0" dirty="0" err="1" smtClean="0">
                          <a:ln>
                            <a:noFill/>
                          </a:ln>
                          <a:solidFill>
                            <a:schemeClr val="bg1"/>
                          </a:solidFill>
                          <a:effectLst/>
                          <a:latin typeface="Arial" charset="0"/>
                        </a:rPr>
                        <a:t>glukosa</a:t>
                      </a:r>
                      <a:endParaRPr kumimoji="0" lang="en-US" sz="2000" b="1" i="0" u="none" strike="noStrike" cap="none" normalizeH="0" baseline="0" dirty="0" smtClean="0">
                        <a:ln>
                          <a:noFill/>
                        </a:ln>
                        <a:solidFill>
                          <a:schemeClr val="bg1"/>
                        </a:solidFill>
                        <a:effectLst/>
                        <a:latin typeface="Arial" charset="0"/>
                      </a:endParaRPr>
                    </a:p>
                  </a:txBody>
                  <a:tcPr horzOverflow="overflow">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88081" name="TextBox 3"/>
          <p:cNvSpPr txBox="1">
            <a:spLocks noChangeArrowheads="1"/>
          </p:cNvSpPr>
          <p:nvPr/>
        </p:nvSpPr>
        <p:spPr bwMode="auto">
          <a:xfrm>
            <a:off x="381000" y="5334000"/>
            <a:ext cx="8458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solidFill>
                  <a:schemeClr val="bg2"/>
                </a:solidFill>
                <a:latin typeface="Calibri" pitchFamily="34" charset="0"/>
              </a:rPr>
              <a:t>Keluhan klasik DM : rasa haus yang berlebihan, sering kencing terutama malam hari dan berat badan menurun dengan cepat.  </a:t>
            </a:r>
          </a:p>
          <a:p>
            <a:pPr algn="just" eaLnBrk="1" hangingPunct="1"/>
            <a:r>
              <a:rPr lang="en-US">
                <a:solidFill>
                  <a:schemeClr val="bg2"/>
                </a:solidFill>
                <a:latin typeface="Calibri" pitchFamily="34" charset="0"/>
              </a:rPr>
              <a:t>Keluhan lain dapat berupa lemah badan, kesemutan, gatal, mata kabur, gairah seks menurun, luka sukar sembuh.</a:t>
            </a:r>
          </a:p>
        </p:txBody>
      </p:sp>
      <p:pic>
        <p:nvPicPr>
          <p:cNvPr id="88082" name="Content Placeholder 3" descr="Diabetes-Mellitus-Magnify.jpg"/>
          <p:cNvPicPr>
            <a:picLocks noChangeAspect="1"/>
          </p:cNvPicPr>
          <p:nvPr/>
        </p:nvPicPr>
        <p:blipFill>
          <a:blip r:embed="rId3">
            <a:extLst>
              <a:ext uri="{28A0092B-C50C-407E-A947-70E740481C1C}">
                <a14:useLocalDpi xmlns:a14="http://schemas.microsoft.com/office/drawing/2010/main" val="0"/>
              </a:ext>
            </a:extLst>
          </a:blip>
          <a:srcRect l="15788" t="11842" b="9210"/>
          <a:stretch>
            <a:fillRect/>
          </a:stretch>
        </p:blipFill>
        <p:spPr bwMode="auto">
          <a:xfrm>
            <a:off x="457200" y="381000"/>
            <a:ext cx="854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3" name="Picture 5" descr="gejala_diabet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 y="1652588"/>
            <a:ext cx="3851275" cy="34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81000" y="304800"/>
            <a:ext cx="8229600" cy="1143000"/>
          </a:xfrm>
        </p:spPr>
        <p:txBody>
          <a:bodyPr/>
          <a:lstStyle/>
          <a:p>
            <a:pPr eaLnBrk="1" hangingPunct="1">
              <a:lnSpc>
                <a:spcPct val="90000"/>
              </a:lnSpc>
            </a:pPr>
            <a:r>
              <a:rPr lang="en-US" sz="3400" smtClean="0">
                <a:latin typeface="Britannic Bold" pitchFamily="34" charset="0"/>
              </a:rPr>
              <a:t>Relation of FPG, 2hrPG, </a:t>
            </a:r>
            <a:br>
              <a:rPr lang="en-US" sz="3400" smtClean="0">
                <a:latin typeface="Britannic Bold" pitchFamily="34" charset="0"/>
              </a:rPr>
            </a:br>
            <a:r>
              <a:rPr lang="en-US" sz="3400" smtClean="0">
                <a:latin typeface="Britannic Bold" pitchFamily="34" charset="0"/>
              </a:rPr>
              <a:t>A1C to Retinopathy : Pima Indians</a:t>
            </a:r>
            <a:endParaRPr lang="en-CA" sz="3400" smtClean="0">
              <a:latin typeface="Britannic Bold" pitchFamily="34" charset="0"/>
            </a:endParaRPr>
          </a:p>
        </p:txBody>
      </p:sp>
      <p:sp>
        <p:nvSpPr>
          <p:cNvPr id="89091" name="Text Box 6"/>
          <p:cNvSpPr txBox="1">
            <a:spLocks noChangeArrowheads="1"/>
          </p:cNvSpPr>
          <p:nvPr/>
        </p:nvSpPr>
        <p:spPr bwMode="auto">
          <a:xfrm>
            <a:off x="4098925" y="6423025"/>
            <a:ext cx="5014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400">
                <a:solidFill>
                  <a:srgbClr val="272E72"/>
                </a:solidFill>
                <a:latin typeface="Calibri" pitchFamily="34" charset="0"/>
              </a:rPr>
              <a:t>ADA Expert Committee. </a:t>
            </a:r>
            <a:r>
              <a:rPr lang="en-US" sz="1400" i="1">
                <a:solidFill>
                  <a:srgbClr val="272E72"/>
                </a:solidFill>
                <a:latin typeface="Calibri" pitchFamily="34" charset="0"/>
              </a:rPr>
              <a:t>Diabetes Care</a:t>
            </a:r>
            <a:r>
              <a:rPr lang="en-US" sz="1400">
                <a:solidFill>
                  <a:srgbClr val="272E72"/>
                </a:solidFill>
                <a:latin typeface="Calibri" pitchFamily="34" charset="0"/>
              </a:rPr>
              <a:t> 2003;26(S1):S5-S20. </a:t>
            </a:r>
          </a:p>
        </p:txBody>
      </p:sp>
      <p:sp>
        <p:nvSpPr>
          <p:cNvPr id="89092" name="Freeform 7"/>
          <p:cNvSpPr>
            <a:spLocks/>
          </p:cNvSpPr>
          <p:nvPr/>
        </p:nvSpPr>
        <p:spPr bwMode="auto">
          <a:xfrm>
            <a:off x="2692400" y="2120900"/>
            <a:ext cx="5224463" cy="2900363"/>
          </a:xfrm>
          <a:custGeom>
            <a:avLst/>
            <a:gdLst>
              <a:gd name="T0" fmla="*/ 0 w 3291"/>
              <a:gd name="T1" fmla="*/ 2147483647 h 1827"/>
              <a:gd name="T2" fmla="*/ 2147483647 w 3291"/>
              <a:gd name="T3" fmla="*/ 2147483647 h 1827"/>
              <a:gd name="T4" fmla="*/ 2147483647 w 3291"/>
              <a:gd name="T5" fmla="*/ 2147483647 h 1827"/>
              <a:gd name="T6" fmla="*/ 2147483647 w 3291"/>
              <a:gd name="T7" fmla="*/ 2147483647 h 1827"/>
              <a:gd name="T8" fmla="*/ 2147483647 w 3291"/>
              <a:gd name="T9" fmla="*/ 2147483647 h 1827"/>
              <a:gd name="T10" fmla="*/ 2147483647 w 3291"/>
              <a:gd name="T11" fmla="*/ 2147483647 h 1827"/>
              <a:gd name="T12" fmla="*/ 2147483647 w 3291"/>
              <a:gd name="T13" fmla="*/ 2147483647 h 1827"/>
              <a:gd name="T14" fmla="*/ 2147483647 w 3291"/>
              <a:gd name="T15" fmla="*/ 2147483647 h 1827"/>
              <a:gd name="T16" fmla="*/ 2147483647 w 3291"/>
              <a:gd name="T17" fmla="*/ 2147483647 h 1827"/>
              <a:gd name="T18" fmla="*/ 2147483647 w 3291"/>
              <a:gd name="T19" fmla="*/ 0 h 18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91"/>
              <a:gd name="T31" fmla="*/ 0 h 1827"/>
              <a:gd name="T32" fmla="*/ 3291 w 3291"/>
              <a:gd name="T33" fmla="*/ 1827 h 18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91" h="1827">
                <a:moveTo>
                  <a:pt x="0" y="1713"/>
                </a:moveTo>
                <a:lnTo>
                  <a:pt x="357" y="1677"/>
                </a:lnTo>
                <a:lnTo>
                  <a:pt x="720" y="1815"/>
                </a:lnTo>
                <a:lnTo>
                  <a:pt x="1092" y="1821"/>
                </a:lnTo>
                <a:lnTo>
                  <a:pt x="1461" y="1527"/>
                </a:lnTo>
                <a:lnTo>
                  <a:pt x="1833" y="1689"/>
                </a:lnTo>
                <a:lnTo>
                  <a:pt x="2190" y="1827"/>
                </a:lnTo>
                <a:lnTo>
                  <a:pt x="2565" y="1575"/>
                </a:lnTo>
                <a:lnTo>
                  <a:pt x="2925" y="720"/>
                </a:lnTo>
                <a:lnTo>
                  <a:pt x="3291" y="0"/>
                </a:lnTo>
              </a:path>
            </a:pathLst>
          </a:custGeom>
          <a:noFill/>
          <a:ln w="19050">
            <a:solidFill>
              <a:srgbClr val="272E7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89093" name="Line 8"/>
          <p:cNvSpPr>
            <a:spLocks noChangeShapeType="1"/>
          </p:cNvSpPr>
          <p:nvPr/>
        </p:nvSpPr>
        <p:spPr bwMode="auto">
          <a:xfrm rot="16200000" flipH="1">
            <a:off x="2645568" y="5085557"/>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4" name="Line 9"/>
          <p:cNvSpPr>
            <a:spLocks noChangeShapeType="1"/>
          </p:cNvSpPr>
          <p:nvPr/>
        </p:nvSpPr>
        <p:spPr bwMode="auto">
          <a:xfrm rot="16200000" flipH="1">
            <a:off x="3226593" y="5085557"/>
            <a:ext cx="873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5" name="Line 10"/>
          <p:cNvSpPr>
            <a:spLocks noChangeShapeType="1"/>
          </p:cNvSpPr>
          <p:nvPr/>
        </p:nvSpPr>
        <p:spPr bwMode="auto">
          <a:xfrm rot="16200000" flipH="1">
            <a:off x="3788568" y="5085557"/>
            <a:ext cx="873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6" name="Line 11"/>
          <p:cNvSpPr>
            <a:spLocks noChangeShapeType="1"/>
          </p:cNvSpPr>
          <p:nvPr/>
        </p:nvSpPr>
        <p:spPr bwMode="auto">
          <a:xfrm rot="16200000" flipH="1">
            <a:off x="4964906" y="5085557"/>
            <a:ext cx="873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7" name="Line 12"/>
          <p:cNvSpPr>
            <a:spLocks noChangeShapeType="1"/>
          </p:cNvSpPr>
          <p:nvPr/>
        </p:nvSpPr>
        <p:spPr bwMode="auto">
          <a:xfrm rot="16200000" flipH="1">
            <a:off x="5569743" y="5085557"/>
            <a:ext cx="873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8" name="Line 13"/>
          <p:cNvSpPr>
            <a:spLocks noChangeShapeType="1"/>
          </p:cNvSpPr>
          <p:nvPr/>
        </p:nvSpPr>
        <p:spPr bwMode="auto">
          <a:xfrm rot="16200000" flipH="1">
            <a:off x="6117431" y="5085557"/>
            <a:ext cx="873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9" name="Line 14"/>
          <p:cNvSpPr>
            <a:spLocks noChangeShapeType="1"/>
          </p:cNvSpPr>
          <p:nvPr/>
        </p:nvSpPr>
        <p:spPr bwMode="auto">
          <a:xfrm rot="16200000" flipH="1">
            <a:off x="6722268" y="5085557"/>
            <a:ext cx="873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00" name="Line 15"/>
          <p:cNvSpPr>
            <a:spLocks noChangeShapeType="1"/>
          </p:cNvSpPr>
          <p:nvPr/>
        </p:nvSpPr>
        <p:spPr bwMode="auto">
          <a:xfrm rot="16200000" flipH="1">
            <a:off x="7293768" y="5085557"/>
            <a:ext cx="873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01" name="Line 16"/>
          <p:cNvSpPr>
            <a:spLocks noChangeShapeType="1"/>
          </p:cNvSpPr>
          <p:nvPr/>
        </p:nvSpPr>
        <p:spPr bwMode="auto">
          <a:xfrm rot="16200000" flipH="1">
            <a:off x="7879556" y="5085557"/>
            <a:ext cx="873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02" name="Line 17"/>
          <p:cNvSpPr>
            <a:spLocks noChangeShapeType="1"/>
          </p:cNvSpPr>
          <p:nvPr/>
        </p:nvSpPr>
        <p:spPr bwMode="auto">
          <a:xfrm rot="16200000" flipH="1">
            <a:off x="4383881" y="5076032"/>
            <a:ext cx="873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03" name="Rectangle 18"/>
          <p:cNvSpPr>
            <a:spLocks noChangeArrowheads="1"/>
          </p:cNvSpPr>
          <p:nvPr/>
        </p:nvSpPr>
        <p:spPr bwMode="auto">
          <a:xfrm>
            <a:off x="2093913" y="1752600"/>
            <a:ext cx="6048375" cy="3294063"/>
          </a:xfrm>
          <a:prstGeom prst="rect">
            <a:avLst/>
          </a:prstGeom>
          <a:noFill/>
          <a:ln w="190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89104" name="Line 19"/>
          <p:cNvSpPr>
            <a:spLocks noChangeShapeType="1"/>
          </p:cNvSpPr>
          <p:nvPr/>
        </p:nvSpPr>
        <p:spPr bwMode="auto">
          <a:xfrm flipH="1">
            <a:off x="2009775" y="2309813"/>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05" name="Line 20"/>
          <p:cNvSpPr>
            <a:spLocks noChangeShapeType="1"/>
          </p:cNvSpPr>
          <p:nvPr/>
        </p:nvSpPr>
        <p:spPr bwMode="auto">
          <a:xfrm flipH="1">
            <a:off x="2009775" y="1752600"/>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06" name="Line 21"/>
          <p:cNvSpPr>
            <a:spLocks noChangeShapeType="1"/>
          </p:cNvSpPr>
          <p:nvPr/>
        </p:nvSpPr>
        <p:spPr bwMode="auto">
          <a:xfrm flipH="1">
            <a:off x="2009775" y="1947863"/>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07" name="Line 22"/>
          <p:cNvSpPr>
            <a:spLocks noChangeShapeType="1"/>
          </p:cNvSpPr>
          <p:nvPr/>
        </p:nvSpPr>
        <p:spPr bwMode="auto">
          <a:xfrm flipH="1">
            <a:off x="2009775" y="2128838"/>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08" name="Line 23"/>
          <p:cNvSpPr>
            <a:spLocks noChangeShapeType="1"/>
          </p:cNvSpPr>
          <p:nvPr/>
        </p:nvSpPr>
        <p:spPr bwMode="auto">
          <a:xfrm flipH="1">
            <a:off x="2009775" y="3038475"/>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09" name="Line 24"/>
          <p:cNvSpPr>
            <a:spLocks noChangeShapeType="1"/>
          </p:cNvSpPr>
          <p:nvPr/>
        </p:nvSpPr>
        <p:spPr bwMode="auto">
          <a:xfrm flipH="1">
            <a:off x="2009775" y="2493963"/>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10" name="Line 25"/>
          <p:cNvSpPr>
            <a:spLocks noChangeShapeType="1"/>
          </p:cNvSpPr>
          <p:nvPr/>
        </p:nvSpPr>
        <p:spPr bwMode="auto">
          <a:xfrm flipH="1">
            <a:off x="2009775" y="2679700"/>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11" name="Line 26"/>
          <p:cNvSpPr>
            <a:spLocks noChangeShapeType="1"/>
          </p:cNvSpPr>
          <p:nvPr/>
        </p:nvSpPr>
        <p:spPr bwMode="auto">
          <a:xfrm flipH="1">
            <a:off x="2009775" y="2860675"/>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12" name="Line 27"/>
          <p:cNvSpPr>
            <a:spLocks noChangeShapeType="1"/>
          </p:cNvSpPr>
          <p:nvPr/>
        </p:nvSpPr>
        <p:spPr bwMode="auto">
          <a:xfrm flipH="1">
            <a:off x="2009775" y="3222625"/>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13" name="Line 28"/>
          <p:cNvSpPr>
            <a:spLocks noChangeShapeType="1"/>
          </p:cNvSpPr>
          <p:nvPr/>
        </p:nvSpPr>
        <p:spPr bwMode="auto">
          <a:xfrm flipH="1">
            <a:off x="2009775" y="3409950"/>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14" name="Line 29"/>
          <p:cNvSpPr>
            <a:spLocks noChangeShapeType="1"/>
          </p:cNvSpPr>
          <p:nvPr/>
        </p:nvSpPr>
        <p:spPr bwMode="auto">
          <a:xfrm flipH="1">
            <a:off x="2009775" y="3581400"/>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15" name="Line 30"/>
          <p:cNvSpPr>
            <a:spLocks noChangeShapeType="1"/>
          </p:cNvSpPr>
          <p:nvPr/>
        </p:nvSpPr>
        <p:spPr bwMode="auto">
          <a:xfrm flipH="1">
            <a:off x="2009775" y="3765550"/>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16" name="Line 31"/>
          <p:cNvSpPr>
            <a:spLocks noChangeShapeType="1"/>
          </p:cNvSpPr>
          <p:nvPr/>
        </p:nvSpPr>
        <p:spPr bwMode="auto">
          <a:xfrm flipH="1">
            <a:off x="2009775" y="3952875"/>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17" name="Line 32"/>
          <p:cNvSpPr>
            <a:spLocks noChangeShapeType="1"/>
          </p:cNvSpPr>
          <p:nvPr/>
        </p:nvSpPr>
        <p:spPr bwMode="auto">
          <a:xfrm flipH="1">
            <a:off x="2009775" y="4133850"/>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18" name="Line 33"/>
          <p:cNvSpPr>
            <a:spLocks noChangeShapeType="1"/>
          </p:cNvSpPr>
          <p:nvPr/>
        </p:nvSpPr>
        <p:spPr bwMode="auto">
          <a:xfrm flipH="1">
            <a:off x="2009775" y="4318000"/>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19" name="Line 34"/>
          <p:cNvSpPr>
            <a:spLocks noChangeShapeType="1"/>
          </p:cNvSpPr>
          <p:nvPr/>
        </p:nvSpPr>
        <p:spPr bwMode="auto">
          <a:xfrm flipH="1">
            <a:off x="2009775" y="4505325"/>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20" name="Line 35"/>
          <p:cNvSpPr>
            <a:spLocks noChangeShapeType="1"/>
          </p:cNvSpPr>
          <p:nvPr/>
        </p:nvSpPr>
        <p:spPr bwMode="auto">
          <a:xfrm flipH="1">
            <a:off x="2009775" y="4679950"/>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21" name="Line 36"/>
          <p:cNvSpPr>
            <a:spLocks noChangeShapeType="1"/>
          </p:cNvSpPr>
          <p:nvPr/>
        </p:nvSpPr>
        <p:spPr bwMode="auto">
          <a:xfrm flipH="1">
            <a:off x="2009775" y="4864100"/>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22" name="Line 37"/>
          <p:cNvSpPr>
            <a:spLocks noChangeShapeType="1"/>
          </p:cNvSpPr>
          <p:nvPr/>
        </p:nvSpPr>
        <p:spPr bwMode="auto">
          <a:xfrm flipH="1">
            <a:off x="2009775" y="5046663"/>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23" name="AutoShape 38"/>
          <p:cNvSpPr>
            <a:spLocks noChangeArrowheads="1"/>
          </p:cNvSpPr>
          <p:nvPr/>
        </p:nvSpPr>
        <p:spPr bwMode="auto">
          <a:xfrm>
            <a:off x="4354513" y="4954588"/>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89124" name="Oval 39"/>
          <p:cNvSpPr>
            <a:spLocks noChangeArrowheads="1"/>
          </p:cNvSpPr>
          <p:nvPr/>
        </p:nvSpPr>
        <p:spPr bwMode="auto">
          <a:xfrm>
            <a:off x="3792538" y="4630738"/>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89125" name="Oval 40"/>
          <p:cNvSpPr>
            <a:spLocks noChangeArrowheads="1"/>
          </p:cNvSpPr>
          <p:nvPr/>
        </p:nvSpPr>
        <p:spPr bwMode="auto">
          <a:xfrm>
            <a:off x="3206750" y="4978400"/>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89126" name="Oval 41"/>
          <p:cNvSpPr>
            <a:spLocks noChangeArrowheads="1"/>
          </p:cNvSpPr>
          <p:nvPr/>
        </p:nvSpPr>
        <p:spPr bwMode="auto">
          <a:xfrm>
            <a:off x="2625725" y="4783138"/>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89127" name="AutoShape 42"/>
          <p:cNvSpPr>
            <a:spLocks noChangeArrowheads="1"/>
          </p:cNvSpPr>
          <p:nvPr/>
        </p:nvSpPr>
        <p:spPr bwMode="auto">
          <a:xfrm rot="10800000">
            <a:off x="3192463" y="4745038"/>
            <a:ext cx="131762"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89128" name="AutoShape 43"/>
          <p:cNvSpPr>
            <a:spLocks noChangeArrowheads="1"/>
          </p:cNvSpPr>
          <p:nvPr/>
        </p:nvSpPr>
        <p:spPr bwMode="auto">
          <a:xfrm rot="10800000">
            <a:off x="3763963" y="4973638"/>
            <a:ext cx="131762"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89129" name="AutoShape 44"/>
          <p:cNvSpPr>
            <a:spLocks noChangeArrowheads="1"/>
          </p:cNvSpPr>
          <p:nvPr/>
        </p:nvSpPr>
        <p:spPr bwMode="auto">
          <a:xfrm rot="10800000">
            <a:off x="6088063" y="4968875"/>
            <a:ext cx="131762"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89130" name="Freeform 45"/>
          <p:cNvSpPr>
            <a:spLocks/>
          </p:cNvSpPr>
          <p:nvPr/>
        </p:nvSpPr>
        <p:spPr bwMode="auto">
          <a:xfrm>
            <a:off x="2673350" y="1901825"/>
            <a:ext cx="5224463" cy="3133725"/>
          </a:xfrm>
          <a:custGeom>
            <a:avLst/>
            <a:gdLst>
              <a:gd name="T0" fmla="*/ 2147483647 w 3291"/>
              <a:gd name="T1" fmla="*/ 0 h 1974"/>
              <a:gd name="T2" fmla="*/ 2147483647 w 3291"/>
              <a:gd name="T3" fmla="*/ 2147483647 h 1974"/>
              <a:gd name="T4" fmla="*/ 2147483647 w 3291"/>
              <a:gd name="T5" fmla="*/ 2147483647 h 1974"/>
              <a:gd name="T6" fmla="*/ 2147483647 w 3291"/>
              <a:gd name="T7" fmla="*/ 2147483647 h 1974"/>
              <a:gd name="T8" fmla="*/ 2147483647 w 3291"/>
              <a:gd name="T9" fmla="*/ 2147483647 h 1974"/>
              <a:gd name="T10" fmla="*/ 2147483647 w 3291"/>
              <a:gd name="T11" fmla="*/ 2147483647 h 1974"/>
              <a:gd name="T12" fmla="*/ 2147483647 w 3291"/>
              <a:gd name="T13" fmla="*/ 2147483647 h 1974"/>
              <a:gd name="T14" fmla="*/ 2147483647 w 3291"/>
              <a:gd name="T15" fmla="*/ 2147483647 h 1974"/>
              <a:gd name="T16" fmla="*/ 2147483647 w 3291"/>
              <a:gd name="T17" fmla="*/ 2147483647 h 1974"/>
              <a:gd name="T18" fmla="*/ 0 w 3291"/>
              <a:gd name="T19" fmla="*/ 2147483647 h 19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91"/>
              <a:gd name="T31" fmla="*/ 0 h 1974"/>
              <a:gd name="T32" fmla="*/ 3291 w 3291"/>
              <a:gd name="T33" fmla="*/ 1974 h 19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91" h="1974">
                <a:moveTo>
                  <a:pt x="3291" y="0"/>
                </a:moveTo>
                <a:lnTo>
                  <a:pt x="2934" y="891"/>
                </a:lnTo>
                <a:lnTo>
                  <a:pt x="2565" y="1845"/>
                </a:lnTo>
                <a:lnTo>
                  <a:pt x="2199" y="1638"/>
                </a:lnTo>
                <a:lnTo>
                  <a:pt x="1842" y="1974"/>
                </a:lnTo>
                <a:lnTo>
                  <a:pt x="1464" y="1974"/>
                </a:lnTo>
                <a:lnTo>
                  <a:pt x="1101" y="1974"/>
                </a:lnTo>
                <a:lnTo>
                  <a:pt x="735" y="1755"/>
                </a:lnTo>
                <a:lnTo>
                  <a:pt x="366" y="1971"/>
                </a:lnTo>
                <a:lnTo>
                  <a:pt x="0" y="1848"/>
                </a:lnTo>
              </a:path>
            </a:pathLst>
          </a:custGeom>
          <a:noFill/>
          <a:ln w="1905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89131" name="Freeform 46"/>
          <p:cNvSpPr>
            <a:spLocks/>
          </p:cNvSpPr>
          <p:nvPr/>
        </p:nvSpPr>
        <p:spPr bwMode="auto">
          <a:xfrm>
            <a:off x="4421188" y="2116138"/>
            <a:ext cx="3495675" cy="2895600"/>
          </a:xfrm>
          <a:custGeom>
            <a:avLst/>
            <a:gdLst>
              <a:gd name="T0" fmla="*/ 2147483647 w 2202"/>
              <a:gd name="T1" fmla="*/ 0 h 1824"/>
              <a:gd name="T2" fmla="*/ 2147483647 w 2202"/>
              <a:gd name="T3" fmla="*/ 2147483647 h 1824"/>
              <a:gd name="T4" fmla="*/ 2147483647 w 2202"/>
              <a:gd name="T5" fmla="*/ 2147483647 h 1824"/>
              <a:gd name="T6" fmla="*/ 2147483647 w 2202"/>
              <a:gd name="T7" fmla="*/ 2147483647 h 1824"/>
              <a:gd name="T8" fmla="*/ 2147483647 w 2202"/>
              <a:gd name="T9" fmla="*/ 2147483647 h 1824"/>
              <a:gd name="T10" fmla="*/ 2147483647 w 2202"/>
              <a:gd name="T11" fmla="*/ 2147483647 h 1824"/>
              <a:gd name="T12" fmla="*/ 0 w 2202"/>
              <a:gd name="T13" fmla="*/ 2147483647 h 1824"/>
              <a:gd name="T14" fmla="*/ 0 60000 65536"/>
              <a:gd name="T15" fmla="*/ 0 60000 65536"/>
              <a:gd name="T16" fmla="*/ 0 60000 65536"/>
              <a:gd name="T17" fmla="*/ 0 60000 65536"/>
              <a:gd name="T18" fmla="*/ 0 60000 65536"/>
              <a:gd name="T19" fmla="*/ 0 60000 65536"/>
              <a:gd name="T20" fmla="*/ 0 60000 65536"/>
              <a:gd name="T21" fmla="*/ 0 w 2202"/>
              <a:gd name="T22" fmla="*/ 0 h 1824"/>
              <a:gd name="T23" fmla="*/ 2202 w 2202"/>
              <a:gd name="T24" fmla="*/ 1824 h 18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2" h="1824">
                <a:moveTo>
                  <a:pt x="2202" y="0"/>
                </a:moveTo>
                <a:lnTo>
                  <a:pt x="1830" y="543"/>
                </a:lnTo>
                <a:lnTo>
                  <a:pt x="1467" y="1596"/>
                </a:lnTo>
                <a:lnTo>
                  <a:pt x="1092" y="1710"/>
                </a:lnTo>
                <a:lnTo>
                  <a:pt x="729" y="1725"/>
                </a:lnTo>
                <a:lnTo>
                  <a:pt x="372" y="1719"/>
                </a:lnTo>
                <a:lnTo>
                  <a:pt x="0" y="1824"/>
                </a:lnTo>
              </a:path>
            </a:pathLst>
          </a:cu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89132" name="Line 47"/>
          <p:cNvSpPr>
            <a:spLocks noChangeShapeType="1"/>
          </p:cNvSpPr>
          <p:nvPr/>
        </p:nvSpPr>
        <p:spPr bwMode="auto">
          <a:xfrm rot="16200000" flipH="1">
            <a:off x="2050256" y="5107782"/>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33" name="Text Box 48"/>
          <p:cNvSpPr txBox="1">
            <a:spLocks noChangeArrowheads="1"/>
          </p:cNvSpPr>
          <p:nvPr/>
        </p:nvSpPr>
        <p:spPr bwMode="auto">
          <a:xfrm>
            <a:off x="1524000" y="212248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b="1">
                <a:solidFill>
                  <a:srgbClr val="272E72"/>
                </a:solidFill>
                <a:latin typeface="Calibri" pitchFamily="34" charset="0"/>
              </a:rPr>
              <a:t>15</a:t>
            </a:r>
            <a:endParaRPr lang="fr-FR" b="1">
              <a:solidFill>
                <a:srgbClr val="272E72"/>
              </a:solidFill>
              <a:latin typeface="Calibri" pitchFamily="34" charset="0"/>
            </a:endParaRPr>
          </a:p>
        </p:txBody>
      </p:sp>
      <p:sp>
        <p:nvSpPr>
          <p:cNvPr id="89134" name="Text Box 49"/>
          <p:cNvSpPr txBox="1">
            <a:spLocks noChangeArrowheads="1"/>
          </p:cNvSpPr>
          <p:nvPr/>
        </p:nvSpPr>
        <p:spPr bwMode="auto">
          <a:xfrm>
            <a:off x="1651000" y="48752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b="1">
                <a:solidFill>
                  <a:srgbClr val="272E72"/>
                </a:solidFill>
                <a:latin typeface="Calibri" pitchFamily="34" charset="0"/>
              </a:rPr>
              <a:t>0</a:t>
            </a:r>
            <a:endParaRPr lang="fr-FR" b="1">
              <a:solidFill>
                <a:srgbClr val="272E72"/>
              </a:solidFill>
              <a:latin typeface="Calibri" pitchFamily="34" charset="0"/>
            </a:endParaRPr>
          </a:p>
        </p:txBody>
      </p:sp>
      <p:sp>
        <p:nvSpPr>
          <p:cNvPr id="89135" name="Text Box 50"/>
          <p:cNvSpPr txBox="1">
            <a:spLocks noChangeArrowheads="1"/>
          </p:cNvSpPr>
          <p:nvPr/>
        </p:nvSpPr>
        <p:spPr bwMode="auto">
          <a:xfrm>
            <a:off x="1651000" y="39528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b="1">
                <a:solidFill>
                  <a:srgbClr val="272E72"/>
                </a:solidFill>
                <a:latin typeface="Calibri" pitchFamily="34" charset="0"/>
              </a:rPr>
              <a:t>5</a:t>
            </a:r>
            <a:endParaRPr lang="fr-FR" b="1">
              <a:solidFill>
                <a:srgbClr val="272E72"/>
              </a:solidFill>
              <a:latin typeface="Calibri" pitchFamily="34" charset="0"/>
            </a:endParaRPr>
          </a:p>
        </p:txBody>
      </p:sp>
      <p:sp>
        <p:nvSpPr>
          <p:cNvPr id="89136" name="Text Box 51"/>
          <p:cNvSpPr txBox="1">
            <a:spLocks noChangeArrowheads="1"/>
          </p:cNvSpPr>
          <p:nvPr/>
        </p:nvSpPr>
        <p:spPr bwMode="auto">
          <a:xfrm>
            <a:off x="1524000" y="303688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b="1">
                <a:solidFill>
                  <a:srgbClr val="272E72"/>
                </a:solidFill>
                <a:latin typeface="Calibri" pitchFamily="34" charset="0"/>
              </a:rPr>
              <a:t>10</a:t>
            </a:r>
            <a:endParaRPr lang="fr-FR" b="1">
              <a:solidFill>
                <a:srgbClr val="272E72"/>
              </a:solidFill>
              <a:latin typeface="Calibri" pitchFamily="34" charset="0"/>
            </a:endParaRPr>
          </a:p>
        </p:txBody>
      </p:sp>
      <p:sp>
        <p:nvSpPr>
          <p:cNvPr id="89137" name="Text Box 52"/>
          <p:cNvSpPr txBox="1">
            <a:spLocks noChangeArrowheads="1"/>
          </p:cNvSpPr>
          <p:nvPr/>
        </p:nvSpPr>
        <p:spPr bwMode="auto">
          <a:xfrm rot="-5400000">
            <a:off x="-380206" y="3223419"/>
            <a:ext cx="330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CA" b="1">
                <a:solidFill>
                  <a:srgbClr val="272E72"/>
                </a:solidFill>
                <a:latin typeface="Calibri" pitchFamily="34" charset="0"/>
              </a:rPr>
              <a:t>Retinopathy (%)</a:t>
            </a:r>
            <a:endParaRPr lang="fr-FR" b="1">
              <a:solidFill>
                <a:srgbClr val="272E72"/>
              </a:solidFill>
              <a:latin typeface="Calibri" pitchFamily="34" charset="0"/>
            </a:endParaRPr>
          </a:p>
        </p:txBody>
      </p:sp>
      <p:sp>
        <p:nvSpPr>
          <p:cNvPr id="89138" name="AutoShape 53"/>
          <p:cNvSpPr>
            <a:spLocks noChangeArrowheads="1"/>
          </p:cNvSpPr>
          <p:nvPr/>
        </p:nvSpPr>
        <p:spPr bwMode="auto">
          <a:xfrm>
            <a:off x="7273925" y="2897188"/>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89139" name="AutoShape 54"/>
          <p:cNvSpPr>
            <a:spLocks noChangeArrowheads="1"/>
          </p:cNvSpPr>
          <p:nvPr/>
        </p:nvSpPr>
        <p:spPr bwMode="auto">
          <a:xfrm>
            <a:off x="7850188" y="2049463"/>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89140" name="AutoShape 55"/>
          <p:cNvSpPr>
            <a:spLocks noChangeArrowheads="1"/>
          </p:cNvSpPr>
          <p:nvPr/>
        </p:nvSpPr>
        <p:spPr bwMode="auto">
          <a:xfrm>
            <a:off x="6692900" y="4568825"/>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89141" name="AutoShape 56"/>
          <p:cNvSpPr>
            <a:spLocks noChangeArrowheads="1"/>
          </p:cNvSpPr>
          <p:nvPr/>
        </p:nvSpPr>
        <p:spPr bwMode="auto">
          <a:xfrm>
            <a:off x="6116638" y="4764088"/>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89142" name="AutoShape 57"/>
          <p:cNvSpPr>
            <a:spLocks noChangeArrowheads="1"/>
          </p:cNvSpPr>
          <p:nvPr/>
        </p:nvSpPr>
        <p:spPr bwMode="auto">
          <a:xfrm>
            <a:off x="5540375" y="4787900"/>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89143" name="AutoShape 58"/>
          <p:cNvSpPr>
            <a:spLocks noChangeArrowheads="1"/>
          </p:cNvSpPr>
          <p:nvPr/>
        </p:nvSpPr>
        <p:spPr bwMode="auto">
          <a:xfrm>
            <a:off x="4945063" y="4783138"/>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89144" name="Oval 59"/>
          <p:cNvSpPr>
            <a:spLocks noChangeArrowheads="1"/>
          </p:cNvSpPr>
          <p:nvPr/>
        </p:nvSpPr>
        <p:spPr bwMode="auto">
          <a:xfrm>
            <a:off x="7850188" y="1854200"/>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89145" name="Oval 60"/>
          <p:cNvSpPr>
            <a:spLocks noChangeArrowheads="1"/>
          </p:cNvSpPr>
          <p:nvPr/>
        </p:nvSpPr>
        <p:spPr bwMode="auto">
          <a:xfrm>
            <a:off x="7288213" y="3259138"/>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89146" name="Oval 61"/>
          <p:cNvSpPr>
            <a:spLocks noChangeArrowheads="1"/>
          </p:cNvSpPr>
          <p:nvPr/>
        </p:nvSpPr>
        <p:spPr bwMode="auto">
          <a:xfrm>
            <a:off x="6707188" y="4768850"/>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89147" name="Oval 62"/>
          <p:cNvSpPr>
            <a:spLocks noChangeArrowheads="1"/>
          </p:cNvSpPr>
          <p:nvPr/>
        </p:nvSpPr>
        <p:spPr bwMode="auto">
          <a:xfrm>
            <a:off x="6130925" y="4440238"/>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89148" name="Oval 63"/>
          <p:cNvSpPr>
            <a:spLocks noChangeArrowheads="1"/>
          </p:cNvSpPr>
          <p:nvPr/>
        </p:nvSpPr>
        <p:spPr bwMode="auto">
          <a:xfrm>
            <a:off x="5554663" y="4973638"/>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89149" name="Oval 64"/>
          <p:cNvSpPr>
            <a:spLocks noChangeArrowheads="1"/>
          </p:cNvSpPr>
          <p:nvPr/>
        </p:nvSpPr>
        <p:spPr bwMode="auto">
          <a:xfrm>
            <a:off x="4954588" y="4973638"/>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89150" name="AutoShape 65"/>
          <p:cNvSpPr>
            <a:spLocks noChangeArrowheads="1"/>
          </p:cNvSpPr>
          <p:nvPr/>
        </p:nvSpPr>
        <p:spPr bwMode="auto">
          <a:xfrm rot="10800000">
            <a:off x="4940300" y="4502150"/>
            <a:ext cx="131763"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89151" name="AutoShape 66"/>
          <p:cNvSpPr>
            <a:spLocks noChangeArrowheads="1"/>
          </p:cNvSpPr>
          <p:nvPr/>
        </p:nvSpPr>
        <p:spPr bwMode="auto">
          <a:xfrm rot="10800000">
            <a:off x="5540375" y="4759325"/>
            <a:ext cx="131763"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89152" name="Text Box 67"/>
          <p:cNvSpPr txBox="1">
            <a:spLocks noChangeArrowheads="1"/>
          </p:cNvSpPr>
          <p:nvPr/>
        </p:nvSpPr>
        <p:spPr bwMode="auto">
          <a:xfrm>
            <a:off x="2424113" y="5203825"/>
            <a:ext cx="5349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CA" sz="1600" b="1">
                <a:solidFill>
                  <a:srgbClr val="272E72"/>
                </a:solidFill>
                <a:latin typeface="Calibri" pitchFamily="34" charset="0"/>
              </a:rPr>
              <a:t>70-</a:t>
            </a:r>
          </a:p>
          <a:p>
            <a:pPr algn="ctr" eaLnBrk="1" hangingPunct="1"/>
            <a:r>
              <a:rPr lang="fr-CA" sz="1600" b="1">
                <a:solidFill>
                  <a:srgbClr val="272E72"/>
                </a:solidFill>
                <a:latin typeface="Calibri" pitchFamily="34" charset="0"/>
              </a:rPr>
              <a:t>38-</a:t>
            </a:r>
          </a:p>
          <a:p>
            <a:pPr algn="ctr" eaLnBrk="1" hangingPunct="1"/>
            <a:r>
              <a:rPr lang="fr-CA" sz="1600" b="1">
                <a:solidFill>
                  <a:srgbClr val="272E72"/>
                </a:solidFill>
                <a:latin typeface="Calibri" pitchFamily="34" charset="0"/>
              </a:rPr>
              <a:t>3.4-</a:t>
            </a:r>
            <a:endParaRPr lang="fr-FR" sz="1600" b="1">
              <a:solidFill>
                <a:srgbClr val="272E72"/>
              </a:solidFill>
              <a:latin typeface="Calibri" pitchFamily="34" charset="0"/>
            </a:endParaRPr>
          </a:p>
        </p:txBody>
      </p:sp>
      <p:sp>
        <p:nvSpPr>
          <p:cNvPr id="89153" name="Text Box 68"/>
          <p:cNvSpPr txBox="1">
            <a:spLocks noChangeArrowheads="1"/>
          </p:cNvSpPr>
          <p:nvPr/>
        </p:nvSpPr>
        <p:spPr bwMode="auto">
          <a:xfrm>
            <a:off x="2998788" y="5203825"/>
            <a:ext cx="5349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CA" sz="1600" b="1">
                <a:solidFill>
                  <a:srgbClr val="272E72"/>
                </a:solidFill>
                <a:latin typeface="Calibri" pitchFamily="34" charset="0"/>
              </a:rPr>
              <a:t>89-</a:t>
            </a:r>
          </a:p>
          <a:p>
            <a:pPr algn="ctr" eaLnBrk="1" hangingPunct="1"/>
            <a:r>
              <a:rPr lang="fr-CA" sz="1600" b="1">
                <a:solidFill>
                  <a:srgbClr val="272E72"/>
                </a:solidFill>
                <a:latin typeface="Calibri" pitchFamily="34" charset="0"/>
              </a:rPr>
              <a:t>94-</a:t>
            </a:r>
          </a:p>
          <a:p>
            <a:pPr algn="ctr" eaLnBrk="1" hangingPunct="1"/>
            <a:r>
              <a:rPr lang="fr-CA" sz="1600" b="1">
                <a:solidFill>
                  <a:srgbClr val="272E72"/>
                </a:solidFill>
                <a:latin typeface="Calibri" pitchFamily="34" charset="0"/>
              </a:rPr>
              <a:t>4.8-</a:t>
            </a:r>
            <a:endParaRPr lang="fr-FR" sz="1600" b="1">
              <a:solidFill>
                <a:srgbClr val="272E72"/>
              </a:solidFill>
              <a:latin typeface="Calibri" pitchFamily="34" charset="0"/>
            </a:endParaRPr>
          </a:p>
        </p:txBody>
      </p:sp>
      <p:sp>
        <p:nvSpPr>
          <p:cNvPr id="89154" name="Text Box 69"/>
          <p:cNvSpPr txBox="1">
            <a:spLocks noChangeArrowheads="1"/>
          </p:cNvSpPr>
          <p:nvPr/>
        </p:nvSpPr>
        <p:spPr bwMode="auto">
          <a:xfrm>
            <a:off x="3530600" y="5203825"/>
            <a:ext cx="590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CA" sz="1600" b="1">
                <a:solidFill>
                  <a:srgbClr val="272E72"/>
                </a:solidFill>
                <a:latin typeface="Calibri" pitchFamily="34" charset="0"/>
              </a:rPr>
              <a:t>93-</a:t>
            </a:r>
          </a:p>
          <a:p>
            <a:pPr algn="ctr" eaLnBrk="1" hangingPunct="1"/>
            <a:r>
              <a:rPr lang="fr-CA" sz="1600" b="1">
                <a:solidFill>
                  <a:srgbClr val="272E72"/>
                </a:solidFill>
                <a:latin typeface="Calibri" pitchFamily="34" charset="0"/>
              </a:rPr>
              <a:t>106-</a:t>
            </a:r>
          </a:p>
          <a:p>
            <a:pPr algn="ctr" eaLnBrk="1" hangingPunct="1"/>
            <a:r>
              <a:rPr lang="fr-CA" sz="1600" b="1">
                <a:solidFill>
                  <a:srgbClr val="272E72"/>
                </a:solidFill>
                <a:latin typeface="Calibri" pitchFamily="34" charset="0"/>
              </a:rPr>
              <a:t>5.0-</a:t>
            </a:r>
            <a:endParaRPr lang="fr-FR" sz="1600" b="1">
              <a:solidFill>
                <a:srgbClr val="272E72"/>
              </a:solidFill>
              <a:latin typeface="Calibri" pitchFamily="34" charset="0"/>
            </a:endParaRPr>
          </a:p>
        </p:txBody>
      </p:sp>
      <p:sp>
        <p:nvSpPr>
          <p:cNvPr id="89155" name="Text Box 70"/>
          <p:cNvSpPr txBox="1">
            <a:spLocks noChangeArrowheads="1"/>
          </p:cNvSpPr>
          <p:nvPr/>
        </p:nvSpPr>
        <p:spPr bwMode="auto">
          <a:xfrm>
            <a:off x="4130675" y="5203825"/>
            <a:ext cx="590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CA" sz="1600" b="1">
                <a:solidFill>
                  <a:srgbClr val="272E72"/>
                </a:solidFill>
                <a:latin typeface="Calibri" pitchFamily="34" charset="0"/>
              </a:rPr>
              <a:t>97-</a:t>
            </a:r>
          </a:p>
          <a:p>
            <a:pPr algn="ctr" eaLnBrk="1" hangingPunct="1"/>
            <a:r>
              <a:rPr lang="fr-CA" sz="1600" b="1">
                <a:solidFill>
                  <a:srgbClr val="272E72"/>
                </a:solidFill>
                <a:latin typeface="Calibri" pitchFamily="34" charset="0"/>
              </a:rPr>
              <a:t>116-</a:t>
            </a:r>
          </a:p>
          <a:p>
            <a:pPr algn="ctr" eaLnBrk="1" hangingPunct="1"/>
            <a:r>
              <a:rPr lang="fr-CA" sz="1600" b="1">
                <a:solidFill>
                  <a:srgbClr val="272E72"/>
                </a:solidFill>
                <a:latin typeface="Calibri" pitchFamily="34" charset="0"/>
              </a:rPr>
              <a:t>5.2-</a:t>
            </a:r>
            <a:endParaRPr lang="fr-FR" sz="1600" b="1">
              <a:solidFill>
                <a:srgbClr val="272E72"/>
              </a:solidFill>
              <a:latin typeface="Calibri" pitchFamily="34" charset="0"/>
            </a:endParaRPr>
          </a:p>
        </p:txBody>
      </p:sp>
      <p:sp>
        <p:nvSpPr>
          <p:cNvPr id="89156" name="Text Box 71"/>
          <p:cNvSpPr txBox="1">
            <a:spLocks noChangeArrowheads="1"/>
          </p:cNvSpPr>
          <p:nvPr/>
        </p:nvSpPr>
        <p:spPr bwMode="auto">
          <a:xfrm>
            <a:off x="4714875" y="5203825"/>
            <a:ext cx="590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CA" sz="1600" b="1">
                <a:solidFill>
                  <a:srgbClr val="272E72"/>
                </a:solidFill>
                <a:latin typeface="Calibri" pitchFamily="34" charset="0"/>
              </a:rPr>
              <a:t>100-</a:t>
            </a:r>
          </a:p>
          <a:p>
            <a:pPr algn="ctr" eaLnBrk="1" hangingPunct="1"/>
            <a:r>
              <a:rPr lang="fr-CA" sz="1600" b="1">
                <a:solidFill>
                  <a:srgbClr val="272E72"/>
                </a:solidFill>
                <a:latin typeface="Calibri" pitchFamily="34" charset="0"/>
              </a:rPr>
              <a:t>126-</a:t>
            </a:r>
          </a:p>
          <a:p>
            <a:pPr algn="ctr" eaLnBrk="1" hangingPunct="1"/>
            <a:r>
              <a:rPr lang="fr-CA" sz="1600" b="1">
                <a:solidFill>
                  <a:srgbClr val="272E72"/>
                </a:solidFill>
                <a:latin typeface="Calibri" pitchFamily="34" charset="0"/>
              </a:rPr>
              <a:t>5.3-</a:t>
            </a:r>
            <a:endParaRPr lang="fr-FR" sz="1600" b="1">
              <a:solidFill>
                <a:srgbClr val="272E72"/>
              </a:solidFill>
              <a:latin typeface="Calibri" pitchFamily="34" charset="0"/>
            </a:endParaRPr>
          </a:p>
        </p:txBody>
      </p:sp>
      <p:sp>
        <p:nvSpPr>
          <p:cNvPr id="89157" name="Text Box 72"/>
          <p:cNvSpPr txBox="1">
            <a:spLocks noChangeArrowheads="1"/>
          </p:cNvSpPr>
          <p:nvPr/>
        </p:nvSpPr>
        <p:spPr bwMode="auto">
          <a:xfrm>
            <a:off x="5311775" y="5203825"/>
            <a:ext cx="590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CA" sz="1600" b="1">
                <a:solidFill>
                  <a:srgbClr val="272E72"/>
                </a:solidFill>
                <a:latin typeface="Calibri" pitchFamily="34" charset="0"/>
              </a:rPr>
              <a:t>105-</a:t>
            </a:r>
          </a:p>
          <a:p>
            <a:pPr algn="ctr" eaLnBrk="1" hangingPunct="1"/>
            <a:r>
              <a:rPr lang="fr-CA" sz="1600" b="1">
                <a:solidFill>
                  <a:srgbClr val="272E72"/>
                </a:solidFill>
                <a:latin typeface="Calibri" pitchFamily="34" charset="0"/>
              </a:rPr>
              <a:t>138-</a:t>
            </a:r>
          </a:p>
          <a:p>
            <a:pPr algn="ctr" eaLnBrk="1" hangingPunct="1"/>
            <a:r>
              <a:rPr lang="fr-CA" sz="1600" b="1">
                <a:solidFill>
                  <a:srgbClr val="272E72"/>
                </a:solidFill>
                <a:latin typeface="Calibri" pitchFamily="34" charset="0"/>
              </a:rPr>
              <a:t>5.5-</a:t>
            </a:r>
            <a:endParaRPr lang="fr-FR" sz="1600" b="1">
              <a:solidFill>
                <a:srgbClr val="272E72"/>
              </a:solidFill>
              <a:latin typeface="Calibri" pitchFamily="34" charset="0"/>
            </a:endParaRPr>
          </a:p>
        </p:txBody>
      </p:sp>
      <p:sp>
        <p:nvSpPr>
          <p:cNvPr id="89158" name="Text Box 73"/>
          <p:cNvSpPr txBox="1">
            <a:spLocks noChangeArrowheads="1"/>
          </p:cNvSpPr>
          <p:nvPr/>
        </p:nvSpPr>
        <p:spPr bwMode="auto">
          <a:xfrm>
            <a:off x="5868988" y="5203825"/>
            <a:ext cx="590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CA" sz="1600" b="1">
                <a:solidFill>
                  <a:srgbClr val="272E72"/>
                </a:solidFill>
                <a:latin typeface="Calibri" pitchFamily="34" charset="0"/>
              </a:rPr>
              <a:t>109-</a:t>
            </a:r>
          </a:p>
          <a:p>
            <a:pPr algn="ctr" eaLnBrk="1" hangingPunct="1"/>
            <a:r>
              <a:rPr lang="fr-CA" sz="1600" b="1">
                <a:solidFill>
                  <a:srgbClr val="272E72"/>
                </a:solidFill>
                <a:latin typeface="Calibri" pitchFamily="34" charset="0"/>
              </a:rPr>
              <a:t>156-</a:t>
            </a:r>
          </a:p>
          <a:p>
            <a:pPr algn="ctr" eaLnBrk="1" hangingPunct="1"/>
            <a:r>
              <a:rPr lang="fr-CA" sz="1600" b="1">
                <a:solidFill>
                  <a:srgbClr val="272E72"/>
                </a:solidFill>
                <a:latin typeface="Calibri" pitchFamily="34" charset="0"/>
              </a:rPr>
              <a:t>5.7-</a:t>
            </a:r>
            <a:endParaRPr lang="fr-FR" sz="1600" b="1">
              <a:solidFill>
                <a:srgbClr val="272E72"/>
              </a:solidFill>
              <a:latin typeface="Calibri" pitchFamily="34" charset="0"/>
            </a:endParaRPr>
          </a:p>
        </p:txBody>
      </p:sp>
      <p:sp>
        <p:nvSpPr>
          <p:cNvPr id="89159" name="Text Box 74"/>
          <p:cNvSpPr txBox="1">
            <a:spLocks noChangeArrowheads="1"/>
          </p:cNvSpPr>
          <p:nvPr/>
        </p:nvSpPr>
        <p:spPr bwMode="auto">
          <a:xfrm>
            <a:off x="6469063" y="5203825"/>
            <a:ext cx="590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CA" sz="1600" b="1">
                <a:solidFill>
                  <a:srgbClr val="272E72"/>
                </a:solidFill>
                <a:latin typeface="Calibri" pitchFamily="34" charset="0"/>
              </a:rPr>
              <a:t>116-</a:t>
            </a:r>
          </a:p>
          <a:p>
            <a:pPr algn="ctr" eaLnBrk="1" hangingPunct="1"/>
            <a:r>
              <a:rPr lang="fr-CA" sz="1600" b="1">
                <a:solidFill>
                  <a:srgbClr val="272E72"/>
                </a:solidFill>
                <a:latin typeface="Calibri" pitchFamily="34" charset="0"/>
              </a:rPr>
              <a:t>185-</a:t>
            </a:r>
          </a:p>
          <a:p>
            <a:pPr algn="ctr" eaLnBrk="1" hangingPunct="1"/>
            <a:r>
              <a:rPr lang="fr-CA" sz="1600" b="1">
                <a:solidFill>
                  <a:srgbClr val="272E72"/>
                </a:solidFill>
                <a:latin typeface="Calibri" pitchFamily="34" charset="0"/>
              </a:rPr>
              <a:t>6.0-</a:t>
            </a:r>
            <a:endParaRPr lang="fr-FR" sz="1600" b="1">
              <a:solidFill>
                <a:srgbClr val="272E72"/>
              </a:solidFill>
              <a:latin typeface="Calibri" pitchFamily="34" charset="0"/>
            </a:endParaRPr>
          </a:p>
        </p:txBody>
      </p:sp>
      <p:sp>
        <p:nvSpPr>
          <p:cNvPr id="89160" name="Text Box 75"/>
          <p:cNvSpPr txBox="1">
            <a:spLocks noChangeArrowheads="1"/>
          </p:cNvSpPr>
          <p:nvPr/>
        </p:nvSpPr>
        <p:spPr bwMode="auto">
          <a:xfrm>
            <a:off x="7040563" y="5203825"/>
            <a:ext cx="590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CA" sz="1600" b="1">
                <a:solidFill>
                  <a:srgbClr val="272E72"/>
                </a:solidFill>
                <a:latin typeface="Calibri" pitchFamily="34" charset="0"/>
              </a:rPr>
              <a:t>136-</a:t>
            </a:r>
          </a:p>
          <a:p>
            <a:pPr algn="ctr" eaLnBrk="1" hangingPunct="1"/>
            <a:r>
              <a:rPr lang="fr-CA" sz="1600" b="1">
                <a:solidFill>
                  <a:srgbClr val="272E72"/>
                </a:solidFill>
                <a:latin typeface="Calibri" pitchFamily="34" charset="0"/>
              </a:rPr>
              <a:t>244-</a:t>
            </a:r>
          </a:p>
          <a:p>
            <a:pPr algn="ctr" eaLnBrk="1" hangingPunct="1"/>
            <a:r>
              <a:rPr lang="fr-CA" sz="1600" b="1">
                <a:solidFill>
                  <a:srgbClr val="272E72"/>
                </a:solidFill>
                <a:latin typeface="Calibri" pitchFamily="34" charset="0"/>
              </a:rPr>
              <a:t>6.7-</a:t>
            </a:r>
            <a:endParaRPr lang="fr-FR" sz="1600" b="1">
              <a:solidFill>
                <a:srgbClr val="272E72"/>
              </a:solidFill>
              <a:latin typeface="Calibri" pitchFamily="34" charset="0"/>
            </a:endParaRPr>
          </a:p>
        </p:txBody>
      </p:sp>
      <p:sp>
        <p:nvSpPr>
          <p:cNvPr id="89161" name="Text Box 76"/>
          <p:cNvSpPr txBox="1">
            <a:spLocks noChangeArrowheads="1"/>
          </p:cNvSpPr>
          <p:nvPr/>
        </p:nvSpPr>
        <p:spPr bwMode="auto">
          <a:xfrm>
            <a:off x="7631113" y="5203825"/>
            <a:ext cx="590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CA" sz="1600" b="1">
                <a:solidFill>
                  <a:srgbClr val="272E72"/>
                </a:solidFill>
                <a:latin typeface="Calibri" pitchFamily="34" charset="0"/>
              </a:rPr>
              <a:t>226-</a:t>
            </a:r>
          </a:p>
          <a:p>
            <a:pPr algn="ctr" eaLnBrk="1" hangingPunct="1"/>
            <a:r>
              <a:rPr lang="fr-CA" sz="1600" b="1">
                <a:solidFill>
                  <a:srgbClr val="272E72"/>
                </a:solidFill>
                <a:latin typeface="Calibri" pitchFamily="34" charset="0"/>
              </a:rPr>
              <a:t>364-</a:t>
            </a:r>
          </a:p>
          <a:p>
            <a:pPr algn="ctr" eaLnBrk="1" hangingPunct="1"/>
            <a:r>
              <a:rPr lang="fr-CA" sz="1600" b="1">
                <a:solidFill>
                  <a:srgbClr val="272E72"/>
                </a:solidFill>
                <a:latin typeface="Calibri" pitchFamily="34" charset="0"/>
              </a:rPr>
              <a:t>9.5-</a:t>
            </a:r>
            <a:endParaRPr lang="fr-FR" sz="1600" b="1">
              <a:solidFill>
                <a:srgbClr val="272E72"/>
              </a:solidFill>
              <a:latin typeface="Calibri" pitchFamily="34" charset="0"/>
            </a:endParaRPr>
          </a:p>
        </p:txBody>
      </p:sp>
      <p:sp>
        <p:nvSpPr>
          <p:cNvPr id="89162" name="Text Box 77"/>
          <p:cNvSpPr txBox="1">
            <a:spLocks noChangeArrowheads="1"/>
          </p:cNvSpPr>
          <p:nvPr/>
        </p:nvSpPr>
        <p:spPr bwMode="auto">
          <a:xfrm>
            <a:off x="838200" y="5181600"/>
            <a:ext cx="18208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sz="1600" b="1">
                <a:solidFill>
                  <a:srgbClr val="272E72"/>
                </a:solidFill>
                <a:latin typeface="Calibri" pitchFamily="34" charset="0"/>
              </a:rPr>
              <a:t>FPG (mg/dL)</a:t>
            </a:r>
          </a:p>
          <a:p>
            <a:pPr eaLnBrk="1" hangingPunct="1"/>
            <a:r>
              <a:rPr lang="fr-CA" sz="1600" b="1">
                <a:solidFill>
                  <a:srgbClr val="272E72"/>
                </a:solidFill>
                <a:latin typeface="Calibri" pitchFamily="34" charset="0"/>
              </a:rPr>
              <a:t>2hPG (mg/dL)</a:t>
            </a:r>
          </a:p>
          <a:p>
            <a:pPr eaLnBrk="1" hangingPunct="1"/>
            <a:r>
              <a:rPr lang="fr-CA" sz="1600" b="1">
                <a:solidFill>
                  <a:srgbClr val="272E72"/>
                </a:solidFill>
                <a:latin typeface="Calibri" pitchFamily="34" charset="0"/>
              </a:rPr>
              <a:t>A1C (%)</a:t>
            </a:r>
            <a:endParaRPr lang="fr-FR" sz="1600" b="1">
              <a:solidFill>
                <a:srgbClr val="272E72"/>
              </a:solidFill>
              <a:latin typeface="Calibri" pitchFamily="34" charset="0"/>
            </a:endParaRPr>
          </a:p>
        </p:txBody>
      </p:sp>
      <p:sp>
        <p:nvSpPr>
          <p:cNvPr id="89163" name="Text Box 78"/>
          <p:cNvSpPr txBox="1">
            <a:spLocks noChangeArrowheads="1"/>
          </p:cNvSpPr>
          <p:nvPr/>
        </p:nvSpPr>
        <p:spPr bwMode="auto">
          <a:xfrm>
            <a:off x="2538413" y="2105025"/>
            <a:ext cx="14700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sz="1600" b="1">
                <a:solidFill>
                  <a:srgbClr val="272E72"/>
                </a:solidFill>
                <a:latin typeface="Calibri" pitchFamily="34" charset="0"/>
              </a:rPr>
              <a:t>FPG</a:t>
            </a:r>
          </a:p>
          <a:p>
            <a:pPr eaLnBrk="1" hangingPunct="1"/>
            <a:r>
              <a:rPr lang="fr-CA" sz="1600" b="1">
                <a:solidFill>
                  <a:srgbClr val="272E72"/>
                </a:solidFill>
                <a:latin typeface="Calibri" pitchFamily="34" charset="0"/>
              </a:rPr>
              <a:t>2hPG</a:t>
            </a:r>
          </a:p>
          <a:p>
            <a:pPr eaLnBrk="1" hangingPunct="1"/>
            <a:r>
              <a:rPr lang="fr-CA" sz="1600" b="1">
                <a:solidFill>
                  <a:srgbClr val="272E72"/>
                </a:solidFill>
                <a:latin typeface="Calibri" pitchFamily="34" charset="0"/>
              </a:rPr>
              <a:t>A1C</a:t>
            </a:r>
            <a:endParaRPr lang="fr-FR" sz="1600" b="1">
              <a:solidFill>
                <a:srgbClr val="272E72"/>
              </a:solidFill>
              <a:latin typeface="Calibri" pitchFamily="34" charset="0"/>
            </a:endParaRPr>
          </a:p>
        </p:txBody>
      </p:sp>
      <p:sp>
        <p:nvSpPr>
          <p:cNvPr id="89164" name="AutoShape 79"/>
          <p:cNvSpPr>
            <a:spLocks noChangeArrowheads="1"/>
          </p:cNvSpPr>
          <p:nvPr/>
        </p:nvSpPr>
        <p:spPr bwMode="auto">
          <a:xfrm rot="10800000">
            <a:off x="2392363" y="2201863"/>
            <a:ext cx="131762"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89165" name="Oval 80"/>
          <p:cNvSpPr>
            <a:spLocks noChangeArrowheads="1"/>
          </p:cNvSpPr>
          <p:nvPr/>
        </p:nvSpPr>
        <p:spPr bwMode="auto">
          <a:xfrm>
            <a:off x="2405063" y="2706688"/>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89166" name="AutoShape 81"/>
          <p:cNvSpPr>
            <a:spLocks noChangeArrowheads="1"/>
          </p:cNvSpPr>
          <p:nvPr/>
        </p:nvSpPr>
        <p:spPr bwMode="auto">
          <a:xfrm>
            <a:off x="2397125" y="2451100"/>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89167" name="AutoShape 82"/>
          <p:cNvSpPr>
            <a:spLocks noChangeArrowheads="1"/>
          </p:cNvSpPr>
          <p:nvPr/>
        </p:nvSpPr>
        <p:spPr bwMode="auto">
          <a:xfrm rot="10800000">
            <a:off x="4337050" y="4946650"/>
            <a:ext cx="131763"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89168" name="AutoShape 83"/>
          <p:cNvSpPr>
            <a:spLocks noChangeArrowheads="1"/>
          </p:cNvSpPr>
          <p:nvPr/>
        </p:nvSpPr>
        <p:spPr bwMode="auto">
          <a:xfrm rot="10800000">
            <a:off x="2606675" y="4784725"/>
            <a:ext cx="131763"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89169" name="AutoShape 84"/>
          <p:cNvSpPr>
            <a:spLocks noChangeArrowheads="1"/>
          </p:cNvSpPr>
          <p:nvPr/>
        </p:nvSpPr>
        <p:spPr bwMode="auto">
          <a:xfrm rot="10800000">
            <a:off x="6683375" y="4570413"/>
            <a:ext cx="131763"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89170" name="AutoShape 85"/>
          <p:cNvSpPr>
            <a:spLocks noChangeArrowheads="1"/>
          </p:cNvSpPr>
          <p:nvPr/>
        </p:nvSpPr>
        <p:spPr bwMode="auto">
          <a:xfrm rot="10800000">
            <a:off x="7269163" y="3273425"/>
            <a:ext cx="131762"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89171" name="AutoShape 86"/>
          <p:cNvSpPr>
            <a:spLocks noChangeArrowheads="1"/>
          </p:cNvSpPr>
          <p:nvPr/>
        </p:nvSpPr>
        <p:spPr bwMode="auto">
          <a:xfrm rot="10800000">
            <a:off x="7845425" y="2093913"/>
            <a:ext cx="131763"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80988" y="228600"/>
            <a:ext cx="8229600" cy="1143000"/>
          </a:xfrm>
        </p:spPr>
        <p:txBody>
          <a:bodyPr/>
          <a:lstStyle/>
          <a:p>
            <a:pPr eaLnBrk="1" hangingPunct="1">
              <a:lnSpc>
                <a:spcPct val="90000"/>
              </a:lnSpc>
            </a:pPr>
            <a:r>
              <a:rPr lang="en-US" sz="3400" smtClean="0">
                <a:latin typeface="Britannic Bold" pitchFamily="34" charset="0"/>
              </a:rPr>
              <a:t>Relation of FPG, 2hPG, </a:t>
            </a:r>
            <a:br>
              <a:rPr lang="en-US" sz="3400" smtClean="0">
                <a:latin typeface="Britannic Bold" pitchFamily="34" charset="0"/>
              </a:rPr>
            </a:br>
            <a:r>
              <a:rPr lang="en-US" sz="3400" smtClean="0">
                <a:latin typeface="Britannic Bold" pitchFamily="34" charset="0"/>
              </a:rPr>
              <a:t>A1C to Retinopathy : NHANES III</a:t>
            </a:r>
            <a:endParaRPr lang="en-CA" sz="3400" smtClean="0">
              <a:latin typeface="Britannic Bold" pitchFamily="34" charset="0"/>
            </a:endParaRPr>
          </a:p>
        </p:txBody>
      </p:sp>
      <p:sp>
        <p:nvSpPr>
          <p:cNvPr id="90115" name="Text Box 6"/>
          <p:cNvSpPr txBox="1">
            <a:spLocks noChangeArrowheads="1"/>
          </p:cNvSpPr>
          <p:nvPr/>
        </p:nvSpPr>
        <p:spPr bwMode="auto">
          <a:xfrm>
            <a:off x="4148138" y="6423025"/>
            <a:ext cx="4965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400">
                <a:solidFill>
                  <a:srgbClr val="272E72"/>
                </a:solidFill>
                <a:latin typeface="Calibri" pitchFamily="34" charset="0"/>
              </a:rPr>
              <a:t>ADA Expert Committee. </a:t>
            </a:r>
            <a:r>
              <a:rPr lang="en-US" sz="1400" i="1">
                <a:solidFill>
                  <a:srgbClr val="272E72"/>
                </a:solidFill>
                <a:latin typeface="Calibri" pitchFamily="34" charset="0"/>
              </a:rPr>
              <a:t>Diabetes Care</a:t>
            </a:r>
            <a:r>
              <a:rPr lang="en-US" sz="1400">
                <a:solidFill>
                  <a:srgbClr val="272E72"/>
                </a:solidFill>
                <a:latin typeface="Calibri" pitchFamily="34" charset="0"/>
              </a:rPr>
              <a:t> 2003;26(S1):S5-S20.</a:t>
            </a:r>
          </a:p>
        </p:txBody>
      </p:sp>
      <p:sp>
        <p:nvSpPr>
          <p:cNvPr id="90116" name="AutoShape 7"/>
          <p:cNvSpPr>
            <a:spLocks noChangeArrowheads="1"/>
          </p:cNvSpPr>
          <p:nvPr/>
        </p:nvSpPr>
        <p:spPr bwMode="auto">
          <a:xfrm>
            <a:off x="2716213" y="4718050"/>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90117" name="Freeform 8"/>
          <p:cNvSpPr>
            <a:spLocks/>
          </p:cNvSpPr>
          <p:nvPr/>
        </p:nvSpPr>
        <p:spPr bwMode="auto">
          <a:xfrm>
            <a:off x="2784475" y="2641600"/>
            <a:ext cx="5251450" cy="2165350"/>
          </a:xfrm>
          <a:custGeom>
            <a:avLst/>
            <a:gdLst>
              <a:gd name="T0" fmla="*/ 0 w 3308"/>
              <a:gd name="T1" fmla="*/ 2147483647 h 1364"/>
              <a:gd name="T2" fmla="*/ 2147483647 w 3308"/>
              <a:gd name="T3" fmla="*/ 2147483647 h 1364"/>
              <a:gd name="T4" fmla="*/ 2147483647 w 3308"/>
              <a:gd name="T5" fmla="*/ 2147483647 h 1364"/>
              <a:gd name="T6" fmla="*/ 2147483647 w 3308"/>
              <a:gd name="T7" fmla="*/ 2147483647 h 1364"/>
              <a:gd name="T8" fmla="*/ 2147483647 w 3308"/>
              <a:gd name="T9" fmla="*/ 2147483647 h 1364"/>
              <a:gd name="T10" fmla="*/ 2147483647 w 3308"/>
              <a:gd name="T11" fmla="*/ 2147483647 h 1364"/>
              <a:gd name="T12" fmla="*/ 2147483647 w 3308"/>
              <a:gd name="T13" fmla="*/ 2147483647 h 1364"/>
              <a:gd name="T14" fmla="*/ 2147483647 w 3308"/>
              <a:gd name="T15" fmla="*/ 2147483647 h 1364"/>
              <a:gd name="T16" fmla="*/ 2147483647 w 3308"/>
              <a:gd name="T17" fmla="*/ 2147483647 h 1364"/>
              <a:gd name="T18" fmla="*/ 2147483647 w 3308"/>
              <a:gd name="T19" fmla="*/ 0 h 1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08"/>
              <a:gd name="T31" fmla="*/ 0 h 1364"/>
              <a:gd name="T32" fmla="*/ 3308 w 3308"/>
              <a:gd name="T33" fmla="*/ 1364 h 13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08" h="1364">
                <a:moveTo>
                  <a:pt x="0" y="1340"/>
                </a:moveTo>
                <a:lnTo>
                  <a:pt x="368" y="1364"/>
                </a:lnTo>
                <a:lnTo>
                  <a:pt x="724" y="1332"/>
                </a:lnTo>
                <a:lnTo>
                  <a:pt x="1096" y="1356"/>
                </a:lnTo>
                <a:lnTo>
                  <a:pt x="1472" y="1260"/>
                </a:lnTo>
                <a:lnTo>
                  <a:pt x="1828" y="1060"/>
                </a:lnTo>
                <a:lnTo>
                  <a:pt x="2224" y="1064"/>
                </a:lnTo>
                <a:lnTo>
                  <a:pt x="2584" y="1252"/>
                </a:lnTo>
                <a:lnTo>
                  <a:pt x="2956" y="1028"/>
                </a:lnTo>
                <a:lnTo>
                  <a:pt x="3308" y="0"/>
                </a:lnTo>
              </a:path>
            </a:pathLst>
          </a:cu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latin typeface="Calibri" pitchFamily="34" charset="0"/>
            </a:endParaRPr>
          </a:p>
        </p:txBody>
      </p:sp>
      <p:sp>
        <p:nvSpPr>
          <p:cNvPr id="90118" name="Line 9"/>
          <p:cNvSpPr>
            <a:spLocks noChangeShapeType="1"/>
          </p:cNvSpPr>
          <p:nvPr/>
        </p:nvSpPr>
        <p:spPr bwMode="auto">
          <a:xfrm rot="16200000" flipH="1">
            <a:off x="2755106" y="5161757"/>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19" name="Line 10"/>
          <p:cNvSpPr>
            <a:spLocks noChangeShapeType="1"/>
          </p:cNvSpPr>
          <p:nvPr/>
        </p:nvSpPr>
        <p:spPr bwMode="auto">
          <a:xfrm rot="16200000" flipH="1">
            <a:off x="3336131" y="5161757"/>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0" name="Line 11"/>
          <p:cNvSpPr>
            <a:spLocks noChangeShapeType="1"/>
          </p:cNvSpPr>
          <p:nvPr/>
        </p:nvSpPr>
        <p:spPr bwMode="auto">
          <a:xfrm rot="16200000" flipH="1">
            <a:off x="3898106" y="5161757"/>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1" name="Line 12"/>
          <p:cNvSpPr>
            <a:spLocks noChangeShapeType="1"/>
          </p:cNvSpPr>
          <p:nvPr/>
        </p:nvSpPr>
        <p:spPr bwMode="auto">
          <a:xfrm rot="16200000" flipH="1">
            <a:off x="5074443" y="5161757"/>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2" name="Line 13"/>
          <p:cNvSpPr>
            <a:spLocks noChangeShapeType="1"/>
          </p:cNvSpPr>
          <p:nvPr/>
        </p:nvSpPr>
        <p:spPr bwMode="auto">
          <a:xfrm rot="16200000" flipH="1">
            <a:off x="5679281" y="5161757"/>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3" name="Line 14"/>
          <p:cNvSpPr>
            <a:spLocks noChangeShapeType="1"/>
          </p:cNvSpPr>
          <p:nvPr/>
        </p:nvSpPr>
        <p:spPr bwMode="auto">
          <a:xfrm rot="16200000" flipH="1">
            <a:off x="6226968" y="5161757"/>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4" name="Line 15"/>
          <p:cNvSpPr>
            <a:spLocks noChangeShapeType="1"/>
          </p:cNvSpPr>
          <p:nvPr/>
        </p:nvSpPr>
        <p:spPr bwMode="auto">
          <a:xfrm rot="16200000" flipH="1">
            <a:off x="6831806" y="5161757"/>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5" name="Line 16"/>
          <p:cNvSpPr>
            <a:spLocks noChangeShapeType="1"/>
          </p:cNvSpPr>
          <p:nvPr/>
        </p:nvSpPr>
        <p:spPr bwMode="auto">
          <a:xfrm rot="16200000" flipH="1">
            <a:off x="7403306" y="5161757"/>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6" name="Line 17"/>
          <p:cNvSpPr>
            <a:spLocks noChangeShapeType="1"/>
          </p:cNvSpPr>
          <p:nvPr/>
        </p:nvSpPr>
        <p:spPr bwMode="auto">
          <a:xfrm rot="16200000" flipH="1">
            <a:off x="7989093" y="5161757"/>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7" name="Line 18"/>
          <p:cNvSpPr>
            <a:spLocks noChangeShapeType="1"/>
          </p:cNvSpPr>
          <p:nvPr/>
        </p:nvSpPr>
        <p:spPr bwMode="auto">
          <a:xfrm rot="16200000" flipH="1">
            <a:off x="4493418" y="5152232"/>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8" name="Rectangle 19"/>
          <p:cNvSpPr>
            <a:spLocks noChangeArrowheads="1"/>
          </p:cNvSpPr>
          <p:nvPr/>
        </p:nvSpPr>
        <p:spPr bwMode="auto">
          <a:xfrm>
            <a:off x="2203450" y="1828800"/>
            <a:ext cx="6048375" cy="3294063"/>
          </a:xfrm>
          <a:prstGeom prst="rect">
            <a:avLst/>
          </a:prstGeom>
          <a:noFill/>
          <a:ln w="190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90129" name="Line 20"/>
          <p:cNvSpPr>
            <a:spLocks noChangeShapeType="1"/>
          </p:cNvSpPr>
          <p:nvPr/>
        </p:nvSpPr>
        <p:spPr bwMode="auto">
          <a:xfrm flipH="1">
            <a:off x="2119313" y="2386013"/>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0" name="Line 21"/>
          <p:cNvSpPr>
            <a:spLocks noChangeShapeType="1"/>
          </p:cNvSpPr>
          <p:nvPr/>
        </p:nvSpPr>
        <p:spPr bwMode="auto">
          <a:xfrm flipH="1">
            <a:off x="2119313" y="1828800"/>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1" name="Line 22"/>
          <p:cNvSpPr>
            <a:spLocks noChangeShapeType="1"/>
          </p:cNvSpPr>
          <p:nvPr/>
        </p:nvSpPr>
        <p:spPr bwMode="auto">
          <a:xfrm flipH="1">
            <a:off x="2119313" y="2024063"/>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2" name="Line 23"/>
          <p:cNvSpPr>
            <a:spLocks noChangeShapeType="1"/>
          </p:cNvSpPr>
          <p:nvPr/>
        </p:nvSpPr>
        <p:spPr bwMode="auto">
          <a:xfrm flipH="1">
            <a:off x="2119313" y="2205038"/>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3" name="Line 24"/>
          <p:cNvSpPr>
            <a:spLocks noChangeShapeType="1"/>
          </p:cNvSpPr>
          <p:nvPr/>
        </p:nvSpPr>
        <p:spPr bwMode="auto">
          <a:xfrm flipH="1">
            <a:off x="2119313" y="3114675"/>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4" name="Line 25"/>
          <p:cNvSpPr>
            <a:spLocks noChangeShapeType="1"/>
          </p:cNvSpPr>
          <p:nvPr/>
        </p:nvSpPr>
        <p:spPr bwMode="auto">
          <a:xfrm flipH="1">
            <a:off x="2119313" y="2570163"/>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5" name="Line 26"/>
          <p:cNvSpPr>
            <a:spLocks noChangeShapeType="1"/>
          </p:cNvSpPr>
          <p:nvPr/>
        </p:nvSpPr>
        <p:spPr bwMode="auto">
          <a:xfrm flipH="1">
            <a:off x="2119313" y="2755900"/>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6" name="Line 27"/>
          <p:cNvSpPr>
            <a:spLocks noChangeShapeType="1"/>
          </p:cNvSpPr>
          <p:nvPr/>
        </p:nvSpPr>
        <p:spPr bwMode="auto">
          <a:xfrm flipH="1">
            <a:off x="2119313" y="2936875"/>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7" name="Line 28"/>
          <p:cNvSpPr>
            <a:spLocks noChangeShapeType="1"/>
          </p:cNvSpPr>
          <p:nvPr/>
        </p:nvSpPr>
        <p:spPr bwMode="auto">
          <a:xfrm flipH="1">
            <a:off x="2119313" y="3298825"/>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8" name="Line 29"/>
          <p:cNvSpPr>
            <a:spLocks noChangeShapeType="1"/>
          </p:cNvSpPr>
          <p:nvPr/>
        </p:nvSpPr>
        <p:spPr bwMode="auto">
          <a:xfrm flipH="1">
            <a:off x="2119313" y="3486150"/>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9" name="Line 30"/>
          <p:cNvSpPr>
            <a:spLocks noChangeShapeType="1"/>
          </p:cNvSpPr>
          <p:nvPr/>
        </p:nvSpPr>
        <p:spPr bwMode="auto">
          <a:xfrm flipH="1">
            <a:off x="2119313" y="3657600"/>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0" name="Line 31"/>
          <p:cNvSpPr>
            <a:spLocks noChangeShapeType="1"/>
          </p:cNvSpPr>
          <p:nvPr/>
        </p:nvSpPr>
        <p:spPr bwMode="auto">
          <a:xfrm flipH="1">
            <a:off x="2119313" y="3841750"/>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1" name="Line 32"/>
          <p:cNvSpPr>
            <a:spLocks noChangeShapeType="1"/>
          </p:cNvSpPr>
          <p:nvPr/>
        </p:nvSpPr>
        <p:spPr bwMode="auto">
          <a:xfrm flipH="1">
            <a:off x="2119313" y="4029075"/>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2" name="Line 33"/>
          <p:cNvSpPr>
            <a:spLocks noChangeShapeType="1"/>
          </p:cNvSpPr>
          <p:nvPr/>
        </p:nvSpPr>
        <p:spPr bwMode="auto">
          <a:xfrm flipH="1">
            <a:off x="2119313" y="4210050"/>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3" name="Line 34"/>
          <p:cNvSpPr>
            <a:spLocks noChangeShapeType="1"/>
          </p:cNvSpPr>
          <p:nvPr/>
        </p:nvSpPr>
        <p:spPr bwMode="auto">
          <a:xfrm flipH="1">
            <a:off x="2119313" y="4394200"/>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4" name="Line 35"/>
          <p:cNvSpPr>
            <a:spLocks noChangeShapeType="1"/>
          </p:cNvSpPr>
          <p:nvPr/>
        </p:nvSpPr>
        <p:spPr bwMode="auto">
          <a:xfrm flipH="1">
            <a:off x="2119313" y="4581525"/>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5" name="Line 36"/>
          <p:cNvSpPr>
            <a:spLocks noChangeShapeType="1"/>
          </p:cNvSpPr>
          <p:nvPr/>
        </p:nvSpPr>
        <p:spPr bwMode="auto">
          <a:xfrm flipH="1">
            <a:off x="2119313" y="4756150"/>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6" name="Line 37"/>
          <p:cNvSpPr>
            <a:spLocks noChangeShapeType="1"/>
          </p:cNvSpPr>
          <p:nvPr/>
        </p:nvSpPr>
        <p:spPr bwMode="auto">
          <a:xfrm flipH="1">
            <a:off x="2119313" y="4940300"/>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7" name="Line 38"/>
          <p:cNvSpPr>
            <a:spLocks noChangeShapeType="1"/>
          </p:cNvSpPr>
          <p:nvPr/>
        </p:nvSpPr>
        <p:spPr bwMode="auto">
          <a:xfrm flipH="1">
            <a:off x="2119313" y="5122863"/>
            <a:ext cx="873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8" name="Line 39"/>
          <p:cNvSpPr>
            <a:spLocks noChangeShapeType="1"/>
          </p:cNvSpPr>
          <p:nvPr/>
        </p:nvSpPr>
        <p:spPr bwMode="auto">
          <a:xfrm rot="16200000" flipH="1">
            <a:off x="2159793" y="5152232"/>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9" name="Text Box 40"/>
          <p:cNvSpPr txBox="1">
            <a:spLocks noChangeArrowheads="1"/>
          </p:cNvSpPr>
          <p:nvPr/>
        </p:nvSpPr>
        <p:spPr bwMode="auto">
          <a:xfrm>
            <a:off x="1633538" y="219868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b="1">
                <a:solidFill>
                  <a:srgbClr val="272E72"/>
                </a:solidFill>
                <a:latin typeface="Calibri" pitchFamily="34" charset="0"/>
              </a:rPr>
              <a:t>15</a:t>
            </a:r>
            <a:endParaRPr lang="fr-FR" b="1">
              <a:solidFill>
                <a:srgbClr val="272E72"/>
              </a:solidFill>
              <a:latin typeface="Calibri" pitchFamily="34" charset="0"/>
            </a:endParaRPr>
          </a:p>
        </p:txBody>
      </p:sp>
      <p:sp>
        <p:nvSpPr>
          <p:cNvPr id="90150" name="Text Box 41"/>
          <p:cNvSpPr txBox="1">
            <a:spLocks noChangeArrowheads="1"/>
          </p:cNvSpPr>
          <p:nvPr/>
        </p:nvSpPr>
        <p:spPr bwMode="auto">
          <a:xfrm>
            <a:off x="1760538" y="49514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b="1">
                <a:solidFill>
                  <a:srgbClr val="272E72"/>
                </a:solidFill>
                <a:latin typeface="Calibri" pitchFamily="34" charset="0"/>
              </a:rPr>
              <a:t>0</a:t>
            </a:r>
            <a:endParaRPr lang="fr-FR" b="1">
              <a:solidFill>
                <a:srgbClr val="272E72"/>
              </a:solidFill>
              <a:latin typeface="Calibri" pitchFamily="34" charset="0"/>
            </a:endParaRPr>
          </a:p>
        </p:txBody>
      </p:sp>
      <p:sp>
        <p:nvSpPr>
          <p:cNvPr id="90151" name="Text Box 42"/>
          <p:cNvSpPr txBox="1">
            <a:spLocks noChangeArrowheads="1"/>
          </p:cNvSpPr>
          <p:nvPr/>
        </p:nvSpPr>
        <p:spPr bwMode="auto">
          <a:xfrm>
            <a:off x="1760538" y="40290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b="1">
                <a:solidFill>
                  <a:srgbClr val="272E72"/>
                </a:solidFill>
                <a:latin typeface="Calibri" pitchFamily="34" charset="0"/>
              </a:rPr>
              <a:t>5</a:t>
            </a:r>
            <a:endParaRPr lang="fr-FR" b="1">
              <a:solidFill>
                <a:srgbClr val="272E72"/>
              </a:solidFill>
              <a:latin typeface="Calibri" pitchFamily="34" charset="0"/>
            </a:endParaRPr>
          </a:p>
        </p:txBody>
      </p:sp>
      <p:sp>
        <p:nvSpPr>
          <p:cNvPr id="90152" name="Text Box 43"/>
          <p:cNvSpPr txBox="1">
            <a:spLocks noChangeArrowheads="1"/>
          </p:cNvSpPr>
          <p:nvPr/>
        </p:nvSpPr>
        <p:spPr bwMode="auto">
          <a:xfrm>
            <a:off x="1633538" y="311308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b="1">
                <a:solidFill>
                  <a:srgbClr val="272E72"/>
                </a:solidFill>
                <a:latin typeface="Calibri" pitchFamily="34" charset="0"/>
              </a:rPr>
              <a:t>10</a:t>
            </a:r>
            <a:endParaRPr lang="fr-FR" b="1">
              <a:solidFill>
                <a:srgbClr val="272E72"/>
              </a:solidFill>
              <a:latin typeface="Calibri" pitchFamily="34" charset="0"/>
            </a:endParaRPr>
          </a:p>
        </p:txBody>
      </p:sp>
      <p:sp>
        <p:nvSpPr>
          <p:cNvPr id="90153" name="Text Box 44"/>
          <p:cNvSpPr txBox="1">
            <a:spLocks noChangeArrowheads="1"/>
          </p:cNvSpPr>
          <p:nvPr/>
        </p:nvSpPr>
        <p:spPr bwMode="auto">
          <a:xfrm rot="-5400000">
            <a:off x="-270668" y="3299618"/>
            <a:ext cx="330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CA" b="1">
                <a:solidFill>
                  <a:srgbClr val="272E72"/>
                </a:solidFill>
                <a:latin typeface="Calibri" pitchFamily="34" charset="0"/>
              </a:rPr>
              <a:t>Retinopathy (%)</a:t>
            </a:r>
            <a:endParaRPr lang="fr-FR" b="1">
              <a:solidFill>
                <a:srgbClr val="272E72"/>
              </a:solidFill>
              <a:latin typeface="Calibri" pitchFamily="34" charset="0"/>
            </a:endParaRPr>
          </a:p>
        </p:txBody>
      </p:sp>
      <p:sp>
        <p:nvSpPr>
          <p:cNvPr id="90154" name="Text Box 45"/>
          <p:cNvSpPr txBox="1">
            <a:spLocks noChangeArrowheads="1"/>
          </p:cNvSpPr>
          <p:nvPr/>
        </p:nvSpPr>
        <p:spPr bwMode="auto">
          <a:xfrm>
            <a:off x="2533650" y="5280025"/>
            <a:ext cx="5349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sz="1600" b="1">
                <a:solidFill>
                  <a:srgbClr val="272E72"/>
                </a:solidFill>
                <a:latin typeface="Calibri" pitchFamily="34" charset="0"/>
              </a:rPr>
              <a:t>42-</a:t>
            </a:r>
          </a:p>
          <a:p>
            <a:pPr eaLnBrk="1" hangingPunct="1"/>
            <a:r>
              <a:rPr lang="fr-CA" sz="1600" b="1">
                <a:solidFill>
                  <a:srgbClr val="272E72"/>
                </a:solidFill>
                <a:latin typeface="Calibri" pitchFamily="34" charset="0"/>
              </a:rPr>
              <a:t>34-</a:t>
            </a:r>
          </a:p>
          <a:p>
            <a:pPr eaLnBrk="1" hangingPunct="1"/>
            <a:r>
              <a:rPr lang="fr-CA" sz="1600" b="1">
                <a:solidFill>
                  <a:srgbClr val="272E72"/>
                </a:solidFill>
                <a:latin typeface="Calibri" pitchFamily="34" charset="0"/>
              </a:rPr>
              <a:t>3.3-</a:t>
            </a:r>
            <a:endParaRPr lang="fr-FR" sz="1600" b="1">
              <a:solidFill>
                <a:srgbClr val="272E72"/>
              </a:solidFill>
              <a:latin typeface="Calibri" pitchFamily="34" charset="0"/>
            </a:endParaRPr>
          </a:p>
        </p:txBody>
      </p:sp>
      <p:sp>
        <p:nvSpPr>
          <p:cNvPr id="90155" name="Text Box 46"/>
          <p:cNvSpPr txBox="1">
            <a:spLocks noChangeArrowheads="1"/>
          </p:cNvSpPr>
          <p:nvPr/>
        </p:nvSpPr>
        <p:spPr bwMode="auto">
          <a:xfrm>
            <a:off x="3108325" y="5280025"/>
            <a:ext cx="5349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sz="1600" b="1">
                <a:solidFill>
                  <a:srgbClr val="272E72"/>
                </a:solidFill>
                <a:latin typeface="Calibri" pitchFamily="34" charset="0"/>
              </a:rPr>
              <a:t>87-</a:t>
            </a:r>
          </a:p>
          <a:p>
            <a:pPr eaLnBrk="1" hangingPunct="1"/>
            <a:r>
              <a:rPr lang="fr-CA" sz="1600" b="1">
                <a:solidFill>
                  <a:srgbClr val="272E72"/>
                </a:solidFill>
                <a:latin typeface="Calibri" pitchFamily="34" charset="0"/>
              </a:rPr>
              <a:t>75-</a:t>
            </a:r>
          </a:p>
          <a:p>
            <a:pPr eaLnBrk="1" hangingPunct="1"/>
            <a:r>
              <a:rPr lang="fr-CA" sz="1600" b="1">
                <a:solidFill>
                  <a:srgbClr val="272E72"/>
                </a:solidFill>
                <a:latin typeface="Calibri" pitchFamily="34" charset="0"/>
              </a:rPr>
              <a:t>4.9-</a:t>
            </a:r>
            <a:endParaRPr lang="fr-FR" sz="1600" b="1">
              <a:solidFill>
                <a:srgbClr val="272E72"/>
              </a:solidFill>
              <a:latin typeface="Calibri" pitchFamily="34" charset="0"/>
            </a:endParaRPr>
          </a:p>
        </p:txBody>
      </p:sp>
      <p:sp>
        <p:nvSpPr>
          <p:cNvPr id="90156" name="Text Box 47"/>
          <p:cNvSpPr txBox="1">
            <a:spLocks noChangeArrowheads="1"/>
          </p:cNvSpPr>
          <p:nvPr/>
        </p:nvSpPr>
        <p:spPr bwMode="auto">
          <a:xfrm>
            <a:off x="3668713" y="5280025"/>
            <a:ext cx="5349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sz="1600" b="1">
                <a:solidFill>
                  <a:srgbClr val="272E72"/>
                </a:solidFill>
                <a:latin typeface="Calibri" pitchFamily="34" charset="0"/>
              </a:rPr>
              <a:t>90-</a:t>
            </a:r>
          </a:p>
          <a:p>
            <a:pPr eaLnBrk="1" hangingPunct="1"/>
            <a:r>
              <a:rPr lang="fr-CA" sz="1600" b="1">
                <a:solidFill>
                  <a:srgbClr val="272E72"/>
                </a:solidFill>
                <a:latin typeface="Calibri" pitchFamily="34" charset="0"/>
              </a:rPr>
              <a:t>86-</a:t>
            </a:r>
          </a:p>
          <a:p>
            <a:pPr eaLnBrk="1" hangingPunct="1"/>
            <a:r>
              <a:rPr lang="fr-CA" sz="1600" b="1">
                <a:solidFill>
                  <a:srgbClr val="272E72"/>
                </a:solidFill>
                <a:latin typeface="Calibri" pitchFamily="34" charset="0"/>
              </a:rPr>
              <a:t>5.1-</a:t>
            </a:r>
            <a:endParaRPr lang="fr-FR" sz="1600" b="1">
              <a:solidFill>
                <a:srgbClr val="272E72"/>
              </a:solidFill>
              <a:latin typeface="Calibri" pitchFamily="34" charset="0"/>
            </a:endParaRPr>
          </a:p>
        </p:txBody>
      </p:sp>
      <p:sp>
        <p:nvSpPr>
          <p:cNvPr id="90157" name="Text Box 48"/>
          <p:cNvSpPr txBox="1">
            <a:spLocks noChangeArrowheads="1"/>
          </p:cNvSpPr>
          <p:nvPr/>
        </p:nvSpPr>
        <p:spPr bwMode="auto">
          <a:xfrm>
            <a:off x="4268788" y="5280025"/>
            <a:ext cx="5349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sz="1600" b="1">
                <a:solidFill>
                  <a:srgbClr val="272E72"/>
                </a:solidFill>
                <a:latin typeface="Calibri" pitchFamily="34" charset="0"/>
              </a:rPr>
              <a:t>93-</a:t>
            </a:r>
          </a:p>
          <a:p>
            <a:pPr eaLnBrk="1" hangingPunct="1"/>
            <a:r>
              <a:rPr lang="fr-CA" sz="1600" b="1">
                <a:solidFill>
                  <a:srgbClr val="272E72"/>
                </a:solidFill>
                <a:latin typeface="Calibri" pitchFamily="34" charset="0"/>
              </a:rPr>
              <a:t>94-</a:t>
            </a:r>
          </a:p>
          <a:p>
            <a:pPr eaLnBrk="1" hangingPunct="1"/>
            <a:r>
              <a:rPr lang="fr-CA" sz="1600" b="1">
                <a:solidFill>
                  <a:srgbClr val="272E72"/>
                </a:solidFill>
                <a:latin typeface="Calibri" pitchFamily="34" charset="0"/>
              </a:rPr>
              <a:t>5.2-</a:t>
            </a:r>
            <a:endParaRPr lang="fr-FR" sz="1600" b="1">
              <a:solidFill>
                <a:srgbClr val="272E72"/>
              </a:solidFill>
              <a:latin typeface="Calibri" pitchFamily="34" charset="0"/>
            </a:endParaRPr>
          </a:p>
        </p:txBody>
      </p:sp>
      <p:sp>
        <p:nvSpPr>
          <p:cNvPr id="90158" name="Text Box 49"/>
          <p:cNvSpPr txBox="1">
            <a:spLocks noChangeArrowheads="1"/>
          </p:cNvSpPr>
          <p:nvPr/>
        </p:nvSpPr>
        <p:spPr bwMode="auto">
          <a:xfrm>
            <a:off x="4826000" y="5280025"/>
            <a:ext cx="590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sz="1600" b="1">
                <a:solidFill>
                  <a:srgbClr val="272E72"/>
                </a:solidFill>
                <a:latin typeface="Calibri" pitchFamily="34" charset="0"/>
              </a:rPr>
              <a:t>96-</a:t>
            </a:r>
          </a:p>
          <a:p>
            <a:pPr eaLnBrk="1" hangingPunct="1"/>
            <a:r>
              <a:rPr lang="fr-CA" sz="1600" b="1">
                <a:solidFill>
                  <a:srgbClr val="272E72"/>
                </a:solidFill>
                <a:latin typeface="Calibri" pitchFamily="34" charset="0"/>
              </a:rPr>
              <a:t>102-</a:t>
            </a:r>
          </a:p>
          <a:p>
            <a:pPr eaLnBrk="1" hangingPunct="1"/>
            <a:r>
              <a:rPr lang="fr-CA" sz="1600" b="1">
                <a:solidFill>
                  <a:srgbClr val="272E72"/>
                </a:solidFill>
                <a:latin typeface="Calibri" pitchFamily="34" charset="0"/>
              </a:rPr>
              <a:t>5.4-</a:t>
            </a:r>
            <a:endParaRPr lang="fr-FR" sz="1600" b="1">
              <a:solidFill>
                <a:srgbClr val="272E72"/>
              </a:solidFill>
              <a:latin typeface="Calibri" pitchFamily="34" charset="0"/>
            </a:endParaRPr>
          </a:p>
        </p:txBody>
      </p:sp>
      <p:sp>
        <p:nvSpPr>
          <p:cNvPr id="90159" name="Text Box 50"/>
          <p:cNvSpPr txBox="1">
            <a:spLocks noChangeArrowheads="1"/>
          </p:cNvSpPr>
          <p:nvPr/>
        </p:nvSpPr>
        <p:spPr bwMode="auto">
          <a:xfrm>
            <a:off x="5422900" y="5280025"/>
            <a:ext cx="590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sz="1600" b="1">
                <a:solidFill>
                  <a:srgbClr val="272E72"/>
                </a:solidFill>
                <a:latin typeface="Calibri" pitchFamily="34" charset="0"/>
              </a:rPr>
              <a:t>98-</a:t>
            </a:r>
          </a:p>
          <a:p>
            <a:pPr eaLnBrk="1" hangingPunct="1"/>
            <a:r>
              <a:rPr lang="fr-CA" sz="1600" b="1">
                <a:solidFill>
                  <a:srgbClr val="272E72"/>
                </a:solidFill>
                <a:latin typeface="Calibri" pitchFamily="34" charset="0"/>
              </a:rPr>
              <a:t>112-</a:t>
            </a:r>
          </a:p>
          <a:p>
            <a:pPr eaLnBrk="1" hangingPunct="1"/>
            <a:r>
              <a:rPr lang="fr-CA" sz="1600" b="1">
                <a:solidFill>
                  <a:srgbClr val="272E72"/>
                </a:solidFill>
                <a:latin typeface="Calibri" pitchFamily="34" charset="0"/>
              </a:rPr>
              <a:t>5.5-</a:t>
            </a:r>
            <a:endParaRPr lang="fr-FR" sz="1600" b="1">
              <a:solidFill>
                <a:srgbClr val="272E72"/>
              </a:solidFill>
              <a:latin typeface="Calibri" pitchFamily="34" charset="0"/>
            </a:endParaRPr>
          </a:p>
        </p:txBody>
      </p:sp>
      <p:sp>
        <p:nvSpPr>
          <p:cNvPr id="90160" name="Text Box 51"/>
          <p:cNvSpPr txBox="1">
            <a:spLocks noChangeArrowheads="1"/>
          </p:cNvSpPr>
          <p:nvPr/>
        </p:nvSpPr>
        <p:spPr bwMode="auto">
          <a:xfrm>
            <a:off x="5980113" y="5280025"/>
            <a:ext cx="590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sz="1600" b="1">
                <a:solidFill>
                  <a:srgbClr val="272E72"/>
                </a:solidFill>
                <a:latin typeface="Calibri" pitchFamily="34" charset="0"/>
              </a:rPr>
              <a:t>101-</a:t>
            </a:r>
          </a:p>
          <a:p>
            <a:pPr eaLnBrk="1" hangingPunct="1"/>
            <a:r>
              <a:rPr lang="fr-CA" sz="1600" b="1">
                <a:solidFill>
                  <a:srgbClr val="272E72"/>
                </a:solidFill>
                <a:latin typeface="Calibri" pitchFamily="34" charset="0"/>
              </a:rPr>
              <a:t>120-</a:t>
            </a:r>
          </a:p>
          <a:p>
            <a:pPr eaLnBrk="1" hangingPunct="1"/>
            <a:r>
              <a:rPr lang="fr-CA" sz="1600" b="1">
                <a:solidFill>
                  <a:srgbClr val="272E72"/>
                </a:solidFill>
                <a:latin typeface="Calibri" pitchFamily="34" charset="0"/>
              </a:rPr>
              <a:t>5.6-</a:t>
            </a:r>
            <a:endParaRPr lang="fr-FR" sz="1600" b="1">
              <a:solidFill>
                <a:srgbClr val="272E72"/>
              </a:solidFill>
              <a:latin typeface="Calibri" pitchFamily="34" charset="0"/>
            </a:endParaRPr>
          </a:p>
        </p:txBody>
      </p:sp>
      <p:sp>
        <p:nvSpPr>
          <p:cNvPr id="90161" name="Text Box 52"/>
          <p:cNvSpPr txBox="1">
            <a:spLocks noChangeArrowheads="1"/>
          </p:cNvSpPr>
          <p:nvPr/>
        </p:nvSpPr>
        <p:spPr bwMode="auto">
          <a:xfrm>
            <a:off x="6580188" y="5280025"/>
            <a:ext cx="590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sz="1600" b="1">
                <a:solidFill>
                  <a:srgbClr val="272E72"/>
                </a:solidFill>
                <a:latin typeface="Calibri" pitchFamily="34" charset="0"/>
              </a:rPr>
              <a:t>104-</a:t>
            </a:r>
          </a:p>
          <a:p>
            <a:pPr eaLnBrk="1" hangingPunct="1"/>
            <a:r>
              <a:rPr lang="fr-CA" sz="1600" b="1">
                <a:solidFill>
                  <a:srgbClr val="272E72"/>
                </a:solidFill>
                <a:latin typeface="Calibri" pitchFamily="34" charset="0"/>
              </a:rPr>
              <a:t>133-</a:t>
            </a:r>
          </a:p>
          <a:p>
            <a:pPr eaLnBrk="1" hangingPunct="1"/>
            <a:r>
              <a:rPr lang="fr-CA" sz="1600" b="1">
                <a:solidFill>
                  <a:srgbClr val="272E72"/>
                </a:solidFill>
                <a:latin typeface="Calibri" pitchFamily="34" charset="0"/>
              </a:rPr>
              <a:t>5.7-</a:t>
            </a:r>
            <a:endParaRPr lang="fr-FR" sz="1600" b="1">
              <a:solidFill>
                <a:srgbClr val="272E72"/>
              </a:solidFill>
              <a:latin typeface="Calibri" pitchFamily="34" charset="0"/>
            </a:endParaRPr>
          </a:p>
        </p:txBody>
      </p:sp>
      <p:sp>
        <p:nvSpPr>
          <p:cNvPr id="90162" name="Text Box 53"/>
          <p:cNvSpPr txBox="1">
            <a:spLocks noChangeArrowheads="1"/>
          </p:cNvSpPr>
          <p:nvPr/>
        </p:nvSpPr>
        <p:spPr bwMode="auto">
          <a:xfrm>
            <a:off x="7151688" y="5280025"/>
            <a:ext cx="590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sz="1600" b="1">
                <a:solidFill>
                  <a:srgbClr val="272E72"/>
                </a:solidFill>
                <a:latin typeface="Calibri" pitchFamily="34" charset="0"/>
              </a:rPr>
              <a:t>109-</a:t>
            </a:r>
          </a:p>
          <a:p>
            <a:pPr eaLnBrk="1" hangingPunct="1"/>
            <a:r>
              <a:rPr lang="fr-CA" sz="1600" b="1">
                <a:solidFill>
                  <a:srgbClr val="272E72"/>
                </a:solidFill>
                <a:latin typeface="Calibri" pitchFamily="34" charset="0"/>
              </a:rPr>
              <a:t>154-</a:t>
            </a:r>
          </a:p>
          <a:p>
            <a:pPr eaLnBrk="1" hangingPunct="1"/>
            <a:r>
              <a:rPr lang="fr-CA" sz="1600" b="1">
                <a:solidFill>
                  <a:srgbClr val="272E72"/>
                </a:solidFill>
                <a:latin typeface="Calibri" pitchFamily="34" charset="0"/>
              </a:rPr>
              <a:t>5.9-</a:t>
            </a:r>
            <a:endParaRPr lang="fr-FR" sz="1600" b="1">
              <a:solidFill>
                <a:srgbClr val="272E72"/>
              </a:solidFill>
              <a:latin typeface="Calibri" pitchFamily="34" charset="0"/>
            </a:endParaRPr>
          </a:p>
        </p:txBody>
      </p:sp>
      <p:sp>
        <p:nvSpPr>
          <p:cNvPr id="90163" name="Text Box 54"/>
          <p:cNvSpPr txBox="1">
            <a:spLocks noChangeArrowheads="1"/>
          </p:cNvSpPr>
          <p:nvPr/>
        </p:nvSpPr>
        <p:spPr bwMode="auto">
          <a:xfrm>
            <a:off x="7742238" y="5280025"/>
            <a:ext cx="590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sz="1600" b="1">
                <a:solidFill>
                  <a:srgbClr val="272E72"/>
                </a:solidFill>
                <a:latin typeface="Calibri" pitchFamily="34" charset="0"/>
              </a:rPr>
              <a:t>120-</a:t>
            </a:r>
          </a:p>
          <a:p>
            <a:pPr eaLnBrk="1" hangingPunct="1"/>
            <a:r>
              <a:rPr lang="fr-CA" sz="1600" b="1">
                <a:solidFill>
                  <a:srgbClr val="272E72"/>
                </a:solidFill>
                <a:latin typeface="Calibri" pitchFamily="34" charset="0"/>
              </a:rPr>
              <a:t>195-</a:t>
            </a:r>
          </a:p>
          <a:p>
            <a:pPr eaLnBrk="1" hangingPunct="1"/>
            <a:r>
              <a:rPr lang="fr-CA" sz="1600" b="1">
                <a:solidFill>
                  <a:srgbClr val="272E72"/>
                </a:solidFill>
                <a:latin typeface="Calibri" pitchFamily="34" charset="0"/>
              </a:rPr>
              <a:t>6.2-</a:t>
            </a:r>
            <a:endParaRPr lang="fr-FR" sz="1600" b="1">
              <a:solidFill>
                <a:srgbClr val="272E72"/>
              </a:solidFill>
              <a:latin typeface="Calibri" pitchFamily="34" charset="0"/>
            </a:endParaRPr>
          </a:p>
        </p:txBody>
      </p:sp>
      <p:sp>
        <p:nvSpPr>
          <p:cNvPr id="90164" name="Text Box 55"/>
          <p:cNvSpPr txBox="1">
            <a:spLocks noChangeArrowheads="1"/>
          </p:cNvSpPr>
          <p:nvPr/>
        </p:nvSpPr>
        <p:spPr bwMode="auto">
          <a:xfrm>
            <a:off x="762000" y="5280025"/>
            <a:ext cx="17494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sz="1600" b="1">
                <a:solidFill>
                  <a:srgbClr val="272E72"/>
                </a:solidFill>
                <a:latin typeface="Calibri" pitchFamily="34" charset="0"/>
              </a:rPr>
              <a:t>FPG (mg/dL)</a:t>
            </a:r>
          </a:p>
          <a:p>
            <a:pPr eaLnBrk="1" hangingPunct="1"/>
            <a:r>
              <a:rPr lang="fr-CA" sz="1600" b="1">
                <a:solidFill>
                  <a:srgbClr val="272E72"/>
                </a:solidFill>
                <a:latin typeface="Calibri" pitchFamily="34" charset="0"/>
              </a:rPr>
              <a:t>2hPG (mg/dL)</a:t>
            </a:r>
          </a:p>
          <a:p>
            <a:pPr eaLnBrk="1" hangingPunct="1"/>
            <a:r>
              <a:rPr lang="fr-CA" sz="1600" b="1">
                <a:solidFill>
                  <a:srgbClr val="272E72"/>
                </a:solidFill>
                <a:latin typeface="Calibri" pitchFamily="34" charset="0"/>
              </a:rPr>
              <a:t>A1C (%)</a:t>
            </a:r>
            <a:endParaRPr lang="fr-FR" sz="1600" b="1">
              <a:solidFill>
                <a:srgbClr val="272E72"/>
              </a:solidFill>
              <a:latin typeface="Calibri" pitchFamily="34" charset="0"/>
            </a:endParaRPr>
          </a:p>
        </p:txBody>
      </p:sp>
      <p:sp>
        <p:nvSpPr>
          <p:cNvPr id="90165" name="Text Box 56"/>
          <p:cNvSpPr txBox="1">
            <a:spLocks noChangeArrowheads="1"/>
          </p:cNvSpPr>
          <p:nvPr/>
        </p:nvSpPr>
        <p:spPr bwMode="auto">
          <a:xfrm>
            <a:off x="2647950" y="2181225"/>
            <a:ext cx="14700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sz="1600" b="1">
                <a:solidFill>
                  <a:srgbClr val="272E72"/>
                </a:solidFill>
                <a:latin typeface="Calibri" pitchFamily="34" charset="0"/>
              </a:rPr>
              <a:t>FPG</a:t>
            </a:r>
          </a:p>
          <a:p>
            <a:pPr eaLnBrk="1" hangingPunct="1"/>
            <a:r>
              <a:rPr lang="fr-CA" sz="1600" b="1">
                <a:solidFill>
                  <a:srgbClr val="272E72"/>
                </a:solidFill>
                <a:latin typeface="Calibri" pitchFamily="34" charset="0"/>
              </a:rPr>
              <a:t>2hPG</a:t>
            </a:r>
          </a:p>
          <a:p>
            <a:pPr eaLnBrk="1" hangingPunct="1"/>
            <a:r>
              <a:rPr lang="fr-CA" sz="1600" b="1">
                <a:solidFill>
                  <a:srgbClr val="272E72"/>
                </a:solidFill>
                <a:latin typeface="Calibri" pitchFamily="34" charset="0"/>
              </a:rPr>
              <a:t>A1C</a:t>
            </a:r>
            <a:endParaRPr lang="fr-FR" sz="1600" b="1">
              <a:solidFill>
                <a:srgbClr val="272E72"/>
              </a:solidFill>
              <a:latin typeface="Calibri" pitchFamily="34" charset="0"/>
            </a:endParaRPr>
          </a:p>
        </p:txBody>
      </p:sp>
      <p:sp>
        <p:nvSpPr>
          <p:cNvPr id="90166" name="AutoShape 57"/>
          <p:cNvSpPr>
            <a:spLocks noChangeArrowheads="1"/>
          </p:cNvSpPr>
          <p:nvPr/>
        </p:nvSpPr>
        <p:spPr bwMode="auto">
          <a:xfrm rot="10800000">
            <a:off x="2501900" y="2278063"/>
            <a:ext cx="131763"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90167" name="Oval 58"/>
          <p:cNvSpPr>
            <a:spLocks noChangeArrowheads="1"/>
          </p:cNvSpPr>
          <p:nvPr/>
        </p:nvSpPr>
        <p:spPr bwMode="auto">
          <a:xfrm>
            <a:off x="2725738" y="4743450"/>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90168" name="AutoShape 59"/>
          <p:cNvSpPr>
            <a:spLocks noChangeArrowheads="1"/>
          </p:cNvSpPr>
          <p:nvPr/>
        </p:nvSpPr>
        <p:spPr bwMode="auto">
          <a:xfrm>
            <a:off x="2506663" y="2527300"/>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90169" name="Oval 60"/>
          <p:cNvSpPr>
            <a:spLocks noChangeArrowheads="1"/>
          </p:cNvSpPr>
          <p:nvPr/>
        </p:nvSpPr>
        <p:spPr bwMode="auto">
          <a:xfrm>
            <a:off x="2516188" y="2800350"/>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90170" name="AutoShape 61"/>
          <p:cNvSpPr>
            <a:spLocks noChangeArrowheads="1"/>
          </p:cNvSpPr>
          <p:nvPr/>
        </p:nvSpPr>
        <p:spPr bwMode="auto">
          <a:xfrm rot="10800000">
            <a:off x="2711450" y="4564063"/>
            <a:ext cx="131763"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90171" name="Freeform 62"/>
          <p:cNvSpPr>
            <a:spLocks/>
          </p:cNvSpPr>
          <p:nvPr/>
        </p:nvSpPr>
        <p:spPr bwMode="auto">
          <a:xfrm>
            <a:off x="2778125" y="2533650"/>
            <a:ext cx="5245100" cy="2247900"/>
          </a:xfrm>
          <a:custGeom>
            <a:avLst/>
            <a:gdLst>
              <a:gd name="T0" fmla="*/ 0 w 3304"/>
              <a:gd name="T1" fmla="*/ 2147483647 h 1416"/>
              <a:gd name="T2" fmla="*/ 2147483647 w 3304"/>
              <a:gd name="T3" fmla="*/ 2147483647 h 1416"/>
              <a:gd name="T4" fmla="*/ 2147483647 w 3304"/>
              <a:gd name="T5" fmla="*/ 2147483647 h 1416"/>
              <a:gd name="T6" fmla="*/ 2147483647 w 3304"/>
              <a:gd name="T7" fmla="*/ 2147483647 h 1416"/>
              <a:gd name="T8" fmla="*/ 2147483647 w 3304"/>
              <a:gd name="T9" fmla="*/ 2147483647 h 1416"/>
              <a:gd name="T10" fmla="*/ 2147483647 w 3304"/>
              <a:gd name="T11" fmla="*/ 2147483647 h 1416"/>
              <a:gd name="T12" fmla="*/ 2147483647 w 3304"/>
              <a:gd name="T13" fmla="*/ 2147483647 h 1416"/>
              <a:gd name="T14" fmla="*/ 2147483647 w 3304"/>
              <a:gd name="T15" fmla="*/ 2147483647 h 1416"/>
              <a:gd name="T16" fmla="*/ 2147483647 w 3304"/>
              <a:gd name="T17" fmla="*/ 2147483647 h 1416"/>
              <a:gd name="T18" fmla="*/ 2147483647 w 3304"/>
              <a:gd name="T19" fmla="*/ 0 h 14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04"/>
              <a:gd name="T31" fmla="*/ 0 h 1416"/>
              <a:gd name="T32" fmla="*/ 3304 w 3304"/>
              <a:gd name="T33" fmla="*/ 1416 h 14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04" h="1416">
                <a:moveTo>
                  <a:pt x="0" y="1308"/>
                </a:moveTo>
                <a:lnTo>
                  <a:pt x="380" y="1200"/>
                </a:lnTo>
                <a:lnTo>
                  <a:pt x="716" y="1416"/>
                </a:lnTo>
                <a:lnTo>
                  <a:pt x="1104" y="1300"/>
                </a:lnTo>
                <a:lnTo>
                  <a:pt x="1468" y="1256"/>
                </a:lnTo>
                <a:lnTo>
                  <a:pt x="1852" y="1372"/>
                </a:lnTo>
                <a:lnTo>
                  <a:pt x="2208" y="1320"/>
                </a:lnTo>
                <a:lnTo>
                  <a:pt x="2588" y="1252"/>
                </a:lnTo>
                <a:lnTo>
                  <a:pt x="2944" y="1268"/>
                </a:lnTo>
                <a:lnTo>
                  <a:pt x="3304" y="0"/>
                </a:lnTo>
              </a:path>
            </a:pathLst>
          </a:custGeom>
          <a:noFill/>
          <a:ln w="19050">
            <a:solidFill>
              <a:srgbClr val="272E72"/>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latin typeface="Calibri" pitchFamily="34" charset="0"/>
            </a:endParaRPr>
          </a:p>
        </p:txBody>
      </p:sp>
      <p:sp>
        <p:nvSpPr>
          <p:cNvPr id="90172" name="Freeform 63"/>
          <p:cNvSpPr>
            <a:spLocks/>
          </p:cNvSpPr>
          <p:nvPr/>
        </p:nvSpPr>
        <p:spPr bwMode="auto">
          <a:xfrm>
            <a:off x="2771775" y="2197100"/>
            <a:ext cx="5238750" cy="2641600"/>
          </a:xfrm>
          <a:custGeom>
            <a:avLst/>
            <a:gdLst>
              <a:gd name="T0" fmla="*/ 0 w 3300"/>
              <a:gd name="T1" fmla="*/ 2147483647 h 1664"/>
              <a:gd name="T2" fmla="*/ 2147483647 w 3300"/>
              <a:gd name="T3" fmla="*/ 2147483647 h 1664"/>
              <a:gd name="T4" fmla="*/ 2147483647 w 3300"/>
              <a:gd name="T5" fmla="*/ 2147483647 h 1664"/>
              <a:gd name="T6" fmla="*/ 2147483647 w 3300"/>
              <a:gd name="T7" fmla="*/ 2147483647 h 1664"/>
              <a:gd name="T8" fmla="*/ 2147483647 w 3300"/>
              <a:gd name="T9" fmla="*/ 2147483647 h 1664"/>
              <a:gd name="T10" fmla="*/ 2147483647 w 3300"/>
              <a:gd name="T11" fmla="*/ 2147483647 h 1664"/>
              <a:gd name="T12" fmla="*/ 2147483647 w 3300"/>
              <a:gd name="T13" fmla="*/ 2147483647 h 1664"/>
              <a:gd name="T14" fmla="*/ 2147483647 w 3300"/>
              <a:gd name="T15" fmla="*/ 2147483647 h 1664"/>
              <a:gd name="T16" fmla="*/ 2147483647 w 3300"/>
              <a:gd name="T17" fmla="*/ 2147483647 h 1664"/>
              <a:gd name="T18" fmla="*/ 2147483647 w 3300"/>
              <a:gd name="T19" fmla="*/ 0 h 16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00"/>
              <a:gd name="T31" fmla="*/ 0 h 1664"/>
              <a:gd name="T32" fmla="*/ 3300 w 3300"/>
              <a:gd name="T33" fmla="*/ 1664 h 16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00" h="1664">
                <a:moveTo>
                  <a:pt x="0" y="1636"/>
                </a:moveTo>
                <a:lnTo>
                  <a:pt x="380" y="1664"/>
                </a:lnTo>
                <a:lnTo>
                  <a:pt x="728" y="1628"/>
                </a:lnTo>
                <a:lnTo>
                  <a:pt x="1104" y="1372"/>
                </a:lnTo>
                <a:lnTo>
                  <a:pt x="1476" y="1656"/>
                </a:lnTo>
                <a:lnTo>
                  <a:pt x="1840" y="1352"/>
                </a:lnTo>
                <a:lnTo>
                  <a:pt x="2224" y="1556"/>
                </a:lnTo>
                <a:lnTo>
                  <a:pt x="2588" y="1588"/>
                </a:lnTo>
                <a:lnTo>
                  <a:pt x="2952" y="1372"/>
                </a:lnTo>
                <a:lnTo>
                  <a:pt x="3300" y="0"/>
                </a:lnTo>
              </a:path>
            </a:pathLst>
          </a:custGeom>
          <a:noFill/>
          <a:ln w="19050">
            <a:solidFill>
              <a:srgbClr val="3366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latin typeface="Calibri" pitchFamily="34" charset="0"/>
            </a:endParaRPr>
          </a:p>
        </p:txBody>
      </p:sp>
      <p:sp>
        <p:nvSpPr>
          <p:cNvPr id="90173" name="AutoShape 64"/>
          <p:cNvSpPr>
            <a:spLocks noChangeArrowheads="1"/>
          </p:cNvSpPr>
          <p:nvPr/>
        </p:nvSpPr>
        <p:spPr bwMode="auto">
          <a:xfrm>
            <a:off x="3308350" y="4743450"/>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90174" name="Oval 65"/>
          <p:cNvSpPr>
            <a:spLocks noChangeArrowheads="1"/>
          </p:cNvSpPr>
          <p:nvPr/>
        </p:nvSpPr>
        <p:spPr bwMode="auto">
          <a:xfrm>
            <a:off x="3316288" y="4787900"/>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90175" name="AutoShape 66"/>
          <p:cNvSpPr>
            <a:spLocks noChangeArrowheads="1"/>
          </p:cNvSpPr>
          <p:nvPr/>
        </p:nvSpPr>
        <p:spPr bwMode="auto">
          <a:xfrm>
            <a:off x="7956550" y="2559050"/>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90176" name="AutoShape 67"/>
          <p:cNvSpPr>
            <a:spLocks noChangeArrowheads="1"/>
          </p:cNvSpPr>
          <p:nvPr/>
        </p:nvSpPr>
        <p:spPr bwMode="auto">
          <a:xfrm>
            <a:off x="7388225" y="4210050"/>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90177" name="AutoShape 68"/>
          <p:cNvSpPr>
            <a:spLocks noChangeArrowheads="1"/>
          </p:cNvSpPr>
          <p:nvPr/>
        </p:nvSpPr>
        <p:spPr bwMode="auto">
          <a:xfrm>
            <a:off x="6808788" y="4546600"/>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90178" name="AutoShape 69"/>
          <p:cNvSpPr>
            <a:spLocks noChangeArrowheads="1"/>
          </p:cNvSpPr>
          <p:nvPr/>
        </p:nvSpPr>
        <p:spPr bwMode="auto">
          <a:xfrm>
            <a:off x="6227763" y="4254500"/>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90179" name="AutoShape 70"/>
          <p:cNvSpPr>
            <a:spLocks noChangeArrowheads="1"/>
          </p:cNvSpPr>
          <p:nvPr/>
        </p:nvSpPr>
        <p:spPr bwMode="auto">
          <a:xfrm>
            <a:off x="5640388" y="4260850"/>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90180" name="AutoShape 71"/>
          <p:cNvSpPr>
            <a:spLocks noChangeArrowheads="1"/>
          </p:cNvSpPr>
          <p:nvPr/>
        </p:nvSpPr>
        <p:spPr bwMode="auto">
          <a:xfrm>
            <a:off x="5046663" y="4597400"/>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90181" name="AutoShape 72"/>
          <p:cNvSpPr>
            <a:spLocks noChangeArrowheads="1"/>
          </p:cNvSpPr>
          <p:nvPr/>
        </p:nvSpPr>
        <p:spPr bwMode="auto">
          <a:xfrm>
            <a:off x="4456113" y="4730750"/>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90182" name="AutoShape 73"/>
          <p:cNvSpPr>
            <a:spLocks noChangeArrowheads="1"/>
          </p:cNvSpPr>
          <p:nvPr/>
        </p:nvSpPr>
        <p:spPr bwMode="auto">
          <a:xfrm>
            <a:off x="3867150" y="4692650"/>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90183" name="Oval 74"/>
          <p:cNvSpPr>
            <a:spLocks noChangeArrowheads="1"/>
          </p:cNvSpPr>
          <p:nvPr/>
        </p:nvSpPr>
        <p:spPr bwMode="auto">
          <a:xfrm>
            <a:off x="3876675" y="4705350"/>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90184" name="Oval 75"/>
          <p:cNvSpPr>
            <a:spLocks noChangeArrowheads="1"/>
          </p:cNvSpPr>
          <p:nvPr/>
        </p:nvSpPr>
        <p:spPr bwMode="auto">
          <a:xfrm>
            <a:off x="4465638" y="4318000"/>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90185" name="Oval 76"/>
          <p:cNvSpPr>
            <a:spLocks noChangeArrowheads="1"/>
          </p:cNvSpPr>
          <p:nvPr/>
        </p:nvSpPr>
        <p:spPr bwMode="auto">
          <a:xfrm>
            <a:off x="5056188" y="4775200"/>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90186" name="Oval 77"/>
          <p:cNvSpPr>
            <a:spLocks noChangeArrowheads="1"/>
          </p:cNvSpPr>
          <p:nvPr/>
        </p:nvSpPr>
        <p:spPr bwMode="auto">
          <a:xfrm>
            <a:off x="5649913" y="4324350"/>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90187" name="Oval 78"/>
          <p:cNvSpPr>
            <a:spLocks noChangeArrowheads="1"/>
          </p:cNvSpPr>
          <p:nvPr/>
        </p:nvSpPr>
        <p:spPr bwMode="auto">
          <a:xfrm>
            <a:off x="6249988" y="4603750"/>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90188" name="Oval 79"/>
          <p:cNvSpPr>
            <a:spLocks noChangeArrowheads="1"/>
          </p:cNvSpPr>
          <p:nvPr/>
        </p:nvSpPr>
        <p:spPr bwMode="auto">
          <a:xfrm>
            <a:off x="6818313" y="4654550"/>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90189" name="Oval 80"/>
          <p:cNvSpPr>
            <a:spLocks noChangeArrowheads="1"/>
          </p:cNvSpPr>
          <p:nvPr/>
        </p:nvSpPr>
        <p:spPr bwMode="auto">
          <a:xfrm>
            <a:off x="7396163" y="4330700"/>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90190" name="Oval 81"/>
          <p:cNvSpPr>
            <a:spLocks noChangeArrowheads="1"/>
          </p:cNvSpPr>
          <p:nvPr/>
        </p:nvSpPr>
        <p:spPr bwMode="auto">
          <a:xfrm>
            <a:off x="7964488" y="2159000"/>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90191" name="AutoShape 82"/>
          <p:cNvSpPr>
            <a:spLocks noChangeArrowheads="1"/>
          </p:cNvSpPr>
          <p:nvPr/>
        </p:nvSpPr>
        <p:spPr bwMode="auto">
          <a:xfrm rot="10800000">
            <a:off x="3303588" y="4424363"/>
            <a:ext cx="131762"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90192" name="AutoShape 83"/>
          <p:cNvSpPr>
            <a:spLocks noChangeArrowheads="1"/>
          </p:cNvSpPr>
          <p:nvPr/>
        </p:nvSpPr>
        <p:spPr bwMode="auto">
          <a:xfrm rot="10800000">
            <a:off x="3863975" y="4703763"/>
            <a:ext cx="131763"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90193" name="AutoShape 84"/>
          <p:cNvSpPr>
            <a:spLocks noChangeArrowheads="1"/>
          </p:cNvSpPr>
          <p:nvPr/>
        </p:nvSpPr>
        <p:spPr bwMode="auto">
          <a:xfrm rot="10800000">
            <a:off x="4451350" y="4532313"/>
            <a:ext cx="131763"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90194" name="AutoShape 85"/>
          <p:cNvSpPr>
            <a:spLocks noChangeArrowheads="1"/>
          </p:cNvSpPr>
          <p:nvPr/>
        </p:nvSpPr>
        <p:spPr bwMode="auto">
          <a:xfrm rot="10800000">
            <a:off x="5041900" y="4481513"/>
            <a:ext cx="131763"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90195" name="AutoShape 86"/>
          <p:cNvSpPr>
            <a:spLocks noChangeArrowheads="1"/>
          </p:cNvSpPr>
          <p:nvPr/>
        </p:nvSpPr>
        <p:spPr bwMode="auto">
          <a:xfrm rot="10800000">
            <a:off x="5638800" y="4672013"/>
            <a:ext cx="131763"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90196" name="AutoShape 87"/>
          <p:cNvSpPr>
            <a:spLocks noChangeArrowheads="1"/>
          </p:cNvSpPr>
          <p:nvPr/>
        </p:nvSpPr>
        <p:spPr bwMode="auto">
          <a:xfrm rot="10800000">
            <a:off x="6223000" y="4576763"/>
            <a:ext cx="131763"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90197" name="AutoShape 88"/>
          <p:cNvSpPr>
            <a:spLocks noChangeArrowheads="1"/>
          </p:cNvSpPr>
          <p:nvPr/>
        </p:nvSpPr>
        <p:spPr bwMode="auto">
          <a:xfrm rot="10800000">
            <a:off x="6804025" y="4487863"/>
            <a:ext cx="131763"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90198" name="AutoShape 89"/>
          <p:cNvSpPr>
            <a:spLocks noChangeArrowheads="1"/>
          </p:cNvSpPr>
          <p:nvPr/>
        </p:nvSpPr>
        <p:spPr bwMode="auto">
          <a:xfrm rot="10800000">
            <a:off x="7383463" y="4481513"/>
            <a:ext cx="131762"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90199" name="AutoShape 90"/>
          <p:cNvSpPr>
            <a:spLocks noChangeArrowheads="1"/>
          </p:cNvSpPr>
          <p:nvPr/>
        </p:nvSpPr>
        <p:spPr bwMode="auto">
          <a:xfrm rot="10800000">
            <a:off x="7951788" y="2493963"/>
            <a:ext cx="131762"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80988" y="228600"/>
            <a:ext cx="8229600" cy="1143000"/>
          </a:xfrm>
        </p:spPr>
        <p:txBody>
          <a:bodyPr/>
          <a:lstStyle/>
          <a:p>
            <a:pPr eaLnBrk="1" hangingPunct="1">
              <a:lnSpc>
                <a:spcPct val="90000"/>
              </a:lnSpc>
            </a:pPr>
            <a:r>
              <a:rPr lang="en-US" sz="3400" smtClean="0">
                <a:latin typeface="Britannic Bold" pitchFamily="34" charset="0"/>
              </a:rPr>
              <a:t>Relation of FPG, 2hPG, </a:t>
            </a:r>
            <a:br>
              <a:rPr lang="en-US" sz="3400" smtClean="0">
                <a:latin typeface="Britannic Bold" pitchFamily="34" charset="0"/>
              </a:rPr>
            </a:br>
            <a:r>
              <a:rPr lang="en-US" sz="3400" smtClean="0">
                <a:latin typeface="Britannic Bold" pitchFamily="34" charset="0"/>
              </a:rPr>
              <a:t>A1C to Retinopathy : Egypt</a:t>
            </a:r>
            <a:endParaRPr lang="en-CA" sz="3400" smtClean="0">
              <a:latin typeface="Britannic Bold" pitchFamily="34" charset="0"/>
            </a:endParaRPr>
          </a:p>
        </p:txBody>
      </p:sp>
      <p:sp>
        <p:nvSpPr>
          <p:cNvPr id="91139" name="Text Box 6"/>
          <p:cNvSpPr txBox="1">
            <a:spLocks noChangeArrowheads="1"/>
          </p:cNvSpPr>
          <p:nvPr/>
        </p:nvSpPr>
        <p:spPr bwMode="auto">
          <a:xfrm>
            <a:off x="4148138" y="6423025"/>
            <a:ext cx="4965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400">
                <a:solidFill>
                  <a:srgbClr val="272E72"/>
                </a:solidFill>
                <a:latin typeface="Calibri" pitchFamily="34" charset="0"/>
              </a:rPr>
              <a:t>ADA Expert Committee. </a:t>
            </a:r>
            <a:r>
              <a:rPr lang="en-US" sz="1400" i="1">
                <a:solidFill>
                  <a:srgbClr val="272E72"/>
                </a:solidFill>
                <a:latin typeface="Calibri" pitchFamily="34" charset="0"/>
              </a:rPr>
              <a:t>Diabetes Care</a:t>
            </a:r>
            <a:r>
              <a:rPr lang="en-US" sz="1400">
                <a:solidFill>
                  <a:srgbClr val="272E72"/>
                </a:solidFill>
                <a:latin typeface="Calibri" pitchFamily="34" charset="0"/>
              </a:rPr>
              <a:t> 2003;26(S1):S5-S20.</a:t>
            </a:r>
          </a:p>
        </p:txBody>
      </p:sp>
      <p:sp>
        <p:nvSpPr>
          <p:cNvPr id="91140" name="AutoShape 7"/>
          <p:cNvSpPr>
            <a:spLocks noChangeArrowheads="1"/>
          </p:cNvSpPr>
          <p:nvPr/>
        </p:nvSpPr>
        <p:spPr bwMode="auto">
          <a:xfrm>
            <a:off x="6103938" y="4457700"/>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91141" name="AutoShape 8"/>
          <p:cNvSpPr>
            <a:spLocks noChangeArrowheads="1"/>
          </p:cNvSpPr>
          <p:nvPr/>
        </p:nvSpPr>
        <p:spPr bwMode="auto">
          <a:xfrm>
            <a:off x="5541963" y="4711700"/>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91142" name="AutoShape 9"/>
          <p:cNvSpPr>
            <a:spLocks noChangeArrowheads="1"/>
          </p:cNvSpPr>
          <p:nvPr/>
        </p:nvSpPr>
        <p:spPr bwMode="auto">
          <a:xfrm>
            <a:off x="4964113" y="4867275"/>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91143" name="Line 10"/>
          <p:cNvSpPr>
            <a:spLocks noChangeShapeType="1"/>
          </p:cNvSpPr>
          <p:nvPr/>
        </p:nvSpPr>
        <p:spPr bwMode="auto">
          <a:xfrm rot="16200000" flipH="1">
            <a:off x="2697956" y="5161757"/>
            <a:ext cx="873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4" name="Line 11"/>
          <p:cNvSpPr>
            <a:spLocks noChangeShapeType="1"/>
          </p:cNvSpPr>
          <p:nvPr/>
        </p:nvSpPr>
        <p:spPr bwMode="auto">
          <a:xfrm rot="16200000" flipH="1">
            <a:off x="3278981" y="5161757"/>
            <a:ext cx="873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5" name="Line 12"/>
          <p:cNvSpPr>
            <a:spLocks noChangeShapeType="1"/>
          </p:cNvSpPr>
          <p:nvPr/>
        </p:nvSpPr>
        <p:spPr bwMode="auto">
          <a:xfrm rot="16200000" flipH="1">
            <a:off x="3840956" y="5161757"/>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6" name="Line 13"/>
          <p:cNvSpPr>
            <a:spLocks noChangeShapeType="1"/>
          </p:cNvSpPr>
          <p:nvPr/>
        </p:nvSpPr>
        <p:spPr bwMode="auto">
          <a:xfrm rot="16200000" flipH="1">
            <a:off x="4979193" y="5161757"/>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7" name="Line 14"/>
          <p:cNvSpPr>
            <a:spLocks noChangeShapeType="1"/>
          </p:cNvSpPr>
          <p:nvPr/>
        </p:nvSpPr>
        <p:spPr bwMode="auto">
          <a:xfrm rot="16200000" flipH="1">
            <a:off x="5555456" y="5161757"/>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8" name="Line 15"/>
          <p:cNvSpPr>
            <a:spLocks noChangeShapeType="1"/>
          </p:cNvSpPr>
          <p:nvPr/>
        </p:nvSpPr>
        <p:spPr bwMode="auto">
          <a:xfrm rot="16200000" flipH="1">
            <a:off x="6131718" y="5161757"/>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9" name="Line 16"/>
          <p:cNvSpPr>
            <a:spLocks noChangeShapeType="1"/>
          </p:cNvSpPr>
          <p:nvPr/>
        </p:nvSpPr>
        <p:spPr bwMode="auto">
          <a:xfrm rot="16200000" flipH="1">
            <a:off x="6707981" y="5161757"/>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0" name="Line 17"/>
          <p:cNvSpPr>
            <a:spLocks noChangeShapeType="1"/>
          </p:cNvSpPr>
          <p:nvPr/>
        </p:nvSpPr>
        <p:spPr bwMode="auto">
          <a:xfrm rot="16200000" flipH="1">
            <a:off x="7269956" y="5161757"/>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1" name="Line 18"/>
          <p:cNvSpPr>
            <a:spLocks noChangeShapeType="1"/>
          </p:cNvSpPr>
          <p:nvPr/>
        </p:nvSpPr>
        <p:spPr bwMode="auto">
          <a:xfrm rot="16200000" flipH="1">
            <a:off x="7846218" y="5161757"/>
            <a:ext cx="873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2" name="Line 19"/>
          <p:cNvSpPr>
            <a:spLocks noChangeShapeType="1"/>
          </p:cNvSpPr>
          <p:nvPr/>
        </p:nvSpPr>
        <p:spPr bwMode="auto">
          <a:xfrm rot="16200000" flipH="1">
            <a:off x="4436268" y="5152232"/>
            <a:ext cx="873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3" name="Rectangle 20"/>
          <p:cNvSpPr>
            <a:spLocks noChangeArrowheads="1"/>
          </p:cNvSpPr>
          <p:nvPr/>
        </p:nvSpPr>
        <p:spPr bwMode="auto">
          <a:xfrm>
            <a:off x="2146300" y="1828800"/>
            <a:ext cx="6048375" cy="3294063"/>
          </a:xfrm>
          <a:prstGeom prst="rect">
            <a:avLst/>
          </a:prstGeom>
          <a:noFill/>
          <a:ln w="190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91154" name="Line 21"/>
          <p:cNvSpPr>
            <a:spLocks noChangeShapeType="1"/>
          </p:cNvSpPr>
          <p:nvPr/>
        </p:nvSpPr>
        <p:spPr bwMode="auto">
          <a:xfrm flipH="1">
            <a:off x="2062163" y="1828800"/>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5" name="Line 22"/>
          <p:cNvSpPr>
            <a:spLocks noChangeShapeType="1"/>
          </p:cNvSpPr>
          <p:nvPr/>
        </p:nvSpPr>
        <p:spPr bwMode="auto">
          <a:xfrm flipH="1">
            <a:off x="2062163" y="2451100"/>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6" name="Line 23"/>
          <p:cNvSpPr>
            <a:spLocks noChangeShapeType="1"/>
          </p:cNvSpPr>
          <p:nvPr/>
        </p:nvSpPr>
        <p:spPr bwMode="auto">
          <a:xfrm rot="16200000" flipH="1">
            <a:off x="2102643" y="5152232"/>
            <a:ext cx="873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7" name="Line 24"/>
          <p:cNvSpPr>
            <a:spLocks noChangeShapeType="1"/>
          </p:cNvSpPr>
          <p:nvPr/>
        </p:nvSpPr>
        <p:spPr bwMode="auto">
          <a:xfrm flipH="1">
            <a:off x="2062163" y="2751138"/>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8" name="Line 25"/>
          <p:cNvSpPr>
            <a:spLocks noChangeShapeType="1"/>
          </p:cNvSpPr>
          <p:nvPr/>
        </p:nvSpPr>
        <p:spPr bwMode="auto">
          <a:xfrm flipH="1">
            <a:off x="2062163" y="2146300"/>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9" name="Line 26"/>
          <p:cNvSpPr>
            <a:spLocks noChangeShapeType="1"/>
          </p:cNvSpPr>
          <p:nvPr/>
        </p:nvSpPr>
        <p:spPr bwMode="auto">
          <a:xfrm flipH="1">
            <a:off x="2062163" y="3032125"/>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60" name="Line 27"/>
          <p:cNvSpPr>
            <a:spLocks noChangeShapeType="1"/>
          </p:cNvSpPr>
          <p:nvPr/>
        </p:nvSpPr>
        <p:spPr bwMode="auto">
          <a:xfrm flipH="1">
            <a:off x="2062163" y="3332163"/>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61" name="Line 28"/>
          <p:cNvSpPr>
            <a:spLocks noChangeShapeType="1"/>
          </p:cNvSpPr>
          <p:nvPr/>
        </p:nvSpPr>
        <p:spPr bwMode="auto">
          <a:xfrm flipH="1">
            <a:off x="2062163" y="3627438"/>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62" name="Line 29"/>
          <p:cNvSpPr>
            <a:spLocks noChangeShapeType="1"/>
          </p:cNvSpPr>
          <p:nvPr/>
        </p:nvSpPr>
        <p:spPr bwMode="auto">
          <a:xfrm flipH="1">
            <a:off x="2062163" y="3913188"/>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63" name="Line 30"/>
          <p:cNvSpPr>
            <a:spLocks noChangeShapeType="1"/>
          </p:cNvSpPr>
          <p:nvPr/>
        </p:nvSpPr>
        <p:spPr bwMode="auto">
          <a:xfrm flipH="1">
            <a:off x="2062163" y="4217988"/>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64" name="Line 31"/>
          <p:cNvSpPr>
            <a:spLocks noChangeShapeType="1"/>
          </p:cNvSpPr>
          <p:nvPr/>
        </p:nvSpPr>
        <p:spPr bwMode="auto">
          <a:xfrm flipH="1">
            <a:off x="2062163" y="4513263"/>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65" name="Line 32"/>
          <p:cNvSpPr>
            <a:spLocks noChangeShapeType="1"/>
          </p:cNvSpPr>
          <p:nvPr/>
        </p:nvSpPr>
        <p:spPr bwMode="auto">
          <a:xfrm flipH="1">
            <a:off x="2062163" y="4822825"/>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66" name="Line 33"/>
          <p:cNvSpPr>
            <a:spLocks noChangeShapeType="1"/>
          </p:cNvSpPr>
          <p:nvPr/>
        </p:nvSpPr>
        <p:spPr bwMode="auto">
          <a:xfrm flipH="1">
            <a:off x="2062163" y="5122863"/>
            <a:ext cx="87312"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67" name="Text Box 34"/>
          <p:cNvSpPr txBox="1">
            <a:spLocks noChangeArrowheads="1"/>
          </p:cNvSpPr>
          <p:nvPr/>
        </p:nvSpPr>
        <p:spPr bwMode="auto">
          <a:xfrm>
            <a:off x="2590800" y="2181225"/>
            <a:ext cx="14700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sz="1600" b="1">
                <a:solidFill>
                  <a:srgbClr val="272E72"/>
                </a:solidFill>
                <a:latin typeface="Calibri" pitchFamily="34" charset="0"/>
              </a:rPr>
              <a:t>FPG</a:t>
            </a:r>
          </a:p>
          <a:p>
            <a:pPr eaLnBrk="1" hangingPunct="1"/>
            <a:r>
              <a:rPr lang="fr-CA" sz="1600" b="1">
                <a:solidFill>
                  <a:srgbClr val="272E72"/>
                </a:solidFill>
                <a:latin typeface="Calibri" pitchFamily="34" charset="0"/>
              </a:rPr>
              <a:t>2hPG</a:t>
            </a:r>
          </a:p>
          <a:p>
            <a:pPr eaLnBrk="1" hangingPunct="1"/>
            <a:r>
              <a:rPr lang="fr-CA" sz="1600" b="1">
                <a:solidFill>
                  <a:srgbClr val="272E72"/>
                </a:solidFill>
                <a:latin typeface="Calibri" pitchFamily="34" charset="0"/>
              </a:rPr>
              <a:t>A1C</a:t>
            </a:r>
            <a:endParaRPr lang="fr-FR" sz="1600" b="1">
              <a:solidFill>
                <a:srgbClr val="272E72"/>
              </a:solidFill>
              <a:latin typeface="Calibri" pitchFamily="34" charset="0"/>
            </a:endParaRPr>
          </a:p>
        </p:txBody>
      </p:sp>
      <p:sp>
        <p:nvSpPr>
          <p:cNvPr id="91168" name="AutoShape 35"/>
          <p:cNvSpPr>
            <a:spLocks noChangeArrowheads="1"/>
          </p:cNvSpPr>
          <p:nvPr/>
        </p:nvSpPr>
        <p:spPr bwMode="auto">
          <a:xfrm rot="10800000">
            <a:off x="2444750" y="2278063"/>
            <a:ext cx="131763"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91169" name="Oval 36"/>
          <p:cNvSpPr>
            <a:spLocks noChangeArrowheads="1"/>
          </p:cNvSpPr>
          <p:nvPr/>
        </p:nvSpPr>
        <p:spPr bwMode="auto">
          <a:xfrm>
            <a:off x="2457450" y="2782888"/>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91170" name="AutoShape 37"/>
          <p:cNvSpPr>
            <a:spLocks noChangeArrowheads="1"/>
          </p:cNvSpPr>
          <p:nvPr/>
        </p:nvSpPr>
        <p:spPr bwMode="auto">
          <a:xfrm>
            <a:off x="2449513" y="2527300"/>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91171" name="Oval 38"/>
          <p:cNvSpPr>
            <a:spLocks noChangeArrowheads="1"/>
          </p:cNvSpPr>
          <p:nvPr/>
        </p:nvSpPr>
        <p:spPr bwMode="auto">
          <a:xfrm>
            <a:off x="4397375" y="5040313"/>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91172" name="Oval 39"/>
          <p:cNvSpPr>
            <a:spLocks noChangeArrowheads="1"/>
          </p:cNvSpPr>
          <p:nvPr/>
        </p:nvSpPr>
        <p:spPr bwMode="auto">
          <a:xfrm>
            <a:off x="3254375" y="4814888"/>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91173" name="Oval 40"/>
          <p:cNvSpPr>
            <a:spLocks noChangeArrowheads="1"/>
          </p:cNvSpPr>
          <p:nvPr/>
        </p:nvSpPr>
        <p:spPr bwMode="auto">
          <a:xfrm>
            <a:off x="2657475" y="4919663"/>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91174" name="AutoShape 41"/>
          <p:cNvSpPr>
            <a:spLocks noChangeArrowheads="1"/>
          </p:cNvSpPr>
          <p:nvPr/>
        </p:nvSpPr>
        <p:spPr bwMode="auto">
          <a:xfrm rot="10800000">
            <a:off x="3251200" y="4999038"/>
            <a:ext cx="131763"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91175" name="AutoShape 42"/>
          <p:cNvSpPr>
            <a:spLocks noChangeArrowheads="1"/>
          </p:cNvSpPr>
          <p:nvPr/>
        </p:nvSpPr>
        <p:spPr bwMode="auto">
          <a:xfrm rot="10800000">
            <a:off x="2663825" y="4976813"/>
            <a:ext cx="131763"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91176" name="Freeform 43"/>
          <p:cNvSpPr>
            <a:spLocks/>
          </p:cNvSpPr>
          <p:nvPr/>
        </p:nvSpPr>
        <p:spPr bwMode="auto">
          <a:xfrm>
            <a:off x="2700338" y="2068513"/>
            <a:ext cx="5192712" cy="2990850"/>
          </a:xfrm>
          <a:custGeom>
            <a:avLst/>
            <a:gdLst>
              <a:gd name="T0" fmla="*/ 2147483647 w 3271"/>
              <a:gd name="T1" fmla="*/ 0 h 1884"/>
              <a:gd name="T2" fmla="*/ 2147483647 w 3271"/>
              <a:gd name="T3" fmla="*/ 2147483647 h 1884"/>
              <a:gd name="T4" fmla="*/ 2147483647 w 3271"/>
              <a:gd name="T5" fmla="*/ 2147483647 h 1884"/>
              <a:gd name="T6" fmla="*/ 2147483647 w 3271"/>
              <a:gd name="T7" fmla="*/ 2147483647 h 1884"/>
              <a:gd name="T8" fmla="*/ 2147483647 w 3271"/>
              <a:gd name="T9" fmla="*/ 2147483647 h 1884"/>
              <a:gd name="T10" fmla="*/ 2147483647 w 3271"/>
              <a:gd name="T11" fmla="*/ 2147483647 h 1884"/>
              <a:gd name="T12" fmla="*/ 2147483647 w 3271"/>
              <a:gd name="T13" fmla="*/ 2147483647 h 1884"/>
              <a:gd name="T14" fmla="*/ 2147483647 w 3271"/>
              <a:gd name="T15" fmla="*/ 2147483647 h 1884"/>
              <a:gd name="T16" fmla="*/ 2147483647 w 3271"/>
              <a:gd name="T17" fmla="*/ 2147483647 h 1884"/>
              <a:gd name="T18" fmla="*/ 0 w 3271"/>
              <a:gd name="T19" fmla="*/ 2147483647 h 18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71"/>
              <a:gd name="T31" fmla="*/ 0 h 1884"/>
              <a:gd name="T32" fmla="*/ 3271 w 3271"/>
              <a:gd name="T33" fmla="*/ 1884 h 18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71" h="1884">
                <a:moveTo>
                  <a:pt x="3271" y="0"/>
                </a:moveTo>
                <a:lnTo>
                  <a:pt x="2902" y="447"/>
                </a:lnTo>
                <a:lnTo>
                  <a:pt x="2533" y="867"/>
                </a:lnTo>
                <a:lnTo>
                  <a:pt x="2181" y="1482"/>
                </a:lnTo>
                <a:lnTo>
                  <a:pt x="1823" y="1801"/>
                </a:lnTo>
                <a:lnTo>
                  <a:pt x="1454" y="1801"/>
                </a:lnTo>
                <a:lnTo>
                  <a:pt x="1062" y="1750"/>
                </a:lnTo>
                <a:lnTo>
                  <a:pt x="738" y="1773"/>
                </a:lnTo>
                <a:lnTo>
                  <a:pt x="375" y="1884"/>
                </a:lnTo>
                <a:lnTo>
                  <a:pt x="0" y="1857"/>
                </a:lnTo>
              </a:path>
            </a:pathLst>
          </a:custGeom>
          <a:noFill/>
          <a:ln w="19050">
            <a:solidFill>
              <a:srgbClr val="272E72"/>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latin typeface="Calibri" pitchFamily="34" charset="0"/>
            </a:endParaRPr>
          </a:p>
        </p:txBody>
      </p:sp>
      <p:sp>
        <p:nvSpPr>
          <p:cNvPr id="91177" name="Freeform 44"/>
          <p:cNvSpPr>
            <a:spLocks/>
          </p:cNvSpPr>
          <p:nvPr/>
        </p:nvSpPr>
        <p:spPr bwMode="auto">
          <a:xfrm>
            <a:off x="2690813" y="2290763"/>
            <a:ext cx="5194300" cy="2813050"/>
          </a:xfrm>
          <a:custGeom>
            <a:avLst/>
            <a:gdLst>
              <a:gd name="T0" fmla="*/ 2147483647 w 3272"/>
              <a:gd name="T1" fmla="*/ 0 h 1772"/>
              <a:gd name="T2" fmla="*/ 2147483647 w 3272"/>
              <a:gd name="T3" fmla="*/ 2147483647 h 1772"/>
              <a:gd name="T4" fmla="*/ 2147483647 w 3272"/>
              <a:gd name="T5" fmla="*/ 2147483647 h 1772"/>
              <a:gd name="T6" fmla="*/ 2147483647 w 3272"/>
              <a:gd name="T7" fmla="*/ 2147483647 h 1772"/>
              <a:gd name="T8" fmla="*/ 2147483647 w 3272"/>
              <a:gd name="T9" fmla="*/ 2147483647 h 1772"/>
              <a:gd name="T10" fmla="*/ 2147483647 w 3272"/>
              <a:gd name="T11" fmla="*/ 2147483647 h 1772"/>
              <a:gd name="T12" fmla="*/ 2147483647 w 3272"/>
              <a:gd name="T13" fmla="*/ 2147483647 h 1772"/>
              <a:gd name="T14" fmla="*/ 2147483647 w 3272"/>
              <a:gd name="T15" fmla="*/ 2147483647 h 1772"/>
              <a:gd name="T16" fmla="*/ 2147483647 w 3272"/>
              <a:gd name="T17" fmla="*/ 2147483647 h 1772"/>
              <a:gd name="T18" fmla="*/ 0 w 3272"/>
              <a:gd name="T19" fmla="*/ 2147483647 h 17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72"/>
              <a:gd name="T31" fmla="*/ 0 h 1772"/>
              <a:gd name="T32" fmla="*/ 3272 w 3272"/>
              <a:gd name="T33" fmla="*/ 1772 h 17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72" h="1772">
                <a:moveTo>
                  <a:pt x="3272" y="0"/>
                </a:moveTo>
                <a:lnTo>
                  <a:pt x="2908" y="346"/>
                </a:lnTo>
                <a:lnTo>
                  <a:pt x="2550" y="688"/>
                </a:lnTo>
                <a:lnTo>
                  <a:pt x="2192" y="1588"/>
                </a:lnTo>
                <a:lnTo>
                  <a:pt x="1795" y="1543"/>
                </a:lnTo>
                <a:lnTo>
                  <a:pt x="1449" y="1415"/>
                </a:lnTo>
                <a:lnTo>
                  <a:pt x="1096" y="1772"/>
                </a:lnTo>
                <a:lnTo>
                  <a:pt x="733" y="1577"/>
                </a:lnTo>
                <a:lnTo>
                  <a:pt x="386" y="1633"/>
                </a:lnTo>
                <a:lnTo>
                  <a:pt x="0" y="1694"/>
                </a:lnTo>
              </a:path>
            </a:pathLst>
          </a:custGeom>
          <a:noFill/>
          <a:ln w="19050">
            <a:solidFill>
              <a:srgbClr val="3366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latin typeface="Calibri" pitchFamily="34" charset="0"/>
            </a:endParaRPr>
          </a:p>
        </p:txBody>
      </p:sp>
      <p:sp>
        <p:nvSpPr>
          <p:cNvPr id="91178" name="Freeform 45"/>
          <p:cNvSpPr>
            <a:spLocks/>
          </p:cNvSpPr>
          <p:nvPr/>
        </p:nvSpPr>
        <p:spPr bwMode="auto">
          <a:xfrm>
            <a:off x="5035550" y="2051050"/>
            <a:ext cx="2867025" cy="2867025"/>
          </a:xfrm>
          <a:custGeom>
            <a:avLst/>
            <a:gdLst>
              <a:gd name="T0" fmla="*/ 2147483647 w 1806"/>
              <a:gd name="T1" fmla="*/ 0 h 1806"/>
              <a:gd name="T2" fmla="*/ 2147483647 w 1806"/>
              <a:gd name="T3" fmla="*/ 2147483647 h 1806"/>
              <a:gd name="T4" fmla="*/ 2147483647 w 1806"/>
              <a:gd name="T5" fmla="*/ 2147483647 h 1806"/>
              <a:gd name="T6" fmla="*/ 2147483647 w 1806"/>
              <a:gd name="T7" fmla="*/ 2147483647 h 1806"/>
              <a:gd name="T8" fmla="*/ 2147483647 w 1806"/>
              <a:gd name="T9" fmla="*/ 2147483647 h 1806"/>
              <a:gd name="T10" fmla="*/ 0 w 1806"/>
              <a:gd name="T11" fmla="*/ 2147483647 h 1806"/>
              <a:gd name="T12" fmla="*/ 0 60000 65536"/>
              <a:gd name="T13" fmla="*/ 0 60000 65536"/>
              <a:gd name="T14" fmla="*/ 0 60000 65536"/>
              <a:gd name="T15" fmla="*/ 0 60000 65536"/>
              <a:gd name="T16" fmla="*/ 0 60000 65536"/>
              <a:gd name="T17" fmla="*/ 0 60000 65536"/>
              <a:gd name="T18" fmla="*/ 0 w 1806"/>
              <a:gd name="T19" fmla="*/ 0 h 1806"/>
              <a:gd name="T20" fmla="*/ 1806 w 1806"/>
              <a:gd name="T21" fmla="*/ 1806 h 1806"/>
            </a:gdLst>
            <a:ahLst/>
            <a:cxnLst>
              <a:cxn ang="T12">
                <a:pos x="T0" y="T1"/>
              </a:cxn>
              <a:cxn ang="T13">
                <a:pos x="T2" y="T3"/>
              </a:cxn>
              <a:cxn ang="T14">
                <a:pos x="T4" y="T5"/>
              </a:cxn>
              <a:cxn ang="T15">
                <a:pos x="T6" y="T7"/>
              </a:cxn>
              <a:cxn ang="T16">
                <a:pos x="T8" y="T9"/>
              </a:cxn>
              <a:cxn ang="T17">
                <a:pos x="T10" y="T11"/>
              </a:cxn>
            </a:cxnLst>
            <a:rect l="T18" t="T19" r="T20" b="T21"/>
            <a:pathLst>
              <a:path w="1806" h="1806">
                <a:moveTo>
                  <a:pt x="1806" y="0"/>
                </a:moveTo>
                <a:lnTo>
                  <a:pt x="1442" y="419"/>
                </a:lnTo>
                <a:lnTo>
                  <a:pt x="1079" y="934"/>
                </a:lnTo>
                <a:lnTo>
                  <a:pt x="704" y="1554"/>
                </a:lnTo>
                <a:lnTo>
                  <a:pt x="341" y="1733"/>
                </a:lnTo>
                <a:lnTo>
                  <a:pt x="0" y="1806"/>
                </a:lnTo>
              </a:path>
            </a:pathLst>
          </a:cu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latin typeface="Calibri" pitchFamily="34" charset="0"/>
            </a:endParaRPr>
          </a:p>
        </p:txBody>
      </p:sp>
      <p:sp>
        <p:nvSpPr>
          <p:cNvPr id="91179" name="AutoShape 46"/>
          <p:cNvSpPr>
            <a:spLocks noChangeArrowheads="1"/>
          </p:cNvSpPr>
          <p:nvPr/>
        </p:nvSpPr>
        <p:spPr bwMode="auto">
          <a:xfrm rot="10800000">
            <a:off x="4384675" y="4795838"/>
            <a:ext cx="131763"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91180" name="Oval 47"/>
          <p:cNvSpPr>
            <a:spLocks noChangeArrowheads="1"/>
          </p:cNvSpPr>
          <p:nvPr/>
        </p:nvSpPr>
        <p:spPr bwMode="auto">
          <a:xfrm>
            <a:off x="7823200" y="2278063"/>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91181" name="AutoShape 48"/>
          <p:cNvSpPr>
            <a:spLocks noChangeArrowheads="1"/>
          </p:cNvSpPr>
          <p:nvPr/>
        </p:nvSpPr>
        <p:spPr bwMode="auto">
          <a:xfrm>
            <a:off x="7250113" y="2647950"/>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91182" name="Oval 49"/>
          <p:cNvSpPr>
            <a:spLocks noChangeArrowheads="1"/>
          </p:cNvSpPr>
          <p:nvPr/>
        </p:nvSpPr>
        <p:spPr bwMode="auto">
          <a:xfrm>
            <a:off x="7267575" y="2773363"/>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91183" name="Oval 50"/>
          <p:cNvSpPr>
            <a:spLocks noChangeArrowheads="1"/>
          </p:cNvSpPr>
          <p:nvPr/>
        </p:nvSpPr>
        <p:spPr bwMode="auto">
          <a:xfrm>
            <a:off x="6677025" y="3335338"/>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91184" name="AutoShape 51"/>
          <p:cNvSpPr>
            <a:spLocks noChangeArrowheads="1"/>
          </p:cNvSpPr>
          <p:nvPr/>
        </p:nvSpPr>
        <p:spPr bwMode="auto">
          <a:xfrm>
            <a:off x="6675438" y="3451225"/>
            <a:ext cx="123825" cy="123825"/>
          </a:xfrm>
          <a:prstGeom prst="diamond">
            <a:avLst/>
          </a:prstGeom>
          <a:solidFill>
            <a:srgbClr val="FF3300"/>
          </a:solidFill>
          <a:ln w="19050" algn="ctr">
            <a:solidFill>
              <a:srgbClr val="FF3300"/>
            </a:solidFill>
            <a:miter lim="800000"/>
            <a:headEnd/>
            <a:tailEnd/>
          </a:ln>
        </p:spPr>
        <p:txBody>
          <a:bodyPr wrap="none" anchor="ctr"/>
          <a:lstStyle/>
          <a:p>
            <a:endParaRPr lang="en-US">
              <a:latin typeface="Calibri" pitchFamily="34" charset="0"/>
            </a:endParaRPr>
          </a:p>
        </p:txBody>
      </p:sp>
      <p:sp>
        <p:nvSpPr>
          <p:cNvPr id="91185" name="AutoShape 52"/>
          <p:cNvSpPr>
            <a:spLocks noChangeArrowheads="1"/>
          </p:cNvSpPr>
          <p:nvPr/>
        </p:nvSpPr>
        <p:spPr bwMode="auto">
          <a:xfrm rot="10800000">
            <a:off x="7813675" y="2027238"/>
            <a:ext cx="131763"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91186" name="Oval 53"/>
          <p:cNvSpPr>
            <a:spLocks noChangeArrowheads="1"/>
          </p:cNvSpPr>
          <p:nvPr/>
        </p:nvSpPr>
        <p:spPr bwMode="auto">
          <a:xfrm>
            <a:off x="6115050" y="4741863"/>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91187" name="Oval 54"/>
          <p:cNvSpPr>
            <a:spLocks noChangeArrowheads="1"/>
          </p:cNvSpPr>
          <p:nvPr/>
        </p:nvSpPr>
        <p:spPr bwMode="auto">
          <a:xfrm>
            <a:off x="5556250" y="4681538"/>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91188" name="Oval 55"/>
          <p:cNvSpPr>
            <a:spLocks noChangeArrowheads="1"/>
          </p:cNvSpPr>
          <p:nvPr/>
        </p:nvSpPr>
        <p:spPr bwMode="auto">
          <a:xfrm>
            <a:off x="4972050" y="4506913"/>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91189" name="AutoShape 56"/>
          <p:cNvSpPr>
            <a:spLocks noChangeArrowheads="1"/>
          </p:cNvSpPr>
          <p:nvPr/>
        </p:nvSpPr>
        <p:spPr bwMode="auto">
          <a:xfrm rot="10800000">
            <a:off x="5530850" y="4872038"/>
            <a:ext cx="131763"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91190" name="AutoShape 57"/>
          <p:cNvSpPr>
            <a:spLocks noChangeArrowheads="1"/>
          </p:cNvSpPr>
          <p:nvPr/>
        </p:nvSpPr>
        <p:spPr bwMode="auto">
          <a:xfrm rot="10800000">
            <a:off x="6099175" y="4395788"/>
            <a:ext cx="131763"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91191" name="AutoShape 58"/>
          <p:cNvSpPr>
            <a:spLocks noChangeArrowheads="1"/>
          </p:cNvSpPr>
          <p:nvPr/>
        </p:nvSpPr>
        <p:spPr bwMode="auto">
          <a:xfrm rot="10800000">
            <a:off x="4962525" y="4881563"/>
            <a:ext cx="131763"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91192" name="AutoShape 59"/>
          <p:cNvSpPr>
            <a:spLocks noChangeArrowheads="1"/>
          </p:cNvSpPr>
          <p:nvPr/>
        </p:nvSpPr>
        <p:spPr bwMode="auto">
          <a:xfrm rot="10800000">
            <a:off x="6661150" y="3389313"/>
            <a:ext cx="131763"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91193" name="Oval 60"/>
          <p:cNvSpPr>
            <a:spLocks noChangeArrowheads="1"/>
          </p:cNvSpPr>
          <p:nvPr/>
        </p:nvSpPr>
        <p:spPr bwMode="auto">
          <a:xfrm>
            <a:off x="3816350" y="4757738"/>
            <a:ext cx="104775" cy="104775"/>
          </a:xfrm>
          <a:prstGeom prst="ellipse">
            <a:avLst/>
          </a:prstGeom>
          <a:solidFill>
            <a:srgbClr val="3366FF"/>
          </a:solidFill>
          <a:ln w="19050" algn="ctr">
            <a:solidFill>
              <a:srgbClr val="3366FF"/>
            </a:solidFill>
            <a:round/>
            <a:headEnd/>
            <a:tailEnd/>
          </a:ln>
        </p:spPr>
        <p:txBody>
          <a:bodyPr wrap="none" anchor="ctr"/>
          <a:lstStyle/>
          <a:p>
            <a:endParaRPr lang="en-US">
              <a:latin typeface="Calibri" pitchFamily="34" charset="0"/>
            </a:endParaRPr>
          </a:p>
        </p:txBody>
      </p:sp>
      <p:sp>
        <p:nvSpPr>
          <p:cNvPr id="91194" name="AutoShape 61"/>
          <p:cNvSpPr>
            <a:spLocks noChangeArrowheads="1"/>
          </p:cNvSpPr>
          <p:nvPr/>
        </p:nvSpPr>
        <p:spPr bwMode="auto">
          <a:xfrm rot="10800000">
            <a:off x="3810000" y="4824413"/>
            <a:ext cx="131763" cy="114300"/>
          </a:xfrm>
          <a:prstGeom prst="triangle">
            <a:avLst>
              <a:gd name="adj" fmla="val 50000"/>
            </a:avLst>
          </a:prstGeom>
          <a:solidFill>
            <a:srgbClr val="272E72"/>
          </a:solidFill>
          <a:ln w="19050" algn="ctr">
            <a:solidFill>
              <a:srgbClr val="272E72"/>
            </a:solidFill>
            <a:miter lim="800000"/>
            <a:headEnd/>
            <a:tailEnd/>
          </a:ln>
        </p:spPr>
        <p:txBody>
          <a:bodyPr wrap="none" anchor="ctr"/>
          <a:lstStyle/>
          <a:p>
            <a:endParaRPr lang="en-US">
              <a:latin typeface="Calibri" pitchFamily="34" charset="0"/>
            </a:endParaRPr>
          </a:p>
        </p:txBody>
      </p:sp>
      <p:sp>
        <p:nvSpPr>
          <p:cNvPr id="91195" name="Text Box 62"/>
          <p:cNvSpPr txBox="1">
            <a:spLocks noChangeArrowheads="1"/>
          </p:cNvSpPr>
          <p:nvPr/>
        </p:nvSpPr>
        <p:spPr bwMode="auto">
          <a:xfrm rot="-5400000">
            <a:off x="-327818" y="3299618"/>
            <a:ext cx="330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CA" b="1">
                <a:solidFill>
                  <a:srgbClr val="272E72"/>
                </a:solidFill>
                <a:latin typeface="Calibri" pitchFamily="34" charset="0"/>
              </a:rPr>
              <a:t>Retinopathy (%)</a:t>
            </a:r>
            <a:endParaRPr lang="fr-FR" b="1">
              <a:solidFill>
                <a:srgbClr val="272E72"/>
              </a:solidFill>
              <a:latin typeface="Calibri" pitchFamily="34" charset="0"/>
            </a:endParaRPr>
          </a:p>
        </p:txBody>
      </p:sp>
      <p:sp>
        <p:nvSpPr>
          <p:cNvPr id="91196" name="Text Box 63"/>
          <p:cNvSpPr txBox="1">
            <a:spLocks noChangeArrowheads="1"/>
          </p:cNvSpPr>
          <p:nvPr/>
        </p:nvSpPr>
        <p:spPr bwMode="auto">
          <a:xfrm>
            <a:off x="2476500" y="5280025"/>
            <a:ext cx="5349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CA" sz="1600" b="1">
                <a:solidFill>
                  <a:srgbClr val="272E72"/>
                </a:solidFill>
                <a:latin typeface="Calibri" pitchFamily="34" charset="0"/>
              </a:rPr>
              <a:t>57-</a:t>
            </a:r>
          </a:p>
          <a:p>
            <a:pPr algn="ctr" eaLnBrk="1" hangingPunct="1"/>
            <a:r>
              <a:rPr lang="fr-CA" sz="1600" b="1">
                <a:solidFill>
                  <a:srgbClr val="272E72"/>
                </a:solidFill>
                <a:latin typeface="Calibri" pitchFamily="34" charset="0"/>
              </a:rPr>
              <a:t>39-</a:t>
            </a:r>
          </a:p>
          <a:p>
            <a:pPr algn="ctr" eaLnBrk="1" hangingPunct="1"/>
            <a:r>
              <a:rPr lang="fr-CA" sz="1600" b="1">
                <a:solidFill>
                  <a:srgbClr val="272E72"/>
                </a:solidFill>
                <a:latin typeface="Calibri" pitchFamily="34" charset="0"/>
              </a:rPr>
              <a:t>2.2-</a:t>
            </a:r>
            <a:endParaRPr lang="fr-FR" sz="1600" b="1">
              <a:solidFill>
                <a:srgbClr val="272E72"/>
              </a:solidFill>
              <a:latin typeface="Calibri" pitchFamily="34" charset="0"/>
            </a:endParaRPr>
          </a:p>
        </p:txBody>
      </p:sp>
      <p:sp>
        <p:nvSpPr>
          <p:cNvPr id="91197" name="Text Box 64"/>
          <p:cNvSpPr txBox="1">
            <a:spLocks noChangeArrowheads="1"/>
          </p:cNvSpPr>
          <p:nvPr/>
        </p:nvSpPr>
        <p:spPr bwMode="auto">
          <a:xfrm>
            <a:off x="838200" y="5280025"/>
            <a:ext cx="17494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sz="1600" b="1">
                <a:solidFill>
                  <a:srgbClr val="272E72"/>
                </a:solidFill>
                <a:latin typeface="Calibri" pitchFamily="34" charset="0"/>
              </a:rPr>
              <a:t>FPG   (mg/dL)</a:t>
            </a:r>
          </a:p>
          <a:p>
            <a:pPr eaLnBrk="1" hangingPunct="1"/>
            <a:r>
              <a:rPr lang="fr-CA" sz="1600" b="1">
                <a:solidFill>
                  <a:srgbClr val="272E72"/>
                </a:solidFill>
                <a:latin typeface="Calibri" pitchFamily="34" charset="0"/>
              </a:rPr>
              <a:t>2hPG (mg/dL)</a:t>
            </a:r>
          </a:p>
          <a:p>
            <a:pPr eaLnBrk="1" hangingPunct="1"/>
            <a:r>
              <a:rPr lang="fr-CA" sz="1600" b="1">
                <a:solidFill>
                  <a:srgbClr val="272E72"/>
                </a:solidFill>
                <a:latin typeface="Calibri" pitchFamily="34" charset="0"/>
              </a:rPr>
              <a:t>A1C    (%)</a:t>
            </a:r>
            <a:endParaRPr lang="fr-FR" sz="1600" b="1">
              <a:solidFill>
                <a:srgbClr val="272E72"/>
              </a:solidFill>
              <a:latin typeface="Calibri" pitchFamily="34" charset="0"/>
            </a:endParaRPr>
          </a:p>
        </p:txBody>
      </p:sp>
      <p:sp>
        <p:nvSpPr>
          <p:cNvPr id="91198" name="Text Box 65"/>
          <p:cNvSpPr txBox="1">
            <a:spLocks noChangeArrowheads="1"/>
          </p:cNvSpPr>
          <p:nvPr/>
        </p:nvSpPr>
        <p:spPr bwMode="auto">
          <a:xfrm>
            <a:off x="3055938" y="5280025"/>
            <a:ext cx="5349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CA" sz="1600" b="1">
                <a:solidFill>
                  <a:srgbClr val="272E72"/>
                </a:solidFill>
                <a:latin typeface="Calibri" pitchFamily="34" charset="0"/>
              </a:rPr>
              <a:t>79-</a:t>
            </a:r>
          </a:p>
          <a:p>
            <a:pPr algn="ctr" eaLnBrk="1" hangingPunct="1"/>
            <a:r>
              <a:rPr lang="fr-CA" sz="1600" b="1">
                <a:solidFill>
                  <a:srgbClr val="272E72"/>
                </a:solidFill>
                <a:latin typeface="Calibri" pitchFamily="34" charset="0"/>
              </a:rPr>
              <a:t>80-</a:t>
            </a:r>
          </a:p>
          <a:p>
            <a:pPr algn="ctr" eaLnBrk="1" hangingPunct="1"/>
            <a:r>
              <a:rPr lang="fr-CA" sz="1600" b="1">
                <a:solidFill>
                  <a:srgbClr val="272E72"/>
                </a:solidFill>
                <a:latin typeface="Calibri" pitchFamily="34" charset="0"/>
              </a:rPr>
              <a:t>4.7-</a:t>
            </a:r>
            <a:endParaRPr lang="fr-FR" sz="1600" b="1">
              <a:solidFill>
                <a:srgbClr val="272E72"/>
              </a:solidFill>
              <a:latin typeface="Calibri" pitchFamily="34" charset="0"/>
            </a:endParaRPr>
          </a:p>
        </p:txBody>
      </p:sp>
      <p:sp>
        <p:nvSpPr>
          <p:cNvPr id="91199" name="Text Box 66"/>
          <p:cNvSpPr txBox="1">
            <a:spLocks noChangeArrowheads="1"/>
          </p:cNvSpPr>
          <p:nvPr/>
        </p:nvSpPr>
        <p:spPr bwMode="auto">
          <a:xfrm>
            <a:off x="3613150" y="5280025"/>
            <a:ext cx="5349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CA" sz="1600" b="1">
                <a:solidFill>
                  <a:srgbClr val="272E72"/>
                </a:solidFill>
                <a:latin typeface="Calibri" pitchFamily="34" charset="0"/>
              </a:rPr>
              <a:t>84-</a:t>
            </a:r>
          </a:p>
          <a:p>
            <a:pPr algn="ctr" eaLnBrk="1" hangingPunct="1"/>
            <a:r>
              <a:rPr lang="fr-CA" sz="1600" b="1">
                <a:solidFill>
                  <a:srgbClr val="272E72"/>
                </a:solidFill>
                <a:latin typeface="Calibri" pitchFamily="34" charset="0"/>
              </a:rPr>
              <a:t>90-</a:t>
            </a:r>
          </a:p>
          <a:p>
            <a:pPr algn="ctr" eaLnBrk="1" hangingPunct="1"/>
            <a:r>
              <a:rPr lang="fr-CA" sz="1600" b="1">
                <a:solidFill>
                  <a:srgbClr val="272E72"/>
                </a:solidFill>
                <a:latin typeface="Calibri" pitchFamily="34" charset="0"/>
              </a:rPr>
              <a:t>4.9-</a:t>
            </a:r>
            <a:endParaRPr lang="fr-FR" sz="1600" b="1">
              <a:solidFill>
                <a:srgbClr val="272E72"/>
              </a:solidFill>
              <a:latin typeface="Calibri" pitchFamily="34" charset="0"/>
            </a:endParaRPr>
          </a:p>
        </p:txBody>
      </p:sp>
      <p:sp>
        <p:nvSpPr>
          <p:cNvPr id="91200" name="Text Box 67"/>
          <p:cNvSpPr txBox="1">
            <a:spLocks noChangeArrowheads="1"/>
          </p:cNvSpPr>
          <p:nvPr/>
        </p:nvSpPr>
        <p:spPr bwMode="auto">
          <a:xfrm>
            <a:off x="4216400" y="5280025"/>
            <a:ext cx="5349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CA" sz="1600" b="1">
                <a:solidFill>
                  <a:srgbClr val="272E72"/>
                </a:solidFill>
                <a:latin typeface="Calibri" pitchFamily="34" charset="0"/>
              </a:rPr>
              <a:t>89-</a:t>
            </a:r>
          </a:p>
          <a:p>
            <a:pPr algn="ctr" eaLnBrk="1" hangingPunct="1"/>
            <a:r>
              <a:rPr lang="fr-CA" sz="1600" b="1">
                <a:solidFill>
                  <a:srgbClr val="272E72"/>
                </a:solidFill>
                <a:latin typeface="Calibri" pitchFamily="34" charset="0"/>
              </a:rPr>
              <a:t>99-</a:t>
            </a:r>
          </a:p>
          <a:p>
            <a:pPr algn="ctr" eaLnBrk="1" hangingPunct="1"/>
            <a:r>
              <a:rPr lang="fr-CA" sz="1600" b="1">
                <a:solidFill>
                  <a:srgbClr val="272E72"/>
                </a:solidFill>
                <a:latin typeface="Calibri" pitchFamily="34" charset="0"/>
              </a:rPr>
              <a:t>5.1-</a:t>
            </a:r>
            <a:endParaRPr lang="fr-FR" sz="1600" b="1">
              <a:solidFill>
                <a:srgbClr val="272E72"/>
              </a:solidFill>
              <a:latin typeface="Calibri" pitchFamily="34" charset="0"/>
            </a:endParaRPr>
          </a:p>
        </p:txBody>
      </p:sp>
      <p:sp>
        <p:nvSpPr>
          <p:cNvPr id="91201" name="Text Box 68"/>
          <p:cNvSpPr txBox="1">
            <a:spLocks noChangeArrowheads="1"/>
          </p:cNvSpPr>
          <p:nvPr/>
        </p:nvSpPr>
        <p:spPr bwMode="auto">
          <a:xfrm>
            <a:off x="4735513" y="5280025"/>
            <a:ext cx="590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CA" sz="1600" b="1">
                <a:solidFill>
                  <a:srgbClr val="272E72"/>
                </a:solidFill>
                <a:latin typeface="Calibri" pitchFamily="34" charset="0"/>
              </a:rPr>
              <a:t>93-</a:t>
            </a:r>
          </a:p>
          <a:p>
            <a:pPr algn="ctr" eaLnBrk="1" hangingPunct="1"/>
            <a:r>
              <a:rPr lang="fr-CA" sz="1600" b="1">
                <a:solidFill>
                  <a:srgbClr val="272E72"/>
                </a:solidFill>
                <a:latin typeface="Calibri" pitchFamily="34" charset="0"/>
              </a:rPr>
              <a:t>110-</a:t>
            </a:r>
          </a:p>
          <a:p>
            <a:pPr algn="ctr" eaLnBrk="1" hangingPunct="1"/>
            <a:r>
              <a:rPr lang="fr-CA" sz="1600" b="1">
                <a:solidFill>
                  <a:srgbClr val="272E72"/>
                </a:solidFill>
                <a:latin typeface="Calibri" pitchFamily="34" charset="0"/>
              </a:rPr>
              <a:t>5.4-</a:t>
            </a:r>
            <a:endParaRPr lang="fr-FR" sz="1600" b="1">
              <a:solidFill>
                <a:srgbClr val="272E72"/>
              </a:solidFill>
              <a:latin typeface="Calibri" pitchFamily="34" charset="0"/>
            </a:endParaRPr>
          </a:p>
        </p:txBody>
      </p:sp>
      <p:sp>
        <p:nvSpPr>
          <p:cNvPr id="91202" name="Text Box 69"/>
          <p:cNvSpPr txBox="1">
            <a:spLocks noChangeArrowheads="1"/>
          </p:cNvSpPr>
          <p:nvPr/>
        </p:nvSpPr>
        <p:spPr bwMode="auto">
          <a:xfrm>
            <a:off x="5303838" y="5280025"/>
            <a:ext cx="590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CA" sz="1600" b="1">
                <a:solidFill>
                  <a:srgbClr val="272E72"/>
                </a:solidFill>
                <a:latin typeface="Calibri" pitchFamily="34" charset="0"/>
              </a:rPr>
              <a:t>99-</a:t>
            </a:r>
          </a:p>
          <a:p>
            <a:pPr algn="ctr" eaLnBrk="1" hangingPunct="1"/>
            <a:r>
              <a:rPr lang="fr-CA" sz="1600" b="1">
                <a:solidFill>
                  <a:srgbClr val="272E72"/>
                </a:solidFill>
                <a:latin typeface="Calibri" pitchFamily="34" charset="0"/>
              </a:rPr>
              <a:t>125-</a:t>
            </a:r>
          </a:p>
          <a:p>
            <a:pPr algn="ctr" eaLnBrk="1" hangingPunct="1"/>
            <a:r>
              <a:rPr lang="fr-CA" sz="1600" b="1">
                <a:solidFill>
                  <a:srgbClr val="272E72"/>
                </a:solidFill>
                <a:latin typeface="Calibri" pitchFamily="34" charset="0"/>
              </a:rPr>
              <a:t>5.6-</a:t>
            </a:r>
            <a:endParaRPr lang="fr-FR" sz="1600" b="1">
              <a:solidFill>
                <a:srgbClr val="272E72"/>
              </a:solidFill>
              <a:latin typeface="Calibri" pitchFamily="34" charset="0"/>
            </a:endParaRPr>
          </a:p>
        </p:txBody>
      </p:sp>
      <p:sp>
        <p:nvSpPr>
          <p:cNvPr id="91203" name="Text Box 70"/>
          <p:cNvSpPr txBox="1">
            <a:spLocks noChangeArrowheads="1"/>
          </p:cNvSpPr>
          <p:nvPr/>
        </p:nvSpPr>
        <p:spPr bwMode="auto">
          <a:xfrm>
            <a:off x="5875338" y="5280025"/>
            <a:ext cx="590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CA" sz="1600" b="1">
                <a:solidFill>
                  <a:srgbClr val="272E72"/>
                </a:solidFill>
                <a:latin typeface="Calibri" pitchFamily="34" charset="0"/>
              </a:rPr>
              <a:t>108-</a:t>
            </a:r>
          </a:p>
          <a:p>
            <a:pPr algn="ctr" eaLnBrk="1" hangingPunct="1"/>
            <a:r>
              <a:rPr lang="fr-CA" sz="1600" b="1">
                <a:solidFill>
                  <a:srgbClr val="272E72"/>
                </a:solidFill>
                <a:latin typeface="Calibri" pitchFamily="34" charset="0"/>
              </a:rPr>
              <a:t>155-</a:t>
            </a:r>
          </a:p>
          <a:p>
            <a:pPr algn="ctr" eaLnBrk="1" hangingPunct="1"/>
            <a:r>
              <a:rPr lang="fr-CA" sz="1600" b="1">
                <a:solidFill>
                  <a:srgbClr val="272E72"/>
                </a:solidFill>
                <a:latin typeface="Calibri" pitchFamily="34" charset="0"/>
              </a:rPr>
              <a:t>6.0-</a:t>
            </a:r>
            <a:endParaRPr lang="fr-FR" sz="1600" b="1">
              <a:solidFill>
                <a:srgbClr val="272E72"/>
              </a:solidFill>
              <a:latin typeface="Calibri" pitchFamily="34" charset="0"/>
            </a:endParaRPr>
          </a:p>
        </p:txBody>
      </p:sp>
      <p:sp>
        <p:nvSpPr>
          <p:cNvPr id="91204" name="Text Box 71"/>
          <p:cNvSpPr txBox="1">
            <a:spLocks noChangeArrowheads="1"/>
          </p:cNvSpPr>
          <p:nvPr/>
        </p:nvSpPr>
        <p:spPr bwMode="auto">
          <a:xfrm>
            <a:off x="6450013" y="5280025"/>
            <a:ext cx="590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CA" sz="1600" b="1">
                <a:solidFill>
                  <a:srgbClr val="272E72"/>
                </a:solidFill>
                <a:latin typeface="Calibri" pitchFamily="34" charset="0"/>
              </a:rPr>
              <a:t>130-</a:t>
            </a:r>
          </a:p>
          <a:p>
            <a:pPr algn="ctr" eaLnBrk="1" hangingPunct="1"/>
            <a:r>
              <a:rPr lang="fr-CA" sz="1600" b="1">
                <a:solidFill>
                  <a:srgbClr val="272E72"/>
                </a:solidFill>
                <a:latin typeface="Calibri" pitchFamily="34" charset="0"/>
              </a:rPr>
              <a:t>218-</a:t>
            </a:r>
          </a:p>
          <a:p>
            <a:pPr algn="ctr" eaLnBrk="1" hangingPunct="1"/>
            <a:r>
              <a:rPr lang="fr-CA" sz="1600" b="1">
                <a:solidFill>
                  <a:srgbClr val="272E72"/>
                </a:solidFill>
                <a:latin typeface="Calibri" pitchFamily="34" charset="0"/>
              </a:rPr>
              <a:t>6.9-</a:t>
            </a:r>
            <a:endParaRPr lang="fr-FR" sz="1600" b="1">
              <a:solidFill>
                <a:srgbClr val="272E72"/>
              </a:solidFill>
              <a:latin typeface="Calibri" pitchFamily="34" charset="0"/>
            </a:endParaRPr>
          </a:p>
        </p:txBody>
      </p:sp>
      <p:sp>
        <p:nvSpPr>
          <p:cNvPr id="91205" name="Text Box 72"/>
          <p:cNvSpPr txBox="1">
            <a:spLocks noChangeArrowheads="1"/>
          </p:cNvSpPr>
          <p:nvPr/>
        </p:nvSpPr>
        <p:spPr bwMode="auto">
          <a:xfrm>
            <a:off x="7018338" y="5280025"/>
            <a:ext cx="590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CA" sz="1600" b="1">
                <a:solidFill>
                  <a:srgbClr val="272E72"/>
                </a:solidFill>
                <a:latin typeface="Calibri" pitchFamily="34" charset="0"/>
              </a:rPr>
              <a:t>178-</a:t>
            </a:r>
          </a:p>
          <a:p>
            <a:pPr algn="ctr" eaLnBrk="1" hangingPunct="1"/>
            <a:r>
              <a:rPr lang="fr-CA" sz="1600" b="1">
                <a:solidFill>
                  <a:srgbClr val="272E72"/>
                </a:solidFill>
                <a:latin typeface="Calibri" pitchFamily="34" charset="0"/>
              </a:rPr>
              <a:t>304-</a:t>
            </a:r>
          </a:p>
          <a:p>
            <a:pPr algn="ctr" eaLnBrk="1" hangingPunct="1"/>
            <a:r>
              <a:rPr lang="fr-CA" sz="1600" b="1">
                <a:solidFill>
                  <a:srgbClr val="272E72"/>
                </a:solidFill>
                <a:latin typeface="Calibri" pitchFamily="34" charset="0"/>
              </a:rPr>
              <a:t>8.5-</a:t>
            </a:r>
            <a:endParaRPr lang="fr-FR" sz="1600" b="1">
              <a:solidFill>
                <a:srgbClr val="272E72"/>
              </a:solidFill>
              <a:latin typeface="Calibri" pitchFamily="34" charset="0"/>
            </a:endParaRPr>
          </a:p>
        </p:txBody>
      </p:sp>
      <p:sp>
        <p:nvSpPr>
          <p:cNvPr id="91206" name="Text Box 73"/>
          <p:cNvSpPr txBox="1">
            <a:spLocks noChangeArrowheads="1"/>
          </p:cNvSpPr>
          <p:nvPr/>
        </p:nvSpPr>
        <p:spPr bwMode="auto">
          <a:xfrm>
            <a:off x="7559675" y="5280025"/>
            <a:ext cx="6477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CA" sz="1600" b="1">
                <a:solidFill>
                  <a:srgbClr val="272E72"/>
                </a:solidFill>
                <a:latin typeface="Calibri" pitchFamily="34" charset="0"/>
              </a:rPr>
              <a:t>258-</a:t>
            </a:r>
          </a:p>
          <a:p>
            <a:pPr algn="ctr" eaLnBrk="1" hangingPunct="1"/>
            <a:r>
              <a:rPr lang="fr-CA" sz="1600" b="1">
                <a:solidFill>
                  <a:srgbClr val="272E72"/>
                </a:solidFill>
                <a:latin typeface="Calibri" pitchFamily="34" charset="0"/>
              </a:rPr>
              <a:t>386-</a:t>
            </a:r>
          </a:p>
          <a:p>
            <a:pPr algn="ctr" eaLnBrk="1" hangingPunct="1"/>
            <a:r>
              <a:rPr lang="fr-CA" sz="1600" b="1">
                <a:solidFill>
                  <a:srgbClr val="272E72"/>
                </a:solidFill>
                <a:latin typeface="Calibri" pitchFamily="34" charset="0"/>
              </a:rPr>
              <a:t>10.3-</a:t>
            </a:r>
            <a:endParaRPr lang="fr-FR" sz="1600" b="1">
              <a:solidFill>
                <a:srgbClr val="272E72"/>
              </a:solidFill>
              <a:latin typeface="Calibri" pitchFamily="34" charset="0"/>
            </a:endParaRPr>
          </a:p>
        </p:txBody>
      </p:sp>
      <p:sp>
        <p:nvSpPr>
          <p:cNvPr id="91207" name="Text Box 74"/>
          <p:cNvSpPr txBox="1">
            <a:spLocks noChangeArrowheads="1"/>
          </p:cNvSpPr>
          <p:nvPr/>
        </p:nvSpPr>
        <p:spPr bwMode="auto">
          <a:xfrm>
            <a:off x="1570038" y="1976438"/>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sz="1600" b="1">
                <a:solidFill>
                  <a:srgbClr val="272E72"/>
                </a:solidFill>
                <a:latin typeface="Calibri" pitchFamily="34" charset="0"/>
              </a:rPr>
              <a:t>50</a:t>
            </a:r>
            <a:endParaRPr lang="fr-FR" sz="1600" b="1">
              <a:solidFill>
                <a:srgbClr val="272E72"/>
              </a:solidFill>
              <a:latin typeface="Calibri" pitchFamily="34" charset="0"/>
            </a:endParaRPr>
          </a:p>
        </p:txBody>
      </p:sp>
      <p:sp>
        <p:nvSpPr>
          <p:cNvPr id="91208" name="Text Box 75"/>
          <p:cNvSpPr txBox="1">
            <a:spLocks noChangeArrowheads="1"/>
          </p:cNvSpPr>
          <p:nvPr/>
        </p:nvSpPr>
        <p:spPr bwMode="auto">
          <a:xfrm>
            <a:off x="1570038" y="2579688"/>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sz="1600" b="1">
                <a:solidFill>
                  <a:srgbClr val="272E72"/>
                </a:solidFill>
                <a:latin typeface="Calibri" pitchFamily="34" charset="0"/>
              </a:rPr>
              <a:t>40</a:t>
            </a:r>
            <a:endParaRPr lang="fr-FR" sz="1600" b="1">
              <a:solidFill>
                <a:srgbClr val="272E72"/>
              </a:solidFill>
              <a:latin typeface="Calibri" pitchFamily="34" charset="0"/>
            </a:endParaRPr>
          </a:p>
        </p:txBody>
      </p:sp>
      <p:sp>
        <p:nvSpPr>
          <p:cNvPr id="91209" name="Text Box 76"/>
          <p:cNvSpPr txBox="1">
            <a:spLocks noChangeArrowheads="1"/>
          </p:cNvSpPr>
          <p:nvPr/>
        </p:nvSpPr>
        <p:spPr bwMode="auto">
          <a:xfrm>
            <a:off x="1570038" y="3155950"/>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sz="1600" b="1">
                <a:solidFill>
                  <a:srgbClr val="272E72"/>
                </a:solidFill>
                <a:latin typeface="Calibri" pitchFamily="34" charset="0"/>
              </a:rPr>
              <a:t>30</a:t>
            </a:r>
            <a:endParaRPr lang="fr-FR" sz="1600" b="1">
              <a:solidFill>
                <a:srgbClr val="272E72"/>
              </a:solidFill>
              <a:latin typeface="Calibri" pitchFamily="34" charset="0"/>
            </a:endParaRPr>
          </a:p>
        </p:txBody>
      </p:sp>
      <p:sp>
        <p:nvSpPr>
          <p:cNvPr id="91210" name="Text Box 77"/>
          <p:cNvSpPr txBox="1">
            <a:spLocks noChangeArrowheads="1"/>
          </p:cNvSpPr>
          <p:nvPr/>
        </p:nvSpPr>
        <p:spPr bwMode="auto">
          <a:xfrm>
            <a:off x="1570038" y="3749675"/>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sz="1600" b="1">
                <a:solidFill>
                  <a:srgbClr val="272E72"/>
                </a:solidFill>
                <a:latin typeface="Calibri" pitchFamily="34" charset="0"/>
              </a:rPr>
              <a:t>20</a:t>
            </a:r>
            <a:endParaRPr lang="fr-FR" sz="1600" b="1">
              <a:solidFill>
                <a:srgbClr val="272E72"/>
              </a:solidFill>
              <a:latin typeface="Calibri" pitchFamily="34" charset="0"/>
            </a:endParaRPr>
          </a:p>
        </p:txBody>
      </p:sp>
      <p:sp>
        <p:nvSpPr>
          <p:cNvPr id="91211" name="Text Box 78"/>
          <p:cNvSpPr txBox="1">
            <a:spLocks noChangeArrowheads="1"/>
          </p:cNvSpPr>
          <p:nvPr/>
        </p:nvSpPr>
        <p:spPr bwMode="auto">
          <a:xfrm>
            <a:off x="1570038" y="4362450"/>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sz="1600" b="1">
                <a:solidFill>
                  <a:srgbClr val="272E72"/>
                </a:solidFill>
                <a:latin typeface="Calibri" pitchFamily="34" charset="0"/>
              </a:rPr>
              <a:t>10</a:t>
            </a:r>
            <a:endParaRPr lang="fr-FR" sz="1600" b="1">
              <a:solidFill>
                <a:srgbClr val="272E72"/>
              </a:solidFill>
              <a:latin typeface="Calibri" pitchFamily="34" charset="0"/>
            </a:endParaRPr>
          </a:p>
        </p:txBody>
      </p:sp>
      <p:sp>
        <p:nvSpPr>
          <p:cNvPr id="91212" name="Text Box 79"/>
          <p:cNvSpPr txBox="1">
            <a:spLocks noChangeArrowheads="1"/>
          </p:cNvSpPr>
          <p:nvPr/>
        </p:nvSpPr>
        <p:spPr bwMode="auto">
          <a:xfrm>
            <a:off x="1682750" y="49847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sz="1600" b="1">
                <a:solidFill>
                  <a:srgbClr val="272E72"/>
                </a:solidFill>
                <a:latin typeface="Calibri" pitchFamily="34" charset="0"/>
              </a:rPr>
              <a:t>0</a:t>
            </a:r>
            <a:endParaRPr lang="fr-FR" sz="1600" b="1">
              <a:solidFill>
                <a:srgbClr val="272E72"/>
              </a:solidFill>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885825" y="165100"/>
            <a:ext cx="8258175" cy="1431925"/>
          </a:xfrm>
        </p:spPr>
        <p:txBody>
          <a:bodyPr/>
          <a:lstStyle/>
          <a:p>
            <a:pPr eaLnBrk="1" hangingPunct="1">
              <a:lnSpc>
                <a:spcPct val="75000"/>
              </a:lnSpc>
            </a:pPr>
            <a:r>
              <a:rPr lang="en-US" altLang="en-US" sz="2800" smtClean="0">
                <a:solidFill>
                  <a:srgbClr val="FF3300"/>
                </a:solidFill>
                <a:effectLst/>
              </a:rPr>
              <a:t>Type 2 Diabetes:</a:t>
            </a:r>
            <a:r>
              <a:rPr lang="en-US" altLang="en-US" sz="2800" smtClean="0">
                <a:solidFill>
                  <a:srgbClr val="FFFF00"/>
                </a:solidFill>
                <a:effectLst/>
              </a:rPr>
              <a:t> </a:t>
            </a:r>
            <a:br>
              <a:rPr lang="en-US" altLang="en-US" sz="2800" smtClean="0">
                <a:solidFill>
                  <a:srgbClr val="FFFF00"/>
                </a:solidFill>
                <a:effectLst/>
              </a:rPr>
            </a:br>
            <a:r>
              <a:rPr lang="en-US" altLang="en-US" sz="2800" smtClean="0">
                <a:solidFill>
                  <a:srgbClr val="FFFF00"/>
                </a:solidFill>
                <a:effectLst/>
              </a:rPr>
              <a:t/>
            </a:r>
            <a:br>
              <a:rPr lang="en-US" altLang="en-US" sz="2800" smtClean="0">
                <a:solidFill>
                  <a:srgbClr val="FFFF00"/>
                </a:solidFill>
                <a:effectLst/>
              </a:rPr>
            </a:br>
            <a:r>
              <a:rPr lang="en-US" altLang="en-US" sz="2800" smtClean="0">
                <a:solidFill>
                  <a:srgbClr val="FFFF00"/>
                </a:solidFill>
                <a:effectLst/>
              </a:rPr>
              <a:t>Progression from Underlying Defects</a:t>
            </a:r>
          </a:p>
        </p:txBody>
      </p:sp>
      <p:sp>
        <p:nvSpPr>
          <p:cNvPr id="92163" name="Rectangle 3"/>
          <p:cNvSpPr>
            <a:spLocks noChangeArrowheads="1"/>
          </p:cNvSpPr>
          <p:nvPr/>
        </p:nvSpPr>
        <p:spPr bwMode="auto">
          <a:xfrm>
            <a:off x="304800" y="6489700"/>
            <a:ext cx="83708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9412" tIns="39009" rIns="79412" bIns="39009" anchor="b">
            <a:spAutoFit/>
          </a:bodyPr>
          <a:lstStyle/>
          <a:p>
            <a:pPr defTabSz="801688" eaLnBrk="0" hangingPunct="0"/>
            <a:r>
              <a:rPr lang="en-US" altLang="en-US"/>
              <a:t>Adapted from Groop.Diabetes Obesity Metab 1999;1(Suppl.1):S1-S7.</a:t>
            </a:r>
          </a:p>
        </p:txBody>
      </p:sp>
      <p:sp>
        <p:nvSpPr>
          <p:cNvPr id="92164" name="Rectangle 4"/>
          <p:cNvSpPr>
            <a:spLocks noChangeArrowheads="1"/>
          </p:cNvSpPr>
          <p:nvPr/>
        </p:nvSpPr>
        <p:spPr bwMode="auto">
          <a:xfrm>
            <a:off x="0" y="1585913"/>
            <a:ext cx="9144000" cy="4876800"/>
          </a:xfrm>
          <a:prstGeom prst="rect">
            <a:avLst/>
          </a:prstGeom>
          <a:gradFill rotWithShape="0">
            <a:gsLst>
              <a:gs pos="0">
                <a:schemeClr val="tx1"/>
              </a:gs>
              <a:gs pos="100000">
                <a:srgbClr val="000066"/>
              </a:gs>
            </a:gsLst>
            <a:lin ang="5400000" scaled="1"/>
          </a:gradFill>
          <a:ln w="9525">
            <a:solidFill>
              <a:schemeClr val="bg1"/>
            </a:solidFill>
            <a:miter lim="800000"/>
            <a:headEnd/>
            <a:tailEnd/>
          </a:ln>
        </p:spPr>
        <p:txBody>
          <a:bodyPr wrap="none" anchor="ctr"/>
          <a:lstStyle/>
          <a:p>
            <a:endParaRPr lang="en-US"/>
          </a:p>
        </p:txBody>
      </p:sp>
      <p:grpSp>
        <p:nvGrpSpPr>
          <p:cNvPr id="92165" name="Group 5"/>
          <p:cNvGrpSpPr>
            <a:grpSpLocks/>
          </p:cNvGrpSpPr>
          <p:nvPr/>
        </p:nvGrpSpPr>
        <p:grpSpPr bwMode="auto">
          <a:xfrm>
            <a:off x="3649663" y="2844800"/>
            <a:ext cx="3124200" cy="3074988"/>
            <a:chOff x="2400" y="1746"/>
            <a:chExt cx="1968" cy="1937"/>
          </a:xfrm>
        </p:grpSpPr>
        <p:sp>
          <p:nvSpPr>
            <p:cNvPr id="92176" name="Freeform 6"/>
            <p:cNvSpPr>
              <a:spLocks/>
            </p:cNvSpPr>
            <p:nvPr/>
          </p:nvSpPr>
          <p:spPr bwMode="auto">
            <a:xfrm>
              <a:off x="2400" y="1746"/>
              <a:ext cx="1968" cy="1937"/>
            </a:xfrm>
            <a:custGeom>
              <a:avLst/>
              <a:gdLst>
                <a:gd name="T0" fmla="*/ 720 w 1968"/>
                <a:gd name="T1" fmla="*/ 126 h 1937"/>
                <a:gd name="T2" fmla="*/ 672 w 1968"/>
                <a:gd name="T3" fmla="*/ 222 h 1937"/>
                <a:gd name="T4" fmla="*/ 624 w 1968"/>
                <a:gd name="T5" fmla="*/ 318 h 1937"/>
                <a:gd name="T6" fmla="*/ 576 w 1968"/>
                <a:gd name="T7" fmla="*/ 366 h 1937"/>
                <a:gd name="T8" fmla="*/ 562 w 1968"/>
                <a:gd name="T9" fmla="*/ 443 h 1937"/>
                <a:gd name="T10" fmla="*/ 542 w 1968"/>
                <a:gd name="T11" fmla="*/ 601 h 1937"/>
                <a:gd name="T12" fmla="*/ 496 w 1968"/>
                <a:gd name="T13" fmla="*/ 727 h 1937"/>
                <a:gd name="T14" fmla="*/ 363 w 1968"/>
                <a:gd name="T15" fmla="*/ 899 h 1937"/>
                <a:gd name="T16" fmla="*/ 324 w 1968"/>
                <a:gd name="T17" fmla="*/ 978 h 1937"/>
                <a:gd name="T18" fmla="*/ 311 w 1968"/>
                <a:gd name="T19" fmla="*/ 1057 h 1937"/>
                <a:gd name="T20" fmla="*/ 244 w 1968"/>
                <a:gd name="T21" fmla="*/ 1097 h 1937"/>
                <a:gd name="T22" fmla="*/ 178 w 1968"/>
                <a:gd name="T23" fmla="*/ 1322 h 1937"/>
                <a:gd name="T24" fmla="*/ 132 w 1968"/>
                <a:gd name="T25" fmla="*/ 1461 h 1937"/>
                <a:gd name="T26" fmla="*/ 0 w 1968"/>
                <a:gd name="T27" fmla="*/ 1937 h 1937"/>
                <a:gd name="T28" fmla="*/ 1968 w 1968"/>
                <a:gd name="T29" fmla="*/ 1937 h 1937"/>
                <a:gd name="T30" fmla="*/ 1924 w 1968"/>
                <a:gd name="T31" fmla="*/ 1672 h 1937"/>
                <a:gd name="T32" fmla="*/ 1891 w 1968"/>
                <a:gd name="T33" fmla="*/ 1500 h 1937"/>
                <a:gd name="T34" fmla="*/ 1825 w 1968"/>
                <a:gd name="T35" fmla="*/ 1434 h 1937"/>
                <a:gd name="T36" fmla="*/ 1765 w 1968"/>
                <a:gd name="T37" fmla="*/ 1223 h 1937"/>
                <a:gd name="T38" fmla="*/ 1739 w 1968"/>
                <a:gd name="T39" fmla="*/ 1110 h 1937"/>
                <a:gd name="T40" fmla="*/ 1653 w 1968"/>
                <a:gd name="T41" fmla="*/ 925 h 1937"/>
                <a:gd name="T42" fmla="*/ 1600 w 1968"/>
                <a:gd name="T43" fmla="*/ 733 h 1937"/>
                <a:gd name="T44" fmla="*/ 1501 w 1968"/>
                <a:gd name="T45" fmla="*/ 542 h 1937"/>
                <a:gd name="T46" fmla="*/ 1474 w 1968"/>
                <a:gd name="T47" fmla="*/ 343 h 1937"/>
                <a:gd name="T48" fmla="*/ 1401 w 1968"/>
                <a:gd name="T49" fmla="*/ 185 h 1937"/>
                <a:gd name="T50" fmla="*/ 1315 w 1968"/>
                <a:gd name="T51" fmla="*/ 66 h 1937"/>
                <a:gd name="T52" fmla="*/ 1243 w 1968"/>
                <a:gd name="T53" fmla="*/ 0 h 1937"/>
                <a:gd name="T54" fmla="*/ 1157 w 1968"/>
                <a:gd name="T55" fmla="*/ 39 h 1937"/>
                <a:gd name="T56" fmla="*/ 1044 w 1968"/>
                <a:gd name="T57" fmla="*/ 0 h 1937"/>
                <a:gd name="T58" fmla="*/ 846 w 1968"/>
                <a:gd name="T59" fmla="*/ 59 h 1937"/>
                <a:gd name="T60" fmla="*/ 720 w 1968"/>
                <a:gd name="T61" fmla="*/ 126 h 193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68"/>
                <a:gd name="T94" fmla="*/ 0 h 1937"/>
                <a:gd name="T95" fmla="*/ 1968 w 1968"/>
                <a:gd name="T96" fmla="*/ 1937 h 193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68" h="1937">
                  <a:moveTo>
                    <a:pt x="720" y="126"/>
                  </a:moveTo>
                  <a:lnTo>
                    <a:pt x="672" y="222"/>
                  </a:lnTo>
                  <a:lnTo>
                    <a:pt x="624" y="318"/>
                  </a:lnTo>
                  <a:lnTo>
                    <a:pt x="576" y="366"/>
                  </a:lnTo>
                  <a:lnTo>
                    <a:pt x="562" y="443"/>
                  </a:lnTo>
                  <a:lnTo>
                    <a:pt x="542" y="601"/>
                  </a:lnTo>
                  <a:lnTo>
                    <a:pt x="496" y="727"/>
                  </a:lnTo>
                  <a:lnTo>
                    <a:pt x="363" y="899"/>
                  </a:lnTo>
                  <a:lnTo>
                    <a:pt x="324" y="978"/>
                  </a:lnTo>
                  <a:lnTo>
                    <a:pt x="311" y="1057"/>
                  </a:lnTo>
                  <a:lnTo>
                    <a:pt x="244" y="1097"/>
                  </a:lnTo>
                  <a:lnTo>
                    <a:pt x="178" y="1322"/>
                  </a:lnTo>
                  <a:lnTo>
                    <a:pt x="132" y="1461"/>
                  </a:lnTo>
                  <a:lnTo>
                    <a:pt x="0" y="1937"/>
                  </a:lnTo>
                  <a:lnTo>
                    <a:pt x="1968" y="1937"/>
                  </a:lnTo>
                  <a:lnTo>
                    <a:pt x="1924" y="1672"/>
                  </a:lnTo>
                  <a:lnTo>
                    <a:pt x="1891" y="1500"/>
                  </a:lnTo>
                  <a:lnTo>
                    <a:pt x="1825" y="1434"/>
                  </a:lnTo>
                  <a:lnTo>
                    <a:pt x="1765" y="1223"/>
                  </a:lnTo>
                  <a:lnTo>
                    <a:pt x="1739" y="1110"/>
                  </a:lnTo>
                  <a:lnTo>
                    <a:pt x="1653" y="925"/>
                  </a:lnTo>
                  <a:lnTo>
                    <a:pt x="1600" y="733"/>
                  </a:lnTo>
                  <a:lnTo>
                    <a:pt x="1501" y="542"/>
                  </a:lnTo>
                  <a:lnTo>
                    <a:pt x="1474" y="343"/>
                  </a:lnTo>
                  <a:lnTo>
                    <a:pt x="1401" y="185"/>
                  </a:lnTo>
                  <a:lnTo>
                    <a:pt x="1315" y="66"/>
                  </a:lnTo>
                  <a:lnTo>
                    <a:pt x="1243" y="0"/>
                  </a:lnTo>
                  <a:lnTo>
                    <a:pt x="1157" y="39"/>
                  </a:lnTo>
                  <a:lnTo>
                    <a:pt x="1044" y="0"/>
                  </a:lnTo>
                  <a:lnTo>
                    <a:pt x="846" y="59"/>
                  </a:lnTo>
                  <a:lnTo>
                    <a:pt x="720" y="126"/>
                  </a:lnTo>
                  <a:close/>
                </a:path>
              </a:pathLst>
            </a:custGeom>
            <a:gradFill rotWithShape="0">
              <a:gsLst>
                <a:gs pos="0">
                  <a:srgbClr val="6699FF"/>
                </a:gs>
                <a:gs pos="100000">
                  <a:srgbClr val="0000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177" name="Freeform 7"/>
            <p:cNvSpPr>
              <a:spLocks/>
            </p:cNvSpPr>
            <p:nvPr/>
          </p:nvSpPr>
          <p:spPr bwMode="auto">
            <a:xfrm>
              <a:off x="2976" y="1765"/>
              <a:ext cx="901" cy="624"/>
            </a:xfrm>
            <a:custGeom>
              <a:avLst/>
              <a:gdLst>
                <a:gd name="T0" fmla="*/ 0 w 901"/>
                <a:gd name="T1" fmla="*/ 539 h 624"/>
                <a:gd name="T2" fmla="*/ 32 w 901"/>
                <a:gd name="T3" fmla="*/ 384 h 624"/>
                <a:gd name="T4" fmla="*/ 53 w 901"/>
                <a:gd name="T5" fmla="*/ 342 h 624"/>
                <a:gd name="T6" fmla="*/ 123 w 901"/>
                <a:gd name="T7" fmla="*/ 224 h 624"/>
                <a:gd name="T8" fmla="*/ 160 w 901"/>
                <a:gd name="T9" fmla="*/ 134 h 624"/>
                <a:gd name="T10" fmla="*/ 219 w 901"/>
                <a:gd name="T11" fmla="*/ 102 h 624"/>
                <a:gd name="T12" fmla="*/ 320 w 901"/>
                <a:gd name="T13" fmla="*/ 54 h 624"/>
                <a:gd name="T14" fmla="*/ 459 w 901"/>
                <a:gd name="T15" fmla="*/ 0 h 624"/>
                <a:gd name="T16" fmla="*/ 544 w 901"/>
                <a:gd name="T17" fmla="*/ 59 h 624"/>
                <a:gd name="T18" fmla="*/ 539 w 901"/>
                <a:gd name="T19" fmla="*/ 27 h 624"/>
                <a:gd name="T20" fmla="*/ 597 w 901"/>
                <a:gd name="T21" fmla="*/ 48 h 624"/>
                <a:gd name="T22" fmla="*/ 667 w 901"/>
                <a:gd name="T23" fmla="*/ 6 h 624"/>
                <a:gd name="T24" fmla="*/ 709 w 901"/>
                <a:gd name="T25" fmla="*/ 48 h 624"/>
                <a:gd name="T26" fmla="*/ 757 w 901"/>
                <a:gd name="T27" fmla="*/ 91 h 624"/>
                <a:gd name="T28" fmla="*/ 800 w 901"/>
                <a:gd name="T29" fmla="*/ 171 h 624"/>
                <a:gd name="T30" fmla="*/ 853 w 901"/>
                <a:gd name="T31" fmla="*/ 278 h 624"/>
                <a:gd name="T32" fmla="*/ 901 w 901"/>
                <a:gd name="T33" fmla="*/ 550 h 624"/>
                <a:gd name="T34" fmla="*/ 693 w 901"/>
                <a:gd name="T35" fmla="*/ 454 h 624"/>
                <a:gd name="T36" fmla="*/ 592 w 901"/>
                <a:gd name="T37" fmla="*/ 555 h 624"/>
                <a:gd name="T38" fmla="*/ 517 w 901"/>
                <a:gd name="T39" fmla="*/ 427 h 624"/>
                <a:gd name="T40" fmla="*/ 331 w 901"/>
                <a:gd name="T41" fmla="*/ 566 h 624"/>
                <a:gd name="T42" fmla="*/ 357 w 901"/>
                <a:gd name="T43" fmla="*/ 438 h 624"/>
                <a:gd name="T44" fmla="*/ 219 w 901"/>
                <a:gd name="T45" fmla="*/ 448 h 624"/>
                <a:gd name="T46" fmla="*/ 75 w 901"/>
                <a:gd name="T47" fmla="*/ 624 h 624"/>
                <a:gd name="T48" fmla="*/ 101 w 901"/>
                <a:gd name="T49" fmla="*/ 432 h 624"/>
                <a:gd name="T50" fmla="*/ 0 w 901"/>
                <a:gd name="T51" fmla="*/ 539 h 6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1"/>
                <a:gd name="T79" fmla="*/ 0 h 624"/>
                <a:gd name="T80" fmla="*/ 901 w 901"/>
                <a:gd name="T81" fmla="*/ 624 h 6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1" h="624">
                  <a:moveTo>
                    <a:pt x="0" y="539"/>
                  </a:moveTo>
                  <a:lnTo>
                    <a:pt x="32" y="384"/>
                  </a:lnTo>
                  <a:lnTo>
                    <a:pt x="53" y="342"/>
                  </a:lnTo>
                  <a:lnTo>
                    <a:pt x="123" y="224"/>
                  </a:lnTo>
                  <a:lnTo>
                    <a:pt x="160" y="134"/>
                  </a:lnTo>
                  <a:lnTo>
                    <a:pt x="219" y="102"/>
                  </a:lnTo>
                  <a:lnTo>
                    <a:pt x="320" y="54"/>
                  </a:lnTo>
                  <a:lnTo>
                    <a:pt x="459" y="0"/>
                  </a:lnTo>
                  <a:lnTo>
                    <a:pt x="544" y="59"/>
                  </a:lnTo>
                  <a:lnTo>
                    <a:pt x="539" y="27"/>
                  </a:lnTo>
                  <a:lnTo>
                    <a:pt x="597" y="48"/>
                  </a:lnTo>
                  <a:lnTo>
                    <a:pt x="667" y="6"/>
                  </a:lnTo>
                  <a:lnTo>
                    <a:pt x="709" y="48"/>
                  </a:lnTo>
                  <a:lnTo>
                    <a:pt x="757" y="91"/>
                  </a:lnTo>
                  <a:lnTo>
                    <a:pt x="800" y="171"/>
                  </a:lnTo>
                  <a:lnTo>
                    <a:pt x="853" y="278"/>
                  </a:lnTo>
                  <a:lnTo>
                    <a:pt x="901" y="550"/>
                  </a:lnTo>
                  <a:lnTo>
                    <a:pt x="693" y="454"/>
                  </a:lnTo>
                  <a:lnTo>
                    <a:pt x="592" y="555"/>
                  </a:lnTo>
                  <a:lnTo>
                    <a:pt x="517" y="427"/>
                  </a:lnTo>
                  <a:lnTo>
                    <a:pt x="331" y="566"/>
                  </a:lnTo>
                  <a:lnTo>
                    <a:pt x="357" y="438"/>
                  </a:lnTo>
                  <a:lnTo>
                    <a:pt x="219" y="448"/>
                  </a:lnTo>
                  <a:lnTo>
                    <a:pt x="75" y="624"/>
                  </a:lnTo>
                  <a:lnTo>
                    <a:pt x="101" y="432"/>
                  </a:lnTo>
                  <a:lnTo>
                    <a:pt x="0" y="539"/>
                  </a:lnTo>
                  <a:close/>
                </a:path>
              </a:pathLst>
            </a:cu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92166" name="Rectangle 8"/>
          <p:cNvSpPr>
            <a:spLocks noChangeArrowheads="1"/>
          </p:cNvSpPr>
          <p:nvPr/>
        </p:nvSpPr>
        <p:spPr bwMode="auto">
          <a:xfrm>
            <a:off x="719138" y="2206625"/>
            <a:ext cx="7789862"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39009" rIns="0" bIns="39009"/>
          <a:lstStyle/>
          <a:p>
            <a:pPr defTabSz="801688" eaLnBrk="0" hangingPunct="0">
              <a:lnSpc>
                <a:spcPct val="95000"/>
              </a:lnSpc>
              <a:spcBef>
                <a:spcPct val="40000"/>
              </a:spcBef>
              <a:tabLst>
                <a:tab pos="752475" algn="ctr"/>
                <a:tab pos="2405063" algn="ctr"/>
                <a:tab pos="6667500" algn="ctr"/>
              </a:tabLst>
            </a:pPr>
            <a:r>
              <a:rPr lang="en-US" altLang="en-US" b="1">
                <a:solidFill>
                  <a:schemeClr val="bg1"/>
                </a:solidFill>
                <a:latin typeface="TimesNewRomanPS"/>
              </a:rPr>
              <a:t>	</a:t>
            </a:r>
            <a:r>
              <a:rPr lang="en-US" altLang="en-US" sz="1600" b="1">
                <a:solidFill>
                  <a:srgbClr val="FF3300"/>
                </a:solidFill>
              </a:rPr>
              <a:t>Insulin	Insulin	Macrovascular</a:t>
            </a:r>
            <a:br>
              <a:rPr lang="en-US" altLang="en-US" sz="1600" b="1">
                <a:solidFill>
                  <a:srgbClr val="FF3300"/>
                </a:solidFill>
              </a:rPr>
            </a:br>
            <a:r>
              <a:rPr lang="en-US" altLang="en-US" sz="1600" b="1">
                <a:solidFill>
                  <a:srgbClr val="FF3300"/>
                </a:solidFill>
              </a:rPr>
              <a:t>	Sensitivity	Secretion	Diseases</a:t>
            </a:r>
          </a:p>
          <a:p>
            <a:pPr defTabSz="801688" eaLnBrk="0" hangingPunct="0">
              <a:lnSpc>
                <a:spcPct val="95000"/>
              </a:lnSpc>
              <a:spcBef>
                <a:spcPct val="40000"/>
              </a:spcBef>
              <a:tabLst>
                <a:tab pos="752475" algn="ctr"/>
                <a:tab pos="2405063" algn="ctr"/>
                <a:tab pos="6667500" algn="ctr"/>
              </a:tabLst>
            </a:pPr>
            <a:endParaRPr lang="en-US" altLang="en-US" sz="1600" b="1">
              <a:solidFill>
                <a:srgbClr val="FF3300"/>
              </a:solidFill>
            </a:endParaRPr>
          </a:p>
          <a:p>
            <a:pPr defTabSz="801688" eaLnBrk="0" hangingPunct="0">
              <a:lnSpc>
                <a:spcPct val="95000"/>
              </a:lnSpc>
              <a:spcBef>
                <a:spcPct val="40000"/>
              </a:spcBef>
              <a:tabLst>
                <a:tab pos="752475" algn="ctr"/>
                <a:tab pos="2405063" algn="ctr"/>
                <a:tab pos="6667500" algn="ctr"/>
              </a:tabLst>
            </a:pPr>
            <a:r>
              <a:rPr lang="en-US" altLang="en-US" sz="1600" b="1">
                <a:solidFill>
                  <a:schemeClr val="bg1"/>
                </a:solidFill>
              </a:rPr>
              <a:t>	30%	50%	50%</a:t>
            </a:r>
          </a:p>
          <a:p>
            <a:pPr defTabSz="801688" eaLnBrk="0" hangingPunct="0">
              <a:lnSpc>
                <a:spcPct val="95000"/>
              </a:lnSpc>
              <a:spcBef>
                <a:spcPct val="40000"/>
              </a:spcBef>
              <a:tabLst>
                <a:tab pos="752475" algn="ctr"/>
                <a:tab pos="2405063" algn="ctr"/>
                <a:tab pos="6667500" algn="ctr"/>
              </a:tabLst>
            </a:pPr>
            <a:r>
              <a:rPr lang="en-US" altLang="en-US" sz="1600" b="1">
                <a:solidFill>
                  <a:schemeClr val="bg1"/>
                </a:solidFill>
              </a:rPr>
              <a:t>	</a:t>
            </a:r>
            <a:br>
              <a:rPr lang="en-US" altLang="en-US" sz="1600" b="1">
                <a:solidFill>
                  <a:schemeClr val="bg1"/>
                </a:solidFill>
              </a:rPr>
            </a:br>
            <a:r>
              <a:rPr lang="en-US" altLang="en-US" sz="1600" b="1">
                <a:solidFill>
                  <a:schemeClr val="bg1"/>
                </a:solidFill>
              </a:rPr>
              <a:t>	50%	70%-100%	40%</a:t>
            </a:r>
          </a:p>
          <a:p>
            <a:pPr defTabSz="801688" eaLnBrk="0" hangingPunct="0">
              <a:lnSpc>
                <a:spcPct val="95000"/>
              </a:lnSpc>
              <a:spcBef>
                <a:spcPct val="40000"/>
              </a:spcBef>
              <a:tabLst>
                <a:tab pos="752475" algn="ctr"/>
                <a:tab pos="2405063" algn="ctr"/>
                <a:tab pos="6667500" algn="ctr"/>
              </a:tabLst>
            </a:pPr>
            <a:r>
              <a:rPr lang="en-US" altLang="en-US" sz="1600" b="1">
                <a:solidFill>
                  <a:schemeClr val="bg1"/>
                </a:solidFill>
              </a:rPr>
              <a:t>	</a:t>
            </a:r>
            <a:br>
              <a:rPr lang="en-US" altLang="en-US" sz="1600" b="1">
                <a:solidFill>
                  <a:schemeClr val="bg1"/>
                </a:solidFill>
              </a:rPr>
            </a:br>
            <a:r>
              <a:rPr lang="en-US" altLang="en-US" sz="1600" b="1">
                <a:solidFill>
                  <a:schemeClr val="bg1"/>
                </a:solidFill>
              </a:rPr>
              <a:t>	70%	150%	10%</a:t>
            </a:r>
          </a:p>
          <a:p>
            <a:pPr defTabSz="801688" eaLnBrk="0" hangingPunct="0">
              <a:lnSpc>
                <a:spcPct val="95000"/>
              </a:lnSpc>
              <a:spcBef>
                <a:spcPct val="40000"/>
              </a:spcBef>
              <a:tabLst>
                <a:tab pos="752475" algn="ctr"/>
                <a:tab pos="2405063" algn="ctr"/>
                <a:tab pos="6667500" algn="ctr"/>
              </a:tabLst>
            </a:pPr>
            <a:r>
              <a:rPr lang="en-US" altLang="en-US" sz="1600" b="1">
                <a:solidFill>
                  <a:schemeClr val="bg1"/>
                </a:solidFill>
              </a:rPr>
              <a:t>	</a:t>
            </a:r>
            <a:br>
              <a:rPr lang="en-US" altLang="en-US" sz="1600" b="1">
                <a:solidFill>
                  <a:schemeClr val="bg1"/>
                </a:solidFill>
              </a:rPr>
            </a:br>
            <a:r>
              <a:rPr lang="en-US" altLang="en-US" sz="1600" b="1">
                <a:solidFill>
                  <a:schemeClr val="bg1"/>
                </a:solidFill>
                <a:latin typeface="TimesNewRomanPS"/>
              </a:rPr>
              <a:t>	</a:t>
            </a:r>
          </a:p>
          <a:p>
            <a:pPr defTabSz="801688" eaLnBrk="0" hangingPunct="0">
              <a:lnSpc>
                <a:spcPct val="95000"/>
              </a:lnSpc>
              <a:spcBef>
                <a:spcPct val="40000"/>
              </a:spcBef>
              <a:tabLst>
                <a:tab pos="752475" algn="ctr"/>
                <a:tab pos="2405063" algn="ctr"/>
                <a:tab pos="6667500" algn="ctr"/>
              </a:tabLst>
            </a:pPr>
            <a:r>
              <a:rPr lang="en-US" altLang="en-US" sz="1600" b="1">
                <a:solidFill>
                  <a:schemeClr val="bg1"/>
                </a:solidFill>
              </a:rPr>
              <a:t>	100%	100%</a:t>
            </a:r>
            <a:endParaRPr lang="en-US" altLang="en-US" sz="1600" b="1">
              <a:solidFill>
                <a:schemeClr val="bg1"/>
              </a:solidFill>
              <a:latin typeface="TimesNewRomanPS"/>
            </a:endParaRPr>
          </a:p>
        </p:txBody>
      </p:sp>
      <p:sp>
        <p:nvSpPr>
          <p:cNvPr id="92167" name="Line 9"/>
          <p:cNvSpPr>
            <a:spLocks noChangeShapeType="1"/>
          </p:cNvSpPr>
          <p:nvPr/>
        </p:nvSpPr>
        <p:spPr bwMode="auto">
          <a:xfrm>
            <a:off x="677863" y="2957513"/>
            <a:ext cx="7848600" cy="15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68" name="Line 10"/>
          <p:cNvSpPr>
            <a:spLocks noChangeShapeType="1"/>
          </p:cNvSpPr>
          <p:nvPr/>
        </p:nvSpPr>
        <p:spPr bwMode="auto">
          <a:xfrm>
            <a:off x="4476750" y="3486150"/>
            <a:ext cx="161925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69" name="Rectangle 11"/>
          <p:cNvSpPr>
            <a:spLocks noChangeArrowheads="1"/>
          </p:cNvSpPr>
          <p:nvPr/>
        </p:nvSpPr>
        <p:spPr bwMode="auto">
          <a:xfrm>
            <a:off x="4700588" y="2955925"/>
            <a:ext cx="13144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9412" tIns="39009" rIns="79412" bIns="39009">
            <a:spAutoFit/>
          </a:bodyPr>
          <a:lstStyle/>
          <a:p>
            <a:pPr algn="ctr" defTabSz="801688" eaLnBrk="0" hangingPunct="0">
              <a:spcBef>
                <a:spcPct val="50000"/>
              </a:spcBef>
            </a:pPr>
            <a:r>
              <a:rPr lang="en-US" altLang="en-US" sz="1600" b="1">
                <a:solidFill>
                  <a:srgbClr val="FF3300"/>
                </a:solidFill>
              </a:rPr>
              <a:t>Type 2 Diabetes</a:t>
            </a:r>
          </a:p>
        </p:txBody>
      </p:sp>
      <p:sp>
        <p:nvSpPr>
          <p:cNvPr id="92170" name="Rectangle 12"/>
          <p:cNvSpPr>
            <a:spLocks noChangeArrowheads="1"/>
          </p:cNvSpPr>
          <p:nvPr/>
        </p:nvSpPr>
        <p:spPr bwMode="auto">
          <a:xfrm>
            <a:off x="4787900" y="3689350"/>
            <a:ext cx="11509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9412" tIns="39009" rIns="79412" bIns="39009">
            <a:spAutoFit/>
          </a:bodyPr>
          <a:lstStyle/>
          <a:p>
            <a:pPr algn="ctr" defTabSz="801688" eaLnBrk="0" hangingPunct="0">
              <a:spcBef>
                <a:spcPct val="50000"/>
              </a:spcBef>
            </a:pPr>
            <a:r>
              <a:rPr lang="en-US" altLang="en-US" sz="1600" b="1">
                <a:solidFill>
                  <a:schemeClr val="bg1"/>
                </a:solidFill>
              </a:rPr>
              <a:t>IGT</a:t>
            </a:r>
          </a:p>
        </p:txBody>
      </p:sp>
      <p:sp>
        <p:nvSpPr>
          <p:cNvPr id="92171" name="Rectangle 13"/>
          <p:cNvSpPr>
            <a:spLocks noChangeArrowheads="1"/>
          </p:cNvSpPr>
          <p:nvPr/>
        </p:nvSpPr>
        <p:spPr bwMode="auto">
          <a:xfrm>
            <a:off x="4443413" y="4144963"/>
            <a:ext cx="17748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9412" tIns="39009" rIns="79412" bIns="39009">
            <a:spAutoFit/>
          </a:bodyPr>
          <a:lstStyle/>
          <a:p>
            <a:pPr algn="ctr" defTabSz="801688" eaLnBrk="0" hangingPunct="0">
              <a:spcBef>
                <a:spcPct val="50000"/>
              </a:spcBef>
            </a:pPr>
            <a:r>
              <a:rPr lang="en-US" altLang="en-US" sz="1600" b="1">
                <a:solidFill>
                  <a:srgbClr val="FFCC00"/>
                </a:solidFill>
              </a:rPr>
              <a:t>Impaired Glucose Metabolism</a:t>
            </a:r>
          </a:p>
        </p:txBody>
      </p:sp>
      <p:sp>
        <p:nvSpPr>
          <p:cNvPr id="92172" name="Rectangle 14"/>
          <p:cNvSpPr>
            <a:spLocks noChangeArrowheads="1"/>
          </p:cNvSpPr>
          <p:nvPr/>
        </p:nvSpPr>
        <p:spPr bwMode="auto">
          <a:xfrm>
            <a:off x="3765550" y="5218113"/>
            <a:ext cx="29829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9412" tIns="39009" rIns="79412" bIns="39009">
            <a:spAutoFit/>
          </a:bodyPr>
          <a:lstStyle/>
          <a:p>
            <a:pPr algn="ctr" defTabSz="801688" eaLnBrk="0" hangingPunct="0">
              <a:spcBef>
                <a:spcPct val="50000"/>
              </a:spcBef>
            </a:pPr>
            <a:r>
              <a:rPr lang="en-US" altLang="en-US" sz="1600" b="1"/>
              <a:t>Normal Glucose Metabolism</a:t>
            </a:r>
          </a:p>
        </p:txBody>
      </p:sp>
      <p:sp>
        <p:nvSpPr>
          <p:cNvPr id="92173" name="Line 15"/>
          <p:cNvSpPr>
            <a:spLocks noChangeShapeType="1"/>
          </p:cNvSpPr>
          <p:nvPr/>
        </p:nvSpPr>
        <p:spPr bwMode="auto">
          <a:xfrm>
            <a:off x="677863" y="3517900"/>
            <a:ext cx="7856537" cy="15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4" name="Line 16"/>
          <p:cNvSpPr>
            <a:spLocks noChangeShapeType="1"/>
          </p:cNvSpPr>
          <p:nvPr/>
        </p:nvSpPr>
        <p:spPr bwMode="auto">
          <a:xfrm>
            <a:off x="677863" y="4143375"/>
            <a:ext cx="7848600" cy="31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75" name="Line 17"/>
          <p:cNvSpPr>
            <a:spLocks noChangeShapeType="1"/>
          </p:cNvSpPr>
          <p:nvPr/>
        </p:nvSpPr>
        <p:spPr bwMode="auto">
          <a:xfrm>
            <a:off x="677863" y="5064125"/>
            <a:ext cx="7848600" cy="31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0" y="0"/>
            <a:ext cx="9144000" cy="1143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Text Box 2"/>
          <p:cNvSpPr txBox="1">
            <a:spLocks noChangeArrowheads="1"/>
          </p:cNvSpPr>
          <p:nvPr/>
        </p:nvSpPr>
        <p:spPr bwMode="invGray">
          <a:xfrm>
            <a:off x="1452563" y="1452563"/>
            <a:ext cx="11731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90000"/>
              </a:lnSpc>
            </a:pPr>
            <a:r>
              <a:rPr lang="en-GB" b="1">
                <a:solidFill>
                  <a:srgbClr val="FFFFFF"/>
                </a:solidFill>
              </a:rPr>
              <a:t>Normal</a:t>
            </a:r>
          </a:p>
        </p:txBody>
      </p:sp>
      <p:sp>
        <p:nvSpPr>
          <p:cNvPr id="1029" name="Rectangle 3"/>
          <p:cNvSpPr>
            <a:spLocks noGrp="1" noChangeArrowheads="1"/>
          </p:cNvSpPr>
          <p:nvPr>
            <p:ph type="title"/>
          </p:nvPr>
        </p:nvSpPr>
        <p:spPr>
          <a:xfrm>
            <a:off x="-533400" y="0"/>
            <a:ext cx="10134600" cy="1143000"/>
          </a:xfrm>
        </p:spPr>
        <p:txBody>
          <a:bodyPr/>
          <a:lstStyle/>
          <a:p>
            <a:r>
              <a:rPr lang="en-GB" sz="3200" b="1" smtClean="0">
                <a:solidFill>
                  <a:schemeClr val="bg1"/>
                </a:solidFill>
              </a:rPr>
              <a:t>The progressive nature of type 2 diabetes</a:t>
            </a:r>
          </a:p>
        </p:txBody>
      </p:sp>
      <p:sp>
        <p:nvSpPr>
          <p:cNvPr id="1030" name="Text Box 4"/>
          <p:cNvSpPr txBox="1">
            <a:spLocks noChangeArrowheads="1"/>
          </p:cNvSpPr>
          <p:nvPr/>
        </p:nvSpPr>
        <p:spPr bwMode="invGray">
          <a:xfrm>
            <a:off x="2705100" y="1450975"/>
            <a:ext cx="12303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90000"/>
              </a:lnSpc>
            </a:pPr>
            <a:r>
              <a:rPr lang="en-GB" b="1">
                <a:solidFill>
                  <a:srgbClr val="FFFFFF"/>
                </a:solidFill>
              </a:rPr>
              <a:t>Impai</a:t>
            </a:r>
            <a:r>
              <a:rPr lang="en-US" b="1">
                <a:solidFill>
                  <a:srgbClr val="FFFFFF"/>
                </a:solidFill>
              </a:rPr>
              <a:t>red glucose tolerance</a:t>
            </a:r>
            <a:endParaRPr lang="en-GB" b="1">
              <a:solidFill>
                <a:srgbClr val="FFFFFF"/>
              </a:solidFill>
            </a:endParaRPr>
          </a:p>
        </p:txBody>
      </p:sp>
      <p:sp>
        <p:nvSpPr>
          <p:cNvPr id="1031" name="Text Box 5"/>
          <p:cNvSpPr txBox="1">
            <a:spLocks noChangeArrowheads="1"/>
          </p:cNvSpPr>
          <p:nvPr/>
        </p:nvSpPr>
        <p:spPr bwMode="invGray">
          <a:xfrm>
            <a:off x="4044950" y="1450975"/>
            <a:ext cx="18732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90000"/>
              </a:lnSpc>
            </a:pPr>
            <a:r>
              <a:rPr lang="en-US" b="1">
                <a:solidFill>
                  <a:srgbClr val="FFFFFF"/>
                </a:solidFill>
              </a:rPr>
              <a:t>Type 2 </a:t>
            </a:r>
            <a:br>
              <a:rPr lang="en-US" b="1">
                <a:solidFill>
                  <a:srgbClr val="FFFFFF"/>
                </a:solidFill>
              </a:rPr>
            </a:br>
            <a:r>
              <a:rPr lang="en-US" b="1">
                <a:solidFill>
                  <a:srgbClr val="FFFFFF"/>
                </a:solidFill>
              </a:rPr>
              <a:t>diabetes</a:t>
            </a:r>
            <a:endParaRPr lang="en-GB" b="1">
              <a:solidFill>
                <a:srgbClr val="FFFFFF"/>
              </a:solidFill>
            </a:endParaRPr>
          </a:p>
        </p:txBody>
      </p:sp>
      <p:sp>
        <p:nvSpPr>
          <p:cNvPr id="1032" name="Text Box 6"/>
          <p:cNvSpPr txBox="1">
            <a:spLocks noChangeArrowheads="1"/>
          </p:cNvSpPr>
          <p:nvPr/>
        </p:nvSpPr>
        <p:spPr bwMode="auto">
          <a:xfrm>
            <a:off x="1751013" y="5903913"/>
            <a:ext cx="29733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solidFill>
                  <a:srgbClr val="FFFFFF"/>
                </a:solidFill>
              </a:rPr>
              <a:t>Fasting plasma glucose</a:t>
            </a:r>
            <a:br>
              <a:rPr lang="en-GB">
                <a:solidFill>
                  <a:srgbClr val="FFFFFF"/>
                </a:solidFill>
              </a:rPr>
            </a:br>
            <a:r>
              <a:rPr lang="en-GB">
                <a:solidFill>
                  <a:srgbClr val="FFFFFF"/>
                </a:solidFill>
              </a:rPr>
              <a:t>Insulin sensitivity</a:t>
            </a:r>
            <a:br>
              <a:rPr lang="en-GB">
                <a:solidFill>
                  <a:srgbClr val="FFFFFF"/>
                </a:solidFill>
              </a:rPr>
            </a:br>
            <a:r>
              <a:rPr lang="en-GB">
                <a:solidFill>
                  <a:srgbClr val="FFFFFF"/>
                </a:solidFill>
              </a:rPr>
              <a:t>Insulin secretion</a:t>
            </a:r>
          </a:p>
        </p:txBody>
      </p:sp>
      <p:sp>
        <p:nvSpPr>
          <p:cNvPr id="1033" name="Line 7"/>
          <p:cNvSpPr>
            <a:spLocks noChangeShapeType="1"/>
          </p:cNvSpPr>
          <p:nvPr/>
        </p:nvSpPr>
        <p:spPr bwMode="auto">
          <a:xfrm>
            <a:off x="1450975" y="6064250"/>
            <a:ext cx="292100" cy="0"/>
          </a:xfrm>
          <a:prstGeom prst="line">
            <a:avLst/>
          </a:prstGeom>
          <a:noFill/>
          <a:ln w="44450">
            <a:solidFill>
              <a:srgbClr val="C9C3C4"/>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34" name="Line 8"/>
          <p:cNvSpPr>
            <a:spLocks noChangeShapeType="1"/>
          </p:cNvSpPr>
          <p:nvPr/>
        </p:nvSpPr>
        <p:spPr bwMode="gray">
          <a:xfrm>
            <a:off x="1454150" y="6629400"/>
            <a:ext cx="292100" cy="0"/>
          </a:xfrm>
          <a:prstGeom prst="line">
            <a:avLst/>
          </a:prstGeom>
          <a:noFill/>
          <a:ln w="4445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35" name="Line 9"/>
          <p:cNvSpPr>
            <a:spLocks noChangeShapeType="1"/>
          </p:cNvSpPr>
          <p:nvPr/>
        </p:nvSpPr>
        <p:spPr bwMode="gray">
          <a:xfrm>
            <a:off x="1454150" y="6400800"/>
            <a:ext cx="292100" cy="0"/>
          </a:xfrm>
          <a:prstGeom prst="line">
            <a:avLst/>
          </a:prstGeom>
          <a:noFill/>
          <a:ln w="44450">
            <a:solidFill>
              <a:srgbClr val="CC66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36" name="Text Box 10"/>
          <p:cNvSpPr txBox="1">
            <a:spLocks noChangeArrowheads="1"/>
          </p:cNvSpPr>
          <p:nvPr/>
        </p:nvSpPr>
        <p:spPr bwMode="auto">
          <a:xfrm>
            <a:off x="0" y="2262188"/>
            <a:ext cx="143668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lnSpc>
                <a:spcPct val="90000"/>
              </a:lnSpc>
            </a:pPr>
            <a:r>
              <a:rPr lang="en-GB" b="1">
                <a:solidFill>
                  <a:schemeClr val="bg1"/>
                </a:solidFill>
              </a:rPr>
              <a:t>Insulin sensitive</a:t>
            </a:r>
            <a:endParaRPr lang="en-US" b="1">
              <a:solidFill>
                <a:schemeClr val="bg1"/>
              </a:solidFill>
            </a:endParaRPr>
          </a:p>
        </p:txBody>
      </p:sp>
      <p:sp>
        <p:nvSpPr>
          <p:cNvPr id="1037" name="Text Box 11"/>
          <p:cNvSpPr txBox="1">
            <a:spLocks noChangeArrowheads="1"/>
          </p:cNvSpPr>
          <p:nvPr/>
        </p:nvSpPr>
        <p:spPr bwMode="auto">
          <a:xfrm>
            <a:off x="0" y="4011613"/>
            <a:ext cx="1423988"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lnSpc>
                <a:spcPct val="90000"/>
              </a:lnSpc>
            </a:pPr>
            <a:r>
              <a:rPr lang="en-GB" b="1">
                <a:solidFill>
                  <a:schemeClr val="bg1"/>
                </a:solidFill>
              </a:rPr>
              <a:t>Normal insulin secretion</a:t>
            </a:r>
            <a:endParaRPr lang="en-US" b="1">
              <a:solidFill>
                <a:schemeClr val="bg1"/>
              </a:solidFill>
            </a:endParaRPr>
          </a:p>
        </p:txBody>
      </p:sp>
      <p:sp>
        <p:nvSpPr>
          <p:cNvPr id="1038" name="Text Box 12"/>
          <p:cNvSpPr txBox="1">
            <a:spLocks noChangeArrowheads="1"/>
          </p:cNvSpPr>
          <p:nvPr/>
        </p:nvSpPr>
        <p:spPr bwMode="auto">
          <a:xfrm>
            <a:off x="0" y="4848225"/>
            <a:ext cx="14176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lnSpc>
                <a:spcPct val="90000"/>
              </a:lnSpc>
            </a:pPr>
            <a:r>
              <a:rPr lang="en-GB" sz="1200" b="1">
                <a:solidFill>
                  <a:schemeClr val="bg1"/>
                </a:solidFill>
              </a:rPr>
              <a:t>Normoglycaemia</a:t>
            </a:r>
            <a:endParaRPr lang="en-US" sz="1200" b="1">
              <a:solidFill>
                <a:schemeClr val="bg1"/>
              </a:solidFill>
            </a:endParaRPr>
          </a:p>
        </p:txBody>
      </p:sp>
      <p:sp>
        <p:nvSpPr>
          <p:cNvPr id="1039" name="Text Box 13"/>
          <p:cNvSpPr txBox="1">
            <a:spLocks noChangeArrowheads="1"/>
          </p:cNvSpPr>
          <p:nvPr/>
        </p:nvSpPr>
        <p:spPr bwMode="auto">
          <a:xfrm>
            <a:off x="7805738" y="2670175"/>
            <a:ext cx="1374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1200" b="1">
                <a:solidFill>
                  <a:schemeClr val="bg1"/>
                </a:solidFill>
              </a:rPr>
              <a:t>Hyperglycaemia</a:t>
            </a:r>
            <a:endParaRPr lang="en-US" sz="1200" b="1">
              <a:solidFill>
                <a:schemeClr val="bg1"/>
              </a:solidFill>
            </a:endParaRPr>
          </a:p>
        </p:txBody>
      </p:sp>
      <p:sp>
        <p:nvSpPr>
          <p:cNvPr id="1040" name="Text Box 14"/>
          <p:cNvSpPr txBox="1">
            <a:spLocks noChangeArrowheads="1"/>
          </p:cNvSpPr>
          <p:nvPr/>
        </p:nvSpPr>
        <p:spPr bwMode="auto">
          <a:xfrm>
            <a:off x="7777163" y="4772025"/>
            <a:ext cx="16716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l-GR" b="1">
                <a:solidFill>
                  <a:schemeClr val="bg1"/>
                </a:solidFill>
              </a:rPr>
              <a:t>β</a:t>
            </a:r>
            <a:r>
              <a:rPr lang="en-GB" b="1">
                <a:solidFill>
                  <a:schemeClr val="bg1"/>
                </a:solidFill>
              </a:rPr>
              <a:t>-cell exhaustion</a:t>
            </a:r>
            <a:endParaRPr lang="el-GR" b="1">
              <a:solidFill>
                <a:schemeClr val="bg1"/>
              </a:solidFill>
            </a:endParaRPr>
          </a:p>
        </p:txBody>
      </p:sp>
      <p:sp>
        <p:nvSpPr>
          <p:cNvPr id="1041" name="Text Box 15"/>
          <p:cNvSpPr txBox="1">
            <a:spLocks noChangeArrowheads="1"/>
          </p:cNvSpPr>
          <p:nvPr/>
        </p:nvSpPr>
        <p:spPr bwMode="auto">
          <a:xfrm>
            <a:off x="7791450" y="4124325"/>
            <a:ext cx="1352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bg1"/>
                </a:solidFill>
              </a:rPr>
              <a:t>Insulin resistance</a:t>
            </a:r>
            <a:endParaRPr lang="en-US" b="1">
              <a:solidFill>
                <a:schemeClr val="bg1"/>
              </a:solidFill>
            </a:endParaRPr>
          </a:p>
        </p:txBody>
      </p:sp>
      <p:grpSp>
        <p:nvGrpSpPr>
          <p:cNvPr id="1042" name="Group 16"/>
          <p:cNvGrpSpPr>
            <a:grpSpLocks/>
          </p:cNvGrpSpPr>
          <p:nvPr/>
        </p:nvGrpSpPr>
        <p:grpSpPr bwMode="auto">
          <a:xfrm>
            <a:off x="1312863" y="1584325"/>
            <a:ext cx="6473825" cy="3781425"/>
            <a:chOff x="627" y="998"/>
            <a:chExt cx="4382" cy="2560"/>
          </a:xfrm>
        </p:grpSpPr>
        <p:pic>
          <p:nvPicPr>
            <p:cNvPr id="1048" name="Picture 17" descr="Orange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 y="1555"/>
              <a:ext cx="2565" cy="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18" descr="green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0" y="1555"/>
              <a:ext cx="904" cy="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19" descr="Blue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 y="1555"/>
              <a:ext cx="842" cy="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20"/>
            <p:cNvPicPr>
              <a:picLocks noChangeAspect="1" noChangeArrowheads="1"/>
            </p:cNvPicPr>
            <p:nvPr/>
          </p:nvPicPr>
          <p:blipFill>
            <a:blip r:embed="rId7">
              <a:clrChange>
                <a:clrFrom>
                  <a:srgbClr val="0054A5"/>
                </a:clrFrom>
                <a:clrTo>
                  <a:srgbClr val="0054A5">
                    <a:alpha val="0"/>
                  </a:srgbClr>
                </a:clrTo>
              </a:clrChange>
              <a:extLst>
                <a:ext uri="{28A0092B-C50C-407E-A947-70E740481C1C}">
                  <a14:useLocalDpi xmlns:a14="http://schemas.microsoft.com/office/drawing/2010/main" val="0"/>
                </a:ext>
              </a:extLst>
            </a:blip>
            <a:srcRect b="23871"/>
            <a:stretch>
              <a:fillRect/>
            </a:stretch>
          </p:blipFill>
          <p:spPr bwMode="auto">
            <a:xfrm>
              <a:off x="659" y="1411"/>
              <a:ext cx="4350" cy="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2" name="Line 21"/>
            <p:cNvSpPr>
              <a:spLocks noChangeShapeType="1"/>
            </p:cNvSpPr>
            <p:nvPr/>
          </p:nvSpPr>
          <p:spPr bwMode="invGray">
            <a:xfrm>
              <a:off x="2444" y="1256"/>
              <a:ext cx="0" cy="2248"/>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aphicFrame>
          <p:nvGraphicFramePr>
            <p:cNvPr id="1026" name="Rectangle 2"/>
            <p:cNvGraphicFramePr>
              <a:graphicFrameLocks/>
            </p:cNvGraphicFramePr>
            <p:nvPr/>
          </p:nvGraphicFramePr>
          <p:xfrm>
            <a:off x="627" y="998"/>
            <a:ext cx="4226" cy="2560"/>
          </p:xfrm>
          <a:graphic>
            <a:graphicData uri="http://schemas.openxmlformats.org/presentationml/2006/ole">
              <mc:AlternateContent xmlns:mc="http://schemas.openxmlformats.org/markup-compatibility/2006">
                <mc:Choice xmlns:v="urn:schemas-microsoft-com:vml" Requires="v">
                  <p:oleObj spid="_x0000_s1058" name="Clip" r:id="rId8" imgW="0" imgH="0" progId="">
                    <p:embed/>
                  </p:oleObj>
                </mc:Choice>
                <mc:Fallback>
                  <p:oleObj name="Clip" r:id="rId8" imgW="0" imgH="0" progId="">
                    <p:embed/>
                    <p:pic>
                      <p:nvPicPr>
                        <p:cNvPr id="0" name="Rectangle 2"/>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invGray">
                        <a:xfrm>
                          <a:off x="627" y="998"/>
                          <a:ext cx="4226" cy="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3" name="Line 23"/>
            <p:cNvSpPr>
              <a:spLocks noChangeShapeType="1"/>
            </p:cNvSpPr>
            <p:nvPr/>
          </p:nvSpPr>
          <p:spPr bwMode="invGray">
            <a:xfrm>
              <a:off x="1540" y="1271"/>
              <a:ext cx="0" cy="2233"/>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54" name="Line 24"/>
            <p:cNvSpPr>
              <a:spLocks noChangeShapeType="1"/>
            </p:cNvSpPr>
            <p:nvPr/>
          </p:nvSpPr>
          <p:spPr bwMode="invGray">
            <a:xfrm>
              <a:off x="5001" y="1271"/>
              <a:ext cx="2" cy="2233"/>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55" name="Line 25"/>
            <p:cNvSpPr>
              <a:spLocks noChangeShapeType="1"/>
            </p:cNvSpPr>
            <p:nvPr/>
          </p:nvSpPr>
          <p:spPr bwMode="auto">
            <a:xfrm>
              <a:off x="685" y="3504"/>
              <a:ext cx="4318"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56" name="Line 26"/>
            <p:cNvSpPr>
              <a:spLocks noChangeShapeType="1"/>
            </p:cNvSpPr>
            <p:nvPr/>
          </p:nvSpPr>
          <p:spPr bwMode="auto">
            <a:xfrm flipV="1">
              <a:off x="688" y="1282"/>
              <a:ext cx="0" cy="222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7" name="Line 27"/>
            <p:cNvSpPr>
              <a:spLocks noChangeShapeType="1"/>
            </p:cNvSpPr>
            <p:nvPr/>
          </p:nvSpPr>
          <p:spPr bwMode="invGray">
            <a:xfrm>
              <a:off x="3756" y="1256"/>
              <a:ext cx="0" cy="2248"/>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043" name="Text Box 28"/>
          <p:cNvSpPr txBox="1">
            <a:spLocks noChangeArrowheads="1"/>
          </p:cNvSpPr>
          <p:nvPr/>
        </p:nvSpPr>
        <p:spPr bwMode="invGray">
          <a:xfrm>
            <a:off x="5962650" y="1450975"/>
            <a:ext cx="17716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90000"/>
              </a:lnSpc>
            </a:pPr>
            <a:r>
              <a:rPr lang="en-US" b="1">
                <a:solidFill>
                  <a:srgbClr val="FFFFFF"/>
                </a:solidFill>
              </a:rPr>
              <a:t>Late type 2 </a:t>
            </a:r>
            <a:br>
              <a:rPr lang="en-US" b="1">
                <a:solidFill>
                  <a:srgbClr val="FFFFFF"/>
                </a:solidFill>
              </a:rPr>
            </a:br>
            <a:r>
              <a:rPr lang="en-US" b="1">
                <a:solidFill>
                  <a:srgbClr val="FFFFFF"/>
                </a:solidFill>
              </a:rPr>
              <a:t>diabetes complications</a:t>
            </a:r>
            <a:endParaRPr lang="en-GB" b="1">
              <a:solidFill>
                <a:srgbClr val="FFFFFF"/>
              </a:solidFill>
            </a:endParaRPr>
          </a:p>
        </p:txBody>
      </p:sp>
      <p:sp>
        <p:nvSpPr>
          <p:cNvPr id="1044" name="Rectangle 29"/>
          <p:cNvSpPr>
            <a:spLocks noChangeArrowheads="1"/>
          </p:cNvSpPr>
          <p:nvPr/>
        </p:nvSpPr>
        <p:spPr bwMode="auto">
          <a:xfrm>
            <a:off x="195263" y="6405563"/>
            <a:ext cx="8751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algn="r" eaLnBrk="0" hangingPunct="0"/>
            <a:r>
              <a:rPr lang="en-GB" sz="1200" b="1">
                <a:solidFill>
                  <a:schemeClr val="bg1"/>
                </a:solidFill>
              </a:rPr>
              <a:t>Adapted from Bailey CJ </a:t>
            </a:r>
            <a:r>
              <a:rPr lang="en-GB" sz="1200" b="1" i="1">
                <a:solidFill>
                  <a:schemeClr val="bg1"/>
                </a:solidFill>
              </a:rPr>
              <a:t>et al. Int J Clin Pract</a:t>
            </a:r>
            <a:r>
              <a:rPr lang="en-GB" sz="1200" b="1">
                <a:solidFill>
                  <a:schemeClr val="bg1"/>
                </a:solidFill>
              </a:rPr>
              <a:t> 2004; 58:867–876. </a:t>
            </a:r>
            <a:br>
              <a:rPr lang="en-GB" sz="1200" b="1">
                <a:solidFill>
                  <a:schemeClr val="bg1"/>
                </a:solidFill>
              </a:rPr>
            </a:br>
            <a:r>
              <a:rPr lang="en-GB" sz="1200" b="1">
                <a:solidFill>
                  <a:schemeClr val="bg1"/>
                </a:solidFill>
              </a:rPr>
              <a:t>Groop LC. </a:t>
            </a:r>
            <a:r>
              <a:rPr lang="en-GB" sz="1200" b="1" i="1">
                <a:solidFill>
                  <a:schemeClr val="bg1"/>
                </a:solidFill>
              </a:rPr>
              <a:t>Diabetes Obes Metab </a:t>
            </a:r>
            <a:r>
              <a:rPr lang="en-GB" sz="1200" b="1">
                <a:solidFill>
                  <a:schemeClr val="bg1"/>
                </a:solidFill>
              </a:rPr>
              <a:t>1999; 1 (Suppl. 1):S1–S7. </a:t>
            </a:r>
          </a:p>
        </p:txBody>
      </p:sp>
      <p:grpSp>
        <p:nvGrpSpPr>
          <p:cNvPr id="1045" name="Group 30"/>
          <p:cNvGrpSpPr>
            <a:grpSpLocks/>
          </p:cNvGrpSpPr>
          <p:nvPr/>
        </p:nvGrpSpPr>
        <p:grpSpPr bwMode="auto">
          <a:xfrm>
            <a:off x="1409700" y="5405438"/>
            <a:ext cx="7054850" cy="493712"/>
            <a:chOff x="888" y="3445"/>
            <a:chExt cx="4444" cy="311"/>
          </a:xfrm>
        </p:grpSpPr>
        <p:sp>
          <p:nvSpPr>
            <p:cNvPr id="1046" name="AutoShape 31"/>
            <p:cNvSpPr>
              <a:spLocks noChangeArrowheads="1"/>
            </p:cNvSpPr>
            <p:nvPr/>
          </p:nvSpPr>
          <p:spPr bwMode="ltGray">
            <a:xfrm rot="5400000">
              <a:off x="4944" y="3368"/>
              <a:ext cx="311" cy="465"/>
            </a:xfrm>
            <a:prstGeom prst="triangle">
              <a:avLst>
                <a:gd name="adj" fmla="val 50000"/>
              </a:avLst>
            </a:prstGeom>
            <a:solidFill>
              <a:srgbClr val="440044"/>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spAutoFit/>
            </a:bodyPr>
            <a:lstStyle/>
            <a:p>
              <a:endParaRPr lang="en-US">
                <a:solidFill>
                  <a:schemeClr val="bg1"/>
                </a:solidFill>
              </a:endParaRPr>
            </a:p>
          </p:txBody>
        </p:sp>
        <p:sp>
          <p:nvSpPr>
            <p:cNvPr id="1047" name="Text Box 32"/>
            <p:cNvSpPr txBox="1">
              <a:spLocks noChangeArrowheads="1"/>
            </p:cNvSpPr>
            <p:nvPr/>
          </p:nvSpPr>
          <p:spPr bwMode="ltGray">
            <a:xfrm>
              <a:off x="888" y="3504"/>
              <a:ext cx="4024" cy="176"/>
            </a:xfrm>
            <a:prstGeom prst="rect">
              <a:avLst/>
            </a:prstGeom>
            <a:gradFill rotWithShape="1">
              <a:gsLst>
                <a:gs pos="0">
                  <a:srgbClr val="990099"/>
                </a:gs>
                <a:gs pos="100000">
                  <a:srgbClr val="470047"/>
                </a:gs>
              </a:gsLst>
              <a:lin ang="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spAutoFit/>
            </a:bodyPr>
            <a:lstStyle>
              <a:lvl1pPr eaLnBrk="0" hangingPunct="0">
                <a:tabLst>
                  <a:tab pos="2870200" algn="l"/>
                </a:tabLst>
                <a:defRPr>
                  <a:solidFill>
                    <a:schemeClr val="tx1"/>
                  </a:solidFill>
                  <a:latin typeface="Arial" pitchFamily="34" charset="0"/>
                </a:defRPr>
              </a:lvl1pPr>
              <a:lvl2pPr marL="742950" indent="-285750" eaLnBrk="0" hangingPunct="0">
                <a:tabLst>
                  <a:tab pos="2870200" algn="l"/>
                </a:tabLst>
                <a:defRPr>
                  <a:solidFill>
                    <a:schemeClr val="tx1"/>
                  </a:solidFill>
                  <a:latin typeface="Arial" pitchFamily="34" charset="0"/>
                </a:defRPr>
              </a:lvl2pPr>
              <a:lvl3pPr marL="1143000" indent="-228600" eaLnBrk="0" hangingPunct="0">
                <a:tabLst>
                  <a:tab pos="2870200" algn="l"/>
                </a:tabLst>
                <a:defRPr>
                  <a:solidFill>
                    <a:schemeClr val="tx1"/>
                  </a:solidFill>
                  <a:latin typeface="Arial" pitchFamily="34" charset="0"/>
                </a:defRPr>
              </a:lvl3pPr>
              <a:lvl4pPr marL="1600200" indent="-228600" eaLnBrk="0" hangingPunct="0">
                <a:tabLst>
                  <a:tab pos="2870200" algn="l"/>
                </a:tabLst>
                <a:defRPr>
                  <a:solidFill>
                    <a:schemeClr val="tx1"/>
                  </a:solidFill>
                  <a:latin typeface="Arial" pitchFamily="34" charset="0"/>
                </a:defRPr>
              </a:lvl4pPr>
              <a:lvl5pPr marL="2057400" indent="-228600" eaLnBrk="0" hangingPunct="0">
                <a:tabLst>
                  <a:tab pos="2870200" algn="l"/>
                </a:tabLst>
                <a:defRPr>
                  <a:solidFill>
                    <a:schemeClr val="tx1"/>
                  </a:solidFill>
                  <a:latin typeface="Arial" pitchFamily="34" charset="0"/>
                </a:defRPr>
              </a:lvl5pPr>
              <a:lvl6pPr marL="2514600" indent="-228600" eaLnBrk="0" fontAlgn="base" hangingPunct="0">
                <a:spcBef>
                  <a:spcPct val="0"/>
                </a:spcBef>
                <a:spcAft>
                  <a:spcPct val="0"/>
                </a:spcAft>
                <a:tabLst>
                  <a:tab pos="2870200" algn="l"/>
                </a:tabLst>
                <a:defRPr>
                  <a:solidFill>
                    <a:schemeClr val="tx1"/>
                  </a:solidFill>
                  <a:latin typeface="Arial" pitchFamily="34" charset="0"/>
                </a:defRPr>
              </a:lvl6pPr>
              <a:lvl7pPr marL="2971800" indent="-228600" eaLnBrk="0" fontAlgn="base" hangingPunct="0">
                <a:spcBef>
                  <a:spcPct val="0"/>
                </a:spcBef>
                <a:spcAft>
                  <a:spcPct val="0"/>
                </a:spcAft>
                <a:tabLst>
                  <a:tab pos="2870200" algn="l"/>
                </a:tabLst>
                <a:defRPr>
                  <a:solidFill>
                    <a:schemeClr val="tx1"/>
                  </a:solidFill>
                  <a:latin typeface="Arial" pitchFamily="34" charset="0"/>
                </a:defRPr>
              </a:lvl7pPr>
              <a:lvl8pPr marL="3429000" indent="-228600" eaLnBrk="0" fontAlgn="base" hangingPunct="0">
                <a:spcBef>
                  <a:spcPct val="0"/>
                </a:spcBef>
                <a:spcAft>
                  <a:spcPct val="0"/>
                </a:spcAft>
                <a:tabLst>
                  <a:tab pos="2870200" algn="l"/>
                </a:tabLst>
                <a:defRPr>
                  <a:solidFill>
                    <a:schemeClr val="tx1"/>
                  </a:solidFill>
                  <a:latin typeface="Arial" pitchFamily="34" charset="0"/>
                </a:defRPr>
              </a:lvl8pPr>
              <a:lvl9pPr marL="3886200" indent="-228600" eaLnBrk="0" fontAlgn="base" hangingPunct="0">
                <a:spcBef>
                  <a:spcPct val="0"/>
                </a:spcBef>
                <a:spcAft>
                  <a:spcPct val="0"/>
                </a:spcAft>
                <a:tabLst>
                  <a:tab pos="2870200" algn="l"/>
                </a:tabLst>
                <a:defRPr>
                  <a:solidFill>
                    <a:schemeClr val="tx1"/>
                  </a:solidFill>
                  <a:latin typeface="Arial" pitchFamily="34" charset="0"/>
                </a:defRPr>
              </a:lvl9pPr>
            </a:lstStyle>
            <a:p>
              <a:pPr>
                <a:spcBef>
                  <a:spcPct val="50000"/>
                </a:spcBef>
              </a:pPr>
              <a:r>
                <a:rPr lang="en-US" sz="1200" b="1">
                  <a:solidFill>
                    <a:schemeClr val="bg1"/>
                  </a:solidFill>
                </a:rPr>
                <a:t>	Insulin resistance</a:t>
              </a:r>
            </a:p>
          </p:txBody>
        </p:sp>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914400"/>
          </a:xfrm>
        </p:spPr>
        <p:txBody>
          <a:bodyPr/>
          <a:lstStyle/>
          <a:p>
            <a:pPr eaLnBrk="1" fontAlgn="auto" hangingPunct="1">
              <a:spcAft>
                <a:spcPts val="0"/>
              </a:spcAft>
              <a:defRPr/>
            </a:pPr>
            <a:r>
              <a:rPr lang="en-US" dirty="0" smtClean="0">
                <a:solidFill>
                  <a:srgbClr val="FFC000"/>
                </a:solidFill>
                <a:effectLst>
                  <a:outerShdw blurRad="38100" dist="38100" dir="2700000" algn="tl">
                    <a:srgbClr val="000000">
                      <a:alpha val="43137"/>
                    </a:srgbClr>
                  </a:outerShdw>
                </a:effectLst>
                <a:latin typeface="Britannic Bold" pitchFamily="34" charset="0"/>
              </a:rPr>
              <a:t>KLASIFIKASI DM</a:t>
            </a:r>
            <a:endParaRPr lang="en-US" dirty="0">
              <a:solidFill>
                <a:srgbClr val="FFC000"/>
              </a:solidFill>
              <a:effectLst>
                <a:outerShdw blurRad="38100" dist="38100" dir="2700000" algn="tl">
                  <a:srgbClr val="000000">
                    <a:alpha val="43137"/>
                  </a:srgbClr>
                </a:outerShdw>
              </a:effectLst>
              <a:latin typeface="Britannic Bold" pitchFamily="34" charset="0"/>
            </a:endParaRPr>
          </a:p>
        </p:txBody>
      </p:sp>
      <p:graphicFrame>
        <p:nvGraphicFramePr>
          <p:cNvPr id="3" name="Table 2"/>
          <p:cNvGraphicFramePr>
            <a:graphicFrameLocks noGrp="1"/>
          </p:cNvGraphicFramePr>
          <p:nvPr/>
        </p:nvGraphicFramePr>
        <p:xfrm>
          <a:off x="533400" y="1762125"/>
          <a:ext cx="8229600" cy="4486275"/>
        </p:xfrm>
        <a:graphic>
          <a:graphicData uri="http://schemas.openxmlformats.org/drawingml/2006/table">
            <a:tbl>
              <a:tblPr firstRow="1" bandRow="1">
                <a:tableStyleId>{69CF1AB2-1976-4502-BF36-3FF5EA218861}</a:tableStyleId>
              </a:tblPr>
              <a:tblGrid>
                <a:gridCol w="1748791"/>
                <a:gridCol w="6480809"/>
              </a:tblGrid>
              <a:tr h="914529">
                <a:tc>
                  <a:txBody>
                    <a:bodyPr/>
                    <a:lstStyle/>
                    <a:p>
                      <a:r>
                        <a:rPr lang="en-US" sz="1800" dirty="0" err="1" smtClean="0"/>
                        <a:t>Tipe</a:t>
                      </a:r>
                      <a:r>
                        <a:rPr lang="en-US" sz="1800" dirty="0" smtClean="0"/>
                        <a:t> 1</a:t>
                      </a:r>
                      <a:endParaRPr lang="en-US" sz="1800" dirty="0"/>
                    </a:p>
                  </a:txBody>
                  <a:tcPr marT="45726" marB="45726"/>
                </a:tc>
                <a:tc>
                  <a:txBody>
                    <a:bodyPr/>
                    <a:lstStyle/>
                    <a:p>
                      <a:pPr algn="just"/>
                      <a:r>
                        <a:rPr lang="en-US" sz="1800" b="0" dirty="0" err="1" smtClean="0"/>
                        <a:t>Destruksi</a:t>
                      </a:r>
                      <a:r>
                        <a:rPr lang="en-US" sz="1800" b="0" dirty="0" smtClean="0"/>
                        <a:t> </a:t>
                      </a:r>
                      <a:r>
                        <a:rPr lang="en-US" sz="1800" b="0" dirty="0" err="1" smtClean="0"/>
                        <a:t>sel</a:t>
                      </a:r>
                      <a:r>
                        <a:rPr lang="en-US" sz="1800" b="0" dirty="0" smtClean="0"/>
                        <a:t> beta, </a:t>
                      </a:r>
                      <a:r>
                        <a:rPr lang="en-US" sz="1800" b="0" dirty="0" err="1" smtClean="0"/>
                        <a:t>umumnya</a:t>
                      </a:r>
                      <a:r>
                        <a:rPr lang="en-US" sz="1800" b="0" dirty="0" smtClean="0"/>
                        <a:t> </a:t>
                      </a:r>
                      <a:r>
                        <a:rPr lang="en-US" sz="1800" b="0" dirty="0" err="1" smtClean="0"/>
                        <a:t>menjurus</a:t>
                      </a:r>
                      <a:r>
                        <a:rPr lang="en-US" sz="1800" b="0" dirty="0" smtClean="0"/>
                        <a:t> </a:t>
                      </a:r>
                      <a:r>
                        <a:rPr lang="en-US" sz="1800" b="0" dirty="0" err="1" smtClean="0"/>
                        <a:t>ke</a:t>
                      </a:r>
                      <a:r>
                        <a:rPr lang="en-US" sz="1800" b="0" dirty="0" smtClean="0"/>
                        <a:t> </a:t>
                      </a:r>
                      <a:r>
                        <a:rPr lang="en-US" sz="1800" b="0" dirty="0" err="1" smtClean="0"/>
                        <a:t>defisiensi</a:t>
                      </a:r>
                      <a:r>
                        <a:rPr lang="en-US" sz="1800" b="0" dirty="0" smtClean="0"/>
                        <a:t> insulin </a:t>
                      </a:r>
                      <a:r>
                        <a:rPr lang="en-US" sz="1800" b="0" dirty="0" err="1" smtClean="0"/>
                        <a:t>absolut</a:t>
                      </a:r>
                      <a:endParaRPr lang="en-US" sz="1800" b="0" dirty="0" smtClean="0"/>
                    </a:p>
                    <a:p>
                      <a:pPr algn="just">
                        <a:buFont typeface="Arial" pitchFamily="34" charset="0"/>
                        <a:buChar char="•"/>
                      </a:pPr>
                      <a:r>
                        <a:rPr lang="en-US" sz="1800" b="0" dirty="0" smtClean="0"/>
                        <a:t> </a:t>
                      </a:r>
                      <a:r>
                        <a:rPr lang="en-US" sz="1800" b="0" dirty="0" err="1" smtClean="0"/>
                        <a:t>Autoimun</a:t>
                      </a:r>
                      <a:endParaRPr lang="en-US" sz="1800" b="0" dirty="0" smtClean="0"/>
                    </a:p>
                    <a:p>
                      <a:pPr algn="just">
                        <a:buFont typeface="Arial" pitchFamily="34" charset="0"/>
                        <a:buChar char="•"/>
                      </a:pPr>
                      <a:r>
                        <a:rPr lang="en-US" sz="1800" b="0" dirty="0" smtClean="0"/>
                        <a:t> </a:t>
                      </a:r>
                      <a:r>
                        <a:rPr lang="en-US" sz="1800" b="0" dirty="0" err="1" smtClean="0"/>
                        <a:t>Idiopatik</a:t>
                      </a:r>
                      <a:endParaRPr lang="en-US" sz="1800" b="0" dirty="0"/>
                    </a:p>
                  </a:txBody>
                  <a:tcPr marT="45726" marB="45726"/>
                </a:tc>
              </a:tr>
              <a:tr h="914529">
                <a:tc>
                  <a:txBody>
                    <a:bodyPr/>
                    <a:lstStyle/>
                    <a:p>
                      <a:r>
                        <a:rPr lang="en-US" sz="1800" b="1" dirty="0" err="1" smtClean="0"/>
                        <a:t>Tipe</a:t>
                      </a:r>
                      <a:r>
                        <a:rPr lang="en-US" sz="1800" b="1" dirty="0" smtClean="0"/>
                        <a:t> 2</a:t>
                      </a:r>
                      <a:endParaRPr lang="en-US" sz="1800" b="1" dirty="0"/>
                    </a:p>
                  </a:txBody>
                  <a:tcPr marT="45726" marB="45726"/>
                </a:tc>
                <a:tc>
                  <a:txBody>
                    <a:bodyPr/>
                    <a:lstStyle/>
                    <a:p>
                      <a:pPr algn="just">
                        <a:buFont typeface="Arial" pitchFamily="34" charset="0"/>
                        <a:buNone/>
                      </a:pPr>
                      <a:r>
                        <a:rPr lang="en-US" sz="1800" dirty="0" err="1" smtClean="0"/>
                        <a:t>Bervariasi</a:t>
                      </a:r>
                      <a:r>
                        <a:rPr lang="en-US" sz="1800" dirty="0" smtClean="0"/>
                        <a:t> </a:t>
                      </a:r>
                      <a:r>
                        <a:rPr lang="en-US" sz="1800" dirty="0" err="1" smtClean="0"/>
                        <a:t>mulai</a:t>
                      </a:r>
                      <a:r>
                        <a:rPr lang="en-US" sz="1800" dirty="0" smtClean="0"/>
                        <a:t> yang </a:t>
                      </a:r>
                      <a:r>
                        <a:rPr lang="en-US" sz="1800" dirty="0" err="1" smtClean="0"/>
                        <a:t>terutama</a:t>
                      </a:r>
                      <a:r>
                        <a:rPr lang="en-US" sz="1800" dirty="0" smtClean="0"/>
                        <a:t> </a:t>
                      </a:r>
                      <a:r>
                        <a:rPr lang="en-US" sz="1800" dirty="0" err="1" smtClean="0"/>
                        <a:t>dominan</a:t>
                      </a:r>
                      <a:r>
                        <a:rPr lang="en-US" sz="1800" dirty="0" smtClean="0"/>
                        <a:t> </a:t>
                      </a:r>
                      <a:r>
                        <a:rPr lang="en-US" sz="1800" dirty="0" err="1" smtClean="0"/>
                        <a:t>resistensi</a:t>
                      </a:r>
                      <a:r>
                        <a:rPr lang="en-US" sz="1800" dirty="0" smtClean="0"/>
                        <a:t> insulin </a:t>
                      </a:r>
                      <a:r>
                        <a:rPr lang="en-US" sz="1800" dirty="0" err="1" smtClean="0"/>
                        <a:t>disertai</a:t>
                      </a:r>
                      <a:r>
                        <a:rPr lang="en-US" sz="1800" dirty="0" smtClean="0"/>
                        <a:t> </a:t>
                      </a:r>
                      <a:r>
                        <a:rPr lang="en-US" sz="1800" dirty="0" err="1" smtClean="0"/>
                        <a:t>defisiensi</a:t>
                      </a:r>
                      <a:r>
                        <a:rPr lang="en-US" sz="1800" dirty="0" smtClean="0"/>
                        <a:t> insulin </a:t>
                      </a:r>
                      <a:r>
                        <a:rPr lang="en-US" sz="1800" dirty="0" err="1" smtClean="0"/>
                        <a:t>relatif</a:t>
                      </a:r>
                      <a:r>
                        <a:rPr lang="en-US" sz="1800" dirty="0" smtClean="0"/>
                        <a:t> </a:t>
                      </a:r>
                      <a:r>
                        <a:rPr lang="en-US" sz="1800" dirty="0" err="1" smtClean="0"/>
                        <a:t>sampai</a:t>
                      </a:r>
                      <a:r>
                        <a:rPr lang="en-US" sz="1800" dirty="0" smtClean="0"/>
                        <a:t> yang </a:t>
                      </a:r>
                      <a:r>
                        <a:rPr lang="en-US" sz="1800" dirty="0" err="1" smtClean="0"/>
                        <a:t>terutama</a:t>
                      </a:r>
                      <a:r>
                        <a:rPr lang="en-US" sz="1800" dirty="0" smtClean="0"/>
                        <a:t> </a:t>
                      </a:r>
                      <a:r>
                        <a:rPr lang="en-US" sz="1800" dirty="0" err="1" smtClean="0"/>
                        <a:t>defek</a:t>
                      </a:r>
                      <a:r>
                        <a:rPr lang="en-US" sz="1800" dirty="0" smtClean="0"/>
                        <a:t> </a:t>
                      </a:r>
                      <a:r>
                        <a:rPr lang="en-US" sz="1800" dirty="0" err="1" smtClean="0"/>
                        <a:t>sekresi</a:t>
                      </a:r>
                      <a:r>
                        <a:rPr lang="en-US" sz="1800" dirty="0" smtClean="0"/>
                        <a:t> insulin </a:t>
                      </a:r>
                      <a:r>
                        <a:rPr lang="en-US" sz="1800" dirty="0" err="1" smtClean="0"/>
                        <a:t>disertai</a:t>
                      </a:r>
                      <a:r>
                        <a:rPr lang="en-US" sz="1800" dirty="0" smtClean="0"/>
                        <a:t> </a:t>
                      </a:r>
                      <a:r>
                        <a:rPr lang="en-US" sz="1800" dirty="0" err="1" smtClean="0"/>
                        <a:t>resistensi</a:t>
                      </a:r>
                      <a:r>
                        <a:rPr lang="en-US" sz="1800" dirty="0" smtClean="0"/>
                        <a:t> insulin</a:t>
                      </a:r>
                      <a:endParaRPr lang="en-US" sz="1800" dirty="0"/>
                    </a:p>
                  </a:txBody>
                  <a:tcPr marT="45726" marB="45726"/>
                </a:tc>
              </a:tr>
              <a:tr h="2286324">
                <a:tc>
                  <a:txBody>
                    <a:bodyPr/>
                    <a:lstStyle/>
                    <a:p>
                      <a:r>
                        <a:rPr lang="en-US" sz="1800" b="1" dirty="0" err="1" smtClean="0"/>
                        <a:t>Tipe</a:t>
                      </a:r>
                      <a:r>
                        <a:rPr lang="en-US" sz="1800" b="1" dirty="0" smtClean="0"/>
                        <a:t> lain</a:t>
                      </a:r>
                      <a:endParaRPr lang="en-US" sz="1800" b="1" dirty="0"/>
                    </a:p>
                  </a:txBody>
                  <a:tcPr marT="45726" marB="45726"/>
                </a:tc>
                <a:tc>
                  <a:txBody>
                    <a:bodyPr/>
                    <a:lstStyle/>
                    <a:p>
                      <a:pPr algn="just">
                        <a:buFont typeface="Arial" pitchFamily="34" charset="0"/>
                        <a:buChar char="•"/>
                      </a:pPr>
                      <a:r>
                        <a:rPr lang="en-US" sz="1800" dirty="0" smtClean="0"/>
                        <a:t> </a:t>
                      </a:r>
                      <a:r>
                        <a:rPr lang="en-US" sz="1800" dirty="0" err="1" smtClean="0"/>
                        <a:t>Defek</a:t>
                      </a:r>
                      <a:r>
                        <a:rPr lang="en-US" sz="1800" dirty="0" smtClean="0"/>
                        <a:t> </a:t>
                      </a:r>
                      <a:r>
                        <a:rPr lang="en-US" sz="1800" dirty="0" err="1" smtClean="0"/>
                        <a:t>genetik</a:t>
                      </a:r>
                      <a:r>
                        <a:rPr lang="en-US" sz="1800" dirty="0" smtClean="0"/>
                        <a:t> </a:t>
                      </a:r>
                      <a:r>
                        <a:rPr lang="en-US" sz="1800" dirty="0" err="1" smtClean="0"/>
                        <a:t>fungsi</a:t>
                      </a:r>
                      <a:r>
                        <a:rPr lang="en-US" sz="1800" dirty="0" smtClean="0"/>
                        <a:t> </a:t>
                      </a:r>
                      <a:r>
                        <a:rPr lang="en-US" sz="1800" dirty="0" err="1" smtClean="0"/>
                        <a:t>sel</a:t>
                      </a:r>
                      <a:r>
                        <a:rPr lang="en-US" sz="1800" dirty="0" smtClean="0"/>
                        <a:t> beta</a:t>
                      </a:r>
                    </a:p>
                    <a:p>
                      <a:pPr algn="just">
                        <a:buFont typeface="Arial" pitchFamily="34" charset="0"/>
                        <a:buChar char="•"/>
                      </a:pPr>
                      <a:r>
                        <a:rPr lang="en-US" sz="1800" dirty="0" err="1" smtClean="0"/>
                        <a:t>Defek</a:t>
                      </a:r>
                      <a:r>
                        <a:rPr lang="en-US" sz="1800" dirty="0" smtClean="0"/>
                        <a:t> </a:t>
                      </a:r>
                      <a:r>
                        <a:rPr lang="en-US" sz="1800" dirty="0" err="1" smtClean="0"/>
                        <a:t>genetik</a:t>
                      </a:r>
                      <a:r>
                        <a:rPr lang="en-US" sz="1800" dirty="0" smtClean="0"/>
                        <a:t> </a:t>
                      </a:r>
                      <a:r>
                        <a:rPr lang="en-US" sz="1800" dirty="0" err="1" smtClean="0"/>
                        <a:t>kerja</a:t>
                      </a:r>
                      <a:r>
                        <a:rPr lang="en-US" sz="1800" dirty="0" smtClean="0"/>
                        <a:t> insulin</a:t>
                      </a:r>
                    </a:p>
                    <a:p>
                      <a:pPr algn="just">
                        <a:buFont typeface="Arial" pitchFamily="34" charset="0"/>
                        <a:buChar char="•"/>
                      </a:pPr>
                      <a:r>
                        <a:rPr lang="en-US" sz="1800" dirty="0" err="1" smtClean="0"/>
                        <a:t>Penyakit</a:t>
                      </a:r>
                      <a:r>
                        <a:rPr lang="en-US" sz="1800" dirty="0" smtClean="0"/>
                        <a:t> </a:t>
                      </a:r>
                      <a:r>
                        <a:rPr lang="en-US" sz="1800" dirty="0" err="1" smtClean="0"/>
                        <a:t>eksokrin</a:t>
                      </a:r>
                      <a:r>
                        <a:rPr lang="en-US" sz="1800" dirty="0" smtClean="0"/>
                        <a:t> </a:t>
                      </a:r>
                      <a:r>
                        <a:rPr lang="en-US" sz="1800" dirty="0" err="1" smtClean="0"/>
                        <a:t>pankreas</a:t>
                      </a:r>
                      <a:endParaRPr lang="en-US" sz="1800" dirty="0" smtClean="0"/>
                    </a:p>
                    <a:p>
                      <a:pPr algn="just">
                        <a:buFont typeface="Arial" pitchFamily="34" charset="0"/>
                        <a:buChar char="•"/>
                      </a:pPr>
                      <a:r>
                        <a:rPr lang="en-US" sz="1800" dirty="0" err="1" smtClean="0"/>
                        <a:t>Endokrinopati</a:t>
                      </a:r>
                      <a:endParaRPr lang="en-US" sz="1800" dirty="0" smtClean="0"/>
                    </a:p>
                    <a:p>
                      <a:pPr algn="just">
                        <a:buFont typeface="Arial" pitchFamily="34" charset="0"/>
                        <a:buChar char="•"/>
                      </a:pPr>
                      <a:r>
                        <a:rPr lang="en-US" sz="1800" dirty="0" err="1" smtClean="0"/>
                        <a:t>Karena</a:t>
                      </a:r>
                      <a:r>
                        <a:rPr lang="en-US" sz="1800" baseline="0" dirty="0" smtClean="0"/>
                        <a:t> </a:t>
                      </a:r>
                      <a:r>
                        <a:rPr lang="en-US" sz="1800" baseline="0" dirty="0" err="1" smtClean="0"/>
                        <a:t>obat</a:t>
                      </a:r>
                      <a:r>
                        <a:rPr lang="en-US" sz="1800" baseline="0" dirty="0" smtClean="0"/>
                        <a:t> </a:t>
                      </a:r>
                      <a:r>
                        <a:rPr lang="en-US" sz="1800" baseline="0" dirty="0" err="1" smtClean="0"/>
                        <a:t>atau</a:t>
                      </a:r>
                      <a:r>
                        <a:rPr lang="en-US" sz="1800" baseline="0" dirty="0" smtClean="0"/>
                        <a:t> </a:t>
                      </a:r>
                      <a:r>
                        <a:rPr lang="en-US" sz="1800" baseline="0" dirty="0" err="1" smtClean="0"/>
                        <a:t>zat</a:t>
                      </a:r>
                      <a:r>
                        <a:rPr lang="en-US" sz="1800" baseline="0" dirty="0" smtClean="0"/>
                        <a:t> </a:t>
                      </a:r>
                      <a:r>
                        <a:rPr lang="en-US" sz="1800" baseline="0" dirty="0" err="1" smtClean="0"/>
                        <a:t>kimia</a:t>
                      </a:r>
                      <a:endParaRPr lang="en-US" sz="1800" baseline="0" dirty="0" smtClean="0"/>
                    </a:p>
                    <a:p>
                      <a:pPr algn="just">
                        <a:buFont typeface="Arial" pitchFamily="34" charset="0"/>
                        <a:buChar char="•"/>
                      </a:pPr>
                      <a:r>
                        <a:rPr lang="en-US" sz="1800" baseline="0" dirty="0" err="1" smtClean="0"/>
                        <a:t>Infeksi</a:t>
                      </a:r>
                      <a:endParaRPr lang="en-US" sz="1800" baseline="0" dirty="0" smtClean="0"/>
                    </a:p>
                    <a:p>
                      <a:pPr algn="just">
                        <a:buFont typeface="Arial" pitchFamily="34" charset="0"/>
                        <a:buChar char="•"/>
                      </a:pPr>
                      <a:r>
                        <a:rPr lang="en-US" sz="1800" baseline="0" dirty="0" err="1" smtClean="0"/>
                        <a:t>Sebab</a:t>
                      </a:r>
                      <a:r>
                        <a:rPr lang="en-US" sz="1800" baseline="0" dirty="0" smtClean="0"/>
                        <a:t> </a:t>
                      </a:r>
                      <a:r>
                        <a:rPr lang="en-US" sz="1800" baseline="0" dirty="0" err="1" smtClean="0"/>
                        <a:t>imunologi</a:t>
                      </a:r>
                      <a:r>
                        <a:rPr lang="en-US" sz="1800" baseline="0" dirty="0" smtClean="0"/>
                        <a:t> yang </a:t>
                      </a:r>
                      <a:r>
                        <a:rPr lang="en-US" sz="1800" baseline="0" dirty="0" err="1" smtClean="0"/>
                        <a:t>jarang</a:t>
                      </a:r>
                      <a:endParaRPr lang="en-US" sz="1800" baseline="0" dirty="0" smtClean="0"/>
                    </a:p>
                    <a:p>
                      <a:pPr algn="just">
                        <a:buFont typeface="Arial" pitchFamily="34" charset="0"/>
                        <a:buChar char="•"/>
                      </a:pPr>
                      <a:r>
                        <a:rPr lang="en-US" sz="1800" baseline="0" dirty="0" err="1" smtClean="0"/>
                        <a:t>Sindrom</a:t>
                      </a:r>
                      <a:r>
                        <a:rPr lang="en-US" sz="1800" baseline="0" dirty="0" smtClean="0"/>
                        <a:t> </a:t>
                      </a:r>
                      <a:r>
                        <a:rPr lang="en-US" sz="1800" baseline="0" dirty="0" err="1" smtClean="0"/>
                        <a:t>genetik</a:t>
                      </a:r>
                      <a:r>
                        <a:rPr lang="en-US" sz="1800" baseline="0" dirty="0" smtClean="0"/>
                        <a:t> lain yang </a:t>
                      </a:r>
                      <a:r>
                        <a:rPr lang="en-US" sz="1800" baseline="0" dirty="0" err="1" smtClean="0"/>
                        <a:t>berkaitan</a:t>
                      </a:r>
                      <a:r>
                        <a:rPr lang="en-US" sz="1800" baseline="0" dirty="0" smtClean="0"/>
                        <a:t> </a:t>
                      </a:r>
                      <a:r>
                        <a:rPr lang="en-US" sz="1800" baseline="0" dirty="0" err="1" smtClean="0"/>
                        <a:t>dengan</a:t>
                      </a:r>
                      <a:r>
                        <a:rPr lang="en-US" sz="1800" baseline="0" dirty="0" smtClean="0"/>
                        <a:t> DM</a:t>
                      </a:r>
                      <a:endParaRPr lang="en-US" sz="1800" dirty="0"/>
                    </a:p>
                  </a:txBody>
                  <a:tcPr marT="45726" marB="45726"/>
                </a:tc>
              </a:tr>
              <a:tr h="370892">
                <a:tc gridSpan="2">
                  <a:txBody>
                    <a:bodyPr/>
                    <a:lstStyle/>
                    <a:p>
                      <a:r>
                        <a:rPr lang="en-US" sz="1800" b="1" dirty="0" smtClean="0"/>
                        <a:t>Diabetes mellitus </a:t>
                      </a:r>
                      <a:r>
                        <a:rPr lang="en-US" sz="1800" b="1" dirty="0" err="1" smtClean="0"/>
                        <a:t>gestasional</a:t>
                      </a:r>
                      <a:endParaRPr lang="en-US" sz="1800" b="1" dirty="0"/>
                    </a:p>
                  </a:txBody>
                  <a:tcPr marT="45726" marB="45726"/>
                </a:tc>
                <a:tc hMerge="1">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524000"/>
          <a:ext cx="9144000" cy="2803525"/>
        </p:xfrm>
        <a:graphic>
          <a:graphicData uri="http://schemas.openxmlformats.org/drawingml/2006/table">
            <a:tbl>
              <a:tblPr firstRow="1" bandRow="1">
                <a:tableStyleId>{5C22544A-7EE6-4342-B048-85BDC9FD1C3A}</a:tableStyleId>
              </a:tblPr>
              <a:tblGrid>
                <a:gridCol w="3200400"/>
                <a:gridCol w="1828800"/>
                <a:gridCol w="1905000"/>
                <a:gridCol w="2209800"/>
              </a:tblGrid>
              <a:tr h="506191">
                <a:tc>
                  <a:txBody>
                    <a:bodyPr/>
                    <a:lstStyle/>
                    <a:p>
                      <a:endParaRPr lang="en-US" sz="2000" dirty="0">
                        <a:latin typeface="Arial" pitchFamily="34" charset="0"/>
                        <a:cs typeface="Arial" pitchFamily="34" charset="0"/>
                      </a:endParaRPr>
                    </a:p>
                  </a:txBody>
                  <a:tcPr marT="45710" marB="45710"/>
                </a:tc>
                <a:tc>
                  <a:txBody>
                    <a:bodyPr/>
                    <a:lstStyle/>
                    <a:p>
                      <a:pPr algn="ctr"/>
                      <a:r>
                        <a:rPr lang="en-US" sz="2000" dirty="0" smtClean="0">
                          <a:latin typeface="Arial" pitchFamily="34" charset="0"/>
                          <a:cs typeface="Arial" pitchFamily="34" charset="0"/>
                        </a:rPr>
                        <a:t>IDF</a:t>
                      </a:r>
                      <a:endParaRPr lang="en-US" sz="2000" dirty="0">
                        <a:latin typeface="Arial" pitchFamily="34" charset="0"/>
                        <a:cs typeface="Arial" pitchFamily="34" charset="0"/>
                      </a:endParaRPr>
                    </a:p>
                  </a:txBody>
                  <a:tcPr marT="45710" marB="45710"/>
                </a:tc>
                <a:tc>
                  <a:txBody>
                    <a:bodyPr/>
                    <a:lstStyle/>
                    <a:p>
                      <a:pPr algn="ctr"/>
                      <a:r>
                        <a:rPr lang="en-US" sz="2000" dirty="0" smtClean="0">
                          <a:latin typeface="Arial" pitchFamily="34" charset="0"/>
                          <a:cs typeface="Arial" pitchFamily="34" charset="0"/>
                        </a:rPr>
                        <a:t>AACE</a:t>
                      </a:r>
                      <a:endParaRPr lang="en-US" sz="2000" dirty="0">
                        <a:latin typeface="Arial" pitchFamily="34" charset="0"/>
                        <a:cs typeface="Arial" pitchFamily="34" charset="0"/>
                      </a:endParaRPr>
                    </a:p>
                  </a:txBody>
                  <a:tcPr marT="45710" marB="45710"/>
                </a:tc>
                <a:tc>
                  <a:txBody>
                    <a:bodyPr/>
                    <a:lstStyle/>
                    <a:p>
                      <a:pPr algn="ctr"/>
                      <a:r>
                        <a:rPr lang="en-US" sz="2000" dirty="0" smtClean="0">
                          <a:latin typeface="Arial" pitchFamily="34" charset="0"/>
                          <a:cs typeface="Arial" pitchFamily="34" charset="0"/>
                        </a:rPr>
                        <a:t>ADA</a:t>
                      </a:r>
                      <a:endParaRPr lang="en-US" sz="2000" dirty="0">
                        <a:latin typeface="Arial" pitchFamily="34" charset="0"/>
                        <a:cs typeface="Arial" pitchFamily="34" charset="0"/>
                      </a:endParaRPr>
                    </a:p>
                  </a:txBody>
                  <a:tcPr marT="45710" marB="45710"/>
                </a:tc>
              </a:tr>
              <a:tr h="506191">
                <a:tc>
                  <a:txBody>
                    <a:bodyPr/>
                    <a:lstStyle/>
                    <a:p>
                      <a:r>
                        <a:rPr lang="en-US" sz="1800" dirty="0" smtClean="0">
                          <a:latin typeface="Arial" pitchFamily="34" charset="0"/>
                          <a:cs typeface="Arial" pitchFamily="34" charset="0"/>
                        </a:rPr>
                        <a:t>HbA1C (%)</a:t>
                      </a:r>
                      <a:endParaRPr lang="en-US" sz="1800" dirty="0">
                        <a:latin typeface="Arial" pitchFamily="34" charset="0"/>
                        <a:cs typeface="Arial" pitchFamily="34" charset="0"/>
                      </a:endParaRPr>
                    </a:p>
                  </a:txBody>
                  <a:tcPr marT="45710" marB="45710"/>
                </a:tc>
                <a:tc>
                  <a:txBody>
                    <a:bodyPr/>
                    <a:lstStyle/>
                    <a:p>
                      <a:r>
                        <a:rPr lang="en-US" sz="2000" dirty="0" smtClean="0">
                          <a:latin typeface="Arial" pitchFamily="34" charset="0"/>
                          <a:cs typeface="Arial" pitchFamily="34" charset="0"/>
                        </a:rPr>
                        <a:t>&lt; 6.5</a:t>
                      </a:r>
                      <a:endParaRPr lang="en-US" sz="2000" dirty="0">
                        <a:latin typeface="Arial" pitchFamily="34" charset="0"/>
                        <a:cs typeface="Arial" pitchFamily="34" charset="0"/>
                      </a:endParaRPr>
                    </a:p>
                  </a:txBody>
                  <a:tcPr marT="45710" marB="45710"/>
                </a:tc>
                <a:tc>
                  <a:txBody>
                    <a:bodyPr/>
                    <a:lstStyle/>
                    <a:p>
                      <a:r>
                        <a:rPr lang="en-US" sz="2000" dirty="0" smtClean="0">
                          <a:latin typeface="Arial" pitchFamily="34" charset="0"/>
                          <a:cs typeface="Arial" pitchFamily="34" charset="0"/>
                        </a:rPr>
                        <a:t>≤ 6.5</a:t>
                      </a:r>
                      <a:endParaRPr lang="en-US" sz="2000" dirty="0">
                        <a:latin typeface="Arial" pitchFamily="34" charset="0"/>
                        <a:cs typeface="Arial" pitchFamily="34" charset="0"/>
                      </a:endParaRPr>
                    </a:p>
                  </a:txBody>
                  <a:tcPr marT="45710" marB="45710"/>
                </a:tc>
                <a:tc>
                  <a:txBody>
                    <a:bodyPr/>
                    <a:lstStyle/>
                    <a:p>
                      <a:r>
                        <a:rPr lang="en-US" sz="2000" dirty="0" smtClean="0">
                          <a:latin typeface="Arial" pitchFamily="34" charset="0"/>
                          <a:cs typeface="Arial" pitchFamily="34" charset="0"/>
                        </a:rPr>
                        <a:t>&lt; 7.0</a:t>
                      </a:r>
                      <a:endParaRPr lang="en-US" sz="2000" dirty="0">
                        <a:latin typeface="Arial" pitchFamily="34" charset="0"/>
                        <a:cs typeface="Arial" pitchFamily="34" charset="0"/>
                      </a:endParaRPr>
                    </a:p>
                  </a:txBody>
                  <a:tcPr marT="45710" marB="45710"/>
                </a:tc>
              </a:tr>
              <a:tr h="895571">
                <a:tc>
                  <a:txBody>
                    <a:bodyPr/>
                    <a:lstStyle/>
                    <a:p>
                      <a:r>
                        <a:rPr lang="en-US" sz="1800" dirty="0" smtClean="0">
                          <a:latin typeface="Arial" pitchFamily="34" charset="0"/>
                          <a:cs typeface="Arial" pitchFamily="34" charset="0"/>
                        </a:rPr>
                        <a:t>Fasting/</a:t>
                      </a:r>
                      <a:r>
                        <a:rPr lang="en-US" sz="1800" dirty="0" err="1" smtClean="0">
                          <a:latin typeface="Arial" pitchFamily="34" charset="0"/>
                          <a:cs typeface="Arial" pitchFamily="34" charset="0"/>
                        </a:rPr>
                        <a:t>preprandial</a:t>
                      </a:r>
                      <a:r>
                        <a:rPr lang="en-US" sz="1800" baseline="0" dirty="0" smtClean="0">
                          <a:latin typeface="Arial" pitchFamily="34" charset="0"/>
                          <a:cs typeface="Arial" pitchFamily="34" charset="0"/>
                        </a:rPr>
                        <a:t> glucose</a:t>
                      </a:r>
                    </a:p>
                    <a:p>
                      <a:r>
                        <a:rPr lang="en-US" sz="1800" baseline="0" dirty="0" smtClean="0">
                          <a:latin typeface="Arial" pitchFamily="34" charset="0"/>
                          <a:cs typeface="Arial" pitchFamily="34" charset="0"/>
                        </a:rPr>
                        <a:t>(</a:t>
                      </a:r>
                      <a:r>
                        <a:rPr lang="en-US" sz="1800" baseline="0" dirty="0" err="1" smtClean="0">
                          <a:latin typeface="Arial" pitchFamily="34" charset="0"/>
                          <a:cs typeface="Arial" pitchFamily="34" charset="0"/>
                        </a:rPr>
                        <a:t>mmol</a:t>
                      </a:r>
                      <a:r>
                        <a:rPr lang="en-US" sz="1800" baseline="0" dirty="0" smtClean="0">
                          <a:latin typeface="Arial" pitchFamily="34" charset="0"/>
                          <a:cs typeface="Arial" pitchFamily="34" charset="0"/>
                        </a:rPr>
                        <a:t>/L  / mg/</a:t>
                      </a:r>
                      <a:r>
                        <a:rPr lang="en-US" sz="1800" baseline="0" dirty="0" err="1" smtClean="0">
                          <a:latin typeface="Arial" pitchFamily="34" charset="0"/>
                          <a:cs typeface="Arial" pitchFamily="34" charset="0"/>
                        </a:rPr>
                        <a:t>dL</a:t>
                      </a:r>
                      <a:r>
                        <a:rPr lang="en-US" sz="1800" baseline="0" dirty="0" smtClean="0">
                          <a:latin typeface="Arial" pitchFamily="34" charset="0"/>
                          <a:cs typeface="Arial" pitchFamily="34" charset="0"/>
                        </a:rPr>
                        <a:t>)</a:t>
                      </a:r>
                      <a:endParaRPr lang="en-US" sz="1800" dirty="0">
                        <a:latin typeface="Arial" pitchFamily="34" charset="0"/>
                        <a:cs typeface="Arial" pitchFamily="34" charset="0"/>
                      </a:endParaRPr>
                    </a:p>
                  </a:txBody>
                  <a:tcPr marT="45710" marB="45710"/>
                </a:tc>
                <a:tc>
                  <a:txBody>
                    <a:bodyPr/>
                    <a:lstStyle/>
                    <a:p>
                      <a:r>
                        <a:rPr lang="en-US" sz="2000" dirty="0" smtClean="0">
                          <a:latin typeface="Arial" pitchFamily="34" charset="0"/>
                          <a:cs typeface="Arial" pitchFamily="34" charset="0"/>
                        </a:rPr>
                        <a:t>&lt; 6.0 / &lt; 110</a:t>
                      </a:r>
                      <a:endParaRPr lang="en-US" sz="2000" dirty="0">
                        <a:latin typeface="Arial" pitchFamily="34" charset="0"/>
                        <a:cs typeface="Arial" pitchFamily="34" charset="0"/>
                      </a:endParaRPr>
                    </a:p>
                  </a:txBody>
                  <a:tcPr marT="45710" marB="45710"/>
                </a:tc>
                <a:tc>
                  <a:txBody>
                    <a:bodyPr/>
                    <a:lstStyle/>
                    <a:p>
                      <a:r>
                        <a:rPr lang="en-US" sz="2000" dirty="0" smtClean="0">
                          <a:latin typeface="Arial" pitchFamily="34" charset="0"/>
                          <a:cs typeface="Arial" pitchFamily="34" charset="0"/>
                        </a:rPr>
                        <a:t>&lt; 6.0 / &lt; 110</a:t>
                      </a:r>
                      <a:endParaRPr lang="en-US" sz="2000" dirty="0">
                        <a:latin typeface="Arial" pitchFamily="34" charset="0"/>
                        <a:cs typeface="Arial" pitchFamily="34" charset="0"/>
                      </a:endParaRPr>
                    </a:p>
                  </a:txBody>
                  <a:tcPr marT="45710" marB="45710"/>
                </a:tc>
                <a:tc>
                  <a:txBody>
                    <a:bodyPr/>
                    <a:lstStyle/>
                    <a:p>
                      <a:r>
                        <a:rPr lang="en-US" sz="2000" dirty="0" smtClean="0">
                          <a:latin typeface="Arial" pitchFamily="34" charset="0"/>
                          <a:cs typeface="Arial" pitchFamily="34" charset="0"/>
                        </a:rPr>
                        <a:t>3.9-7.2 / 70-130</a:t>
                      </a:r>
                      <a:endParaRPr lang="en-US" sz="2000" dirty="0">
                        <a:latin typeface="Arial" pitchFamily="34" charset="0"/>
                        <a:cs typeface="Arial" pitchFamily="34" charset="0"/>
                      </a:endParaRPr>
                    </a:p>
                  </a:txBody>
                  <a:tcPr marT="45710" marB="45710"/>
                </a:tc>
              </a:tr>
              <a:tr h="895571">
                <a:tc>
                  <a:txBody>
                    <a:bodyPr/>
                    <a:lstStyle/>
                    <a:p>
                      <a:r>
                        <a:rPr lang="en-US" sz="1800" dirty="0" smtClean="0">
                          <a:latin typeface="Arial" pitchFamily="34" charset="0"/>
                          <a:cs typeface="Arial" pitchFamily="34" charset="0"/>
                        </a:rPr>
                        <a:t>2-h postprandial glucose</a:t>
                      </a:r>
                    </a:p>
                    <a:p>
                      <a:r>
                        <a:rPr lang="en-US" sz="1800" dirty="0" smtClean="0">
                          <a:latin typeface="Arial" pitchFamily="34" charset="0"/>
                          <a:cs typeface="Arial" pitchFamily="34" charset="0"/>
                        </a:rPr>
                        <a:t>(</a:t>
                      </a:r>
                      <a:r>
                        <a:rPr lang="en-US" sz="1800" dirty="0" err="1" smtClean="0">
                          <a:latin typeface="Arial" pitchFamily="34" charset="0"/>
                          <a:cs typeface="Arial" pitchFamily="34" charset="0"/>
                        </a:rPr>
                        <a:t>mmol</a:t>
                      </a:r>
                      <a:r>
                        <a:rPr lang="en-US" sz="1800" dirty="0" smtClean="0">
                          <a:latin typeface="Arial" pitchFamily="34" charset="0"/>
                          <a:cs typeface="Arial" pitchFamily="34" charset="0"/>
                        </a:rPr>
                        <a:t>/L  / mg/</a:t>
                      </a:r>
                      <a:r>
                        <a:rPr lang="en-US" sz="1800" dirty="0" err="1" smtClean="0">
                          <a:latin typeface="Arial" pitchFamily="34" charset="0"/>
                          <a:cs typeface="Arial" pitchFamily="34" charset="0"/>
                        </a:rPr>
                        <a:t>dL</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a:txBody>
                  <a:tcPr marT="45710" marB="45710"/>
                </a:tc>
                <a:tc>
                  <a:txBody>
                    <a:bodyPr/>
                    <a:lstStyle/>
                    <a:p>
                      <a:r>
                        <a:rPr lang="en-US" sz="2000" dirty="0" smtClean="0">
                          <a:latin typeface="Arial" pitchFamily="34" charset="0"/>
                          <a:cs typeface="Arial" pitchFamily="34" charset="0"/>
                        </a:rPr>
                        <a:t>&lt; 7.8 / &lt; 140</a:t>
                      </a:r>
                      <a:endParaRPr lang="en-US" sz="2000" dirty="0">
                        <a:latin typeface="Arial" pitchFamily="34" charset="0"/>
                        <a:cs typeface="Arial" pitchFamily="34" charset="0"/>
                      </a:endParaRPr>
                    </a:p>
                  </a:txBody>
                  <a:tcPr marT="45710" marB="45710"/>
                </a:tc>
                <a:tc>
                  <a:txBody>
                    <a:bodyPr/>
                    <a:lstStyle/>
                    <a:p>
                      <a:r>
                        <a:rPr lang="en-US" sz="2000" dirty="0" smtClean="0">
                          <a:latin typeface="Arial" pitchFamily="34" charset="0"/>
                          <a:cs typeface="Arial" pitchFamily="34" charset="0"/>
                        </a:rPr>
                        <a:t>&lt; 7.8 / &lt; 140</a:t>
                      </a:r>
                      <a:endParaRPr lang="en-US" sz="2000" dirty="0">
                        <a:latin typeface="Arial" pitchFamily="34" charset="0"/>
                        <a:cs typeface="Arial" pitchFamily="34" charset="0"/>
                      </a:endParaRPr>
                    </a:p>
                  </a:txBody>
                  <a:tcPr marT="45710" marB="45710"/>
                </a:tc>
                <a:tc>
                  <a:txBody>
                    <a:bodyPr/>
                    <a:lstStyle/>
                    <a:p>
                      <a:r>
                        <a:rPr lang="en-US" sz="2000" dirty="0" smtClean="0">
                          <a:latin typeface="Arial" pitchFamily="34" charset="0"/>
                          <a:cs typeface="Arial" pitchFamily="34" charset="0"/>
                        </a:rPr>
                        <a:t>&lt; 10.0 / &lt; 180*</a:t>
                      </a:r>
                      <a:endParaRPr lang="en-US" sz="2000" dirty="0">
                        <a:latin typeface="Arial" pitchFamily="34" charset="0"/>
                        <a:cs typeface="Arial" pitchFamily="34" charset="0"/>
                      </a:endParaRPr>
                    </a:p>
                  </a:txBody>
                  <a:tcPr marT="45710" marB="45710"/>
                </a:tc>
              </a:tr>
            </a:tbl>
          </a:graphicData>
        </a:graphic>
      </p:graphicFrame>
      <p:sp>
        <p:nvSpPr>
          <p:cNvPr id="94237" name="TextBox 4"/>
          <p:cNvSpPr txBox="1">
            <a:spLocks noChangeArrowheads="1"/>
          </p:cNvSpPr>
          <p:nvPr/>
        </p:nvSpPr>
        <p:spPr bwMode="auto">
          <a:xfrm>
            <a:off x="444500" y="4514850"/>
            <a:ext cx="83185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t>ADA recommends that postprandial glucose measurements should be made 1- 2h after the beginning of the meal </a:t>
            </a:r>
          </a:p>
          <a:p>
            <a:pPr algn="just" eaLnBrk="1" hangingPunct="1"/>
            <a:endParaRPr lang="en-US"/>
          </a:p>
          <a:p>
            <a:pPr algn="just" eaLnBrk="1" hangingPunct="1"/>
            <a:r>
              <a:rPr lang="en-US"/>
              <a:t>IDF 	: International Diabetes Federation</a:t>
            </a:r>
          </a:p>
          <a:p>
            <a:pPr algn="just" eaLnBrk="1" hangingPunct="1"/>
            <a:r>
              <a:rPr lang="en-US"/>
              <a:t>AACE	: American Association of Clinical Endocrinologist</a:t>
            </a:r>
          </a:p>
        </p:txBody>
      </p:sp>
      <p:sp>
        <p:nvSpPr>
          <p:cNvPr id="94238" name="TextBox 4"/>
          <p:cNvSpPr txBox="1">
            <a:spLocks noChangeArrowheads="1"/>
          </p:cNvSpPr>
          <p:nvPr/>
        </p:nvSpPr>
        <p:spPr bwMode="auto">
          <a:xfrm>
            <a:off x="1752600" y="457200"/>
            <a:ext cx="5695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a:solidFill>
                  <a:schemeClr val="bg1"/>
                </a:solidFill>
                <a:latin typeface="Britannic Bold" pitchFamily="34" charset="0"/>
              </a:rPr>
              <a:t>GLYCEMIC GOALS IN ADULT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074"/>
          <p:cNvSpPr>
            <a:spLocks noGrp="1" noChangeArrowheads="1"/>
          </p:cNvSpPr>
          <p:nvPr>
            <p:ph type="title" idx="4294967295"/>
          </p:nvPr>
        </p:nvSpPr>
        <p:spPr>
          <a:xfrm>
            <a:off x="609600" y="765175"/>
            <a:ext cx="7772400" cy="1011238"/>
          </a:xfrm>
        </p:spPr>
        <p:txBody>
          <a:bodyPr>
            <a:normAutofit fontScale="90000"/>
          </a:bodyPr>
          <a:lstStyle/>
          <a:p>
            <a:pPr eaLnBrk="1" fontAlgn="auto" hangingPunct="1">
              <a:spcAft>
                <a:spcPts val="0"/>
              </a:spcAft>
              <a:defRPr/>
            </a:pPr>
            <a:r>
              <a:rPr lang="en-US" sz="4000" b="1" dirty="0" smtClean="0">
                <a:solidFill>
                  <a:srgbClr val="FFFF00"/>
                </a:solidFill>
                <a:latin typeface="Comic Sans MS" pitchFamily="66" charset="0"/>
              </a:rPr>
              <a:t>The </a:t>
            </a:r>
            <a:r>
              <a:rPr lang="en-US" sz="4000" b="1" dirty="0">
                <a:solidFill>
                  <a:srgbClr val="FFFF00"/>
                </a:solidFill>
                <a:latin typeface="Comic Sans MS" pitchFamily="66" charset="0"/>
              </a:rPr>
              <a:t>New Paradigm of  </a:t>
            </a:r>
            <a:r>
              <a:rPr lang="en-US" sz="4000" b="1" dirty="0" smtClean="0">
                <a:solidFill>
                  <a:srgbClr val="FFFF00"/>
                </a:solidFill>
                <a:latin typeface="Comic Sans MS" pitchFamily="66" charset="0"/>
              </a:rPr>
              <a:t>(</a:t>
            </a:r>
            <a:r>
              <a:rPr lang="en-US" sz="4000" b="1" dirty="0">
                <a:solidFill>
                  <a:srgbClr val="FFFF00"/>
                </a:solidFill>
                <a:latin typeface="Comic Sans MS" pitchFamily="66" charset="0"/>
              </a:rPr>
              <a:t>Type 2) </a:t>
            </a:r>
            <a:r>
              <a:rPr lang="en-US" sz="4000" b="1" dirty="0" smtClean="0">
                <a:solidFill>
                  <a:srgbClr val="FFFF00"/>
                </a:solidFill>
                <a:latin typeface="Comic Sans MS" pitchFamily="66" charset="0"/>
              </a:rPr>
              <a:t>Diabetes Treatment</a:t>
            </a:r>
            <a:endParaRPr lang="en-US" sz="4000" b="1" dirty="0">
              <a:solidFill>
                <a:srgbClr val="FFFF00"/>
              </a:solidFill>
              <a:latin typeface="Comic Sans MS" pitchFamily="66" charset="0"/>
            </a:endParaRPr>
          </a:p>
        </p:txBody>
      </p:sp>
      <p:sp>
        <p:nvSpPr>
          <p:cNvPr id="158723" name="Rectangle 3075"/>
          <p:cNvSpPr>
            <a:spLocks noGrp="1" noChangeArrowheads="1"/>
          </p:cNvSpPr>
          <p:nvPr>
            <p:ph type="body" idx="4294967295"/>
          </p:nvPr>
        </p:nvSpPr>
        <p:spPr>
          <a:xfrm>
            <a:off x="792480" y="2857512"/>
            <a:ext cx="8884920" cy="1752600"/>
          </a:xfrm>
          <a:noFill/>
          <a:ln>
            <a:solidFill>
              <a:schemeClr val="bg1"/>
            </a:solidFill>
            <a:miter lim="800000"/>
            <a:headEnd/>
            <a:tailEnd/>
          </a:ln>
          <a:scene3d>
            <a:camera prst="orthographicFront"/>
            <a:lightRig rig="threePt" dir="t"/>
          </a:scene3d>
          <a:sp3d>
            <a:bevelT prst="relaxedInset"/>
          </a:sp3d>
        </p:spPr>
        <p:txBody>
          <a:bodyPr>
            <a:noAutofit/>
          </a:bodyPr>
          <a:lstStyle/>
          <a:p>
            <a:pPr marL="420624" indent="-384048" eaLnBrk="1" fontAlgn="auto" hangingPunct="1">
              <a:lnSpc>
                <a:spcPct val="90000"/>
              </a:lnSpc>
              <a:spcAft>
                <a:spcPts val="0"/>
              </a:spcAft>
              <a:buSzPct val="84000"/>
              <a:buFont typeface="Wingdings 2"/>
              <a:buBlip>
                <a:blip r:embed="rId3"/>
              </a:buBlip>
              <a:defRPr/>
            </a:pPr>
            <a:r>
              <a:rPr lang="en-US" sz="2800" dirty="0" smtClean="0">
                <a:cs typeface="Arial" pitchFamily="34" charset="0"/>
              </a:rPr>
              <a:t>Treatment </a:t>
            </a:r>
            <a:r>
              <a:rPr lang="en-US" sz="2800" dirty="0">
                <a:cs typeface="Arial" pitchFamily="34" charset="0"/>
              </a:rPr>
              <a:t>– Driven by  Target (</a:t>
            </a:r>
            <a:r>
              <a:rPr lang="en-US" sz="2800" dirty="0" smtClean="0">
                <a:cs typeface="Arial" pitchFamily="34" charset="0"/>
              </a:rPr>
              <a:t>A1C&lt;7</a:t>
            </a:r>
            <a:r>
              <a:rPr lang="en-US" sz="2800" dirty="0">
                <a:cs typeface="Arial" pitchFamily="34" charset="0"/>
              </a:rPr>
              <a:t>%)</a:t>
            </a:r>
          </a:p>
          <a:p>
            <a:pPr marL="420624" indent="-384048" eaLnBrk="1" fontAlgn="auto" hangingPunct="1">
              <a:lnSpc>
                <a:spcPct val="90000"/>
              </a:lnSpc>
              <a:spcAft>
                <a:spcPts val="0"/>
              </a:spcAft>
              <a:buSzPct val="84000"/>
              <a:buFont typeface="Wingdings 2"/>
              <a:buBlip>
                <a:blip r:embed="rId3"/>
              </a:buBlip>
              <a:defRPr/>
            </a:pPr>
            <a:r>
              <a:rPr lang="en-US" sz="2800" dirty="0">
                <a:cs typeface="Arial" pitchFamily="34" charset="0"/>
              </a:rPr>
              <a:t>Early Combinations (including with insulin)</a:t>
            </a:r>
          </a:p>
          <a:p>
            <a:pPr marL="420624" indent="-384048" eaLnBrk="1" fontAlgn="auto" hangingPunct="1">
              <a:lnSpc>
                <a:spcPct val="90000"/>
              </a:lnSpc>
              <a:spcAft>
                <a:spcPts val="0"/>
              </a:spcAft>
              <a:buSzPct val="84000"/>
              <a:buFont typeface="Wingdings 2"/>
              <a:buBlip>
                <a:blip r:embed="rId3"/>
              </a:buBlip>
              <a:defRPr/>
            </a:pPr>
            <a:r>
              <a:rPr lang="en-US" sz="2800" dirty="0" smtClean="0">
                <a:cs typeface="Arial" pitchFamily="34" charset="0"/>
              </a:rPr>
              <a:t>Aggressive </a:t>
            </a:r>
            <a:r>
              <a:rPr lang="en-US" sz="2800" dirty="0">
                <a:cs typeface="Arial" pitchFamily="34" charset="0"/>
              </a:rPr>
              <a:t>Insulin Treatment</a:t>
            </a:r>
          </a:p>
        </p:txBody>
      </p:sp>
    </p:spTree>
  </p:cSld>
  <p:clrMapOvr>
    <a:masterClrMapping/>
  </p:clrMapOvr>
  <p:transition spd="med">
    <p:pull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914400"/>
          </a:xfrm>
        </p:spPr>
        <p:txBody>
          <a:bodyPr/>
          <a:lstStyle/>
          <a:p>
            <a:pPr eaLnBrk="1" fontAlgn="auto" hangingPunct="1">
              <a:spcAft>
                <a:spcPts val="0"/>
              </a:spcAft>
              <a:defRPr/>
            </a:pPr>
            <a:endParaRPr lang="en-US">
              <a:solidFill>
                <a:schemeClr val="tx2">
                  <a:satMod val="200000"/>
                </a:schemeClr>
              </a:solidFill>
            </a:endParaRPr>
          </a:p>
        </p:txBody>
      </p:sp>
      <p:pic>
        <p:nvPicPr>
          <p:cNvPr id="3" name="Picture 2" descr="Image that contains the text &quot;Diabetes -- Serious, Common, Costly ... but Controllable&quot; and pictures of a glucose log sheet, a grocery bag containing healthy foods, a globe, a blood pressure gauge, and tennis shoes."/>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0" y="1143000"/>
            <a:ext cx="91440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0525" y="2209800"/>
            <a:ext cx="82962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71800" y="3276600"/>
            <a:ext cx="5486400" cy="1752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3352800" y="3276600"/>
            <a:ext cx="4876800" cy="16002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7284" name="Picture 3"/>
          <p:cNvPicPr>
            <a:picLocks noChangeAspect="1" noChangeArrowheads="1"/>
          </p:cNvPicPr>
          <p:nvPr/>
        </p:nvPicPr>
        <p:blipFill>
          <a:blip r:embed="rId2">
            <a:lum bright="28000" contrast="-86000"/>
            <a:extLst>
              <a:ext uri="{28A0092B-C50C-407E-A947-70E740481C1C}">
                <a14:useLocalDpi xmlns:a14="http://schemas.microsoft.com/office/drawing/2010/main" val="0"/>
              </a:ext>
            </a:extLst>
          </a:blip>
          <a:srcRect/>
          <a:stretch>
            <a:fillRect/>
          </a:stretch>
        </p:blipFill>
        <p:spPr bwMode="auto">
          <a:xfrm>
            <a:off x="0" y="0"/>
            <a:ext cx="91440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819400" y="4800600"/>
            <a:ext cx="5486400" cy="1108075"/>
          </a:xfrm>
          <a:prstGeom prst="rect">
            <a:avLst/>
          </a:prstGeom>
          <a:noFill/>
        </p:spPr>
        <p:txBody>
          <a:bodyPr>
            <a:spAutoFit/>
          </a:bodyPr>
          <a:lstStyle/>
          <a:p>
            <a:pPr algn="r" fontAlgn="auto">
              <a:spcBef>
                <a:spcPts val="0"/>
              </a:spcBef>
              <a:spcAft>
                <a:spcPts val="0"/>
              </a:spcAft>
              <a:defRPr/>
            </a:pPr>
            <a:r>
              <a:rPr lang="en-US" sz="6600" dirty="0">
                <a:solidFill>
                  <a:schemeClr val="bg1"/>
                </a:solidFill>
                <a:effectLst>
                  <a:outerShdw blurRad="38100" dist="38100" dir="2700000" algn="tl">
                    <a:srgbClr val="000000">
                      <a:alpha val="43137"/>
                    </a:srgbClr>
                  </a:outerShdw>
                </a:effectLst>
                <a:latin typeface="Britannic Bold" pitchFamily="34" charset="0"/>
              </a:rPr>
              <a:t>Thank You</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endParaRPr lang="en-US" smtClean="0"/>
          </a:p>
        </p:txBody>
      </p:sp>
      <p:pic>
        <p:nvPicPr>
          <p:cNvPr id="98307" name="Content Placeholder 3" descr="diabetes-consequences1.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90625" y="1066800"/>
            <a:ext cx="6542088" cy="54102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772400" cy="914400"/>
          </a:xfrm>
        </p:spPr>
        <p:txBody>
          <a:bodyPr/>
          <a:lstStyle/>
          <a:p>
            <a:pPr>
              <a:defRPr/>
            </a:pPr>
            <a:r>
              <a:rPr lang="en-US" dirty="0" err="1" smtClean="0">
                <a:solidFill>
                  <a:schemeClr val="tx2"/>
                </a:solidFill>
                <a:latin typeface="Arial" pitchFamily="34" charset="0"/>
                <a:cs typeface="Arial" pitchFamily="34" charset="0"/>
              </a:rPr>
              <a:t>Moduls</a:t>
            </a:r>
            <a:r>
              <a:rPr lang="en-US" dirty="0" smtClean="0">
                <a:solidFill>
                  <a:schemeClr val="tx2"/>
                </a:solidFill>
                <a:latin typeface="Arial" pitchFamily="34" charset="0"/>
                <a:cs typeface="Arial" pitchFamily="34" charset="0"/>
              </a:rPr>
              <a:t> consist of :</a:t>
            </a:r>
            <a:endParaRPr lang="en-US" dirty="0">
              <a:solidFill>
                <a:schemeClr val="tx2"/>
              </a:solidFill>
              <a:latin typeface="Arial" pitchFamily="34" charset="0"/>
              <a:cs typeface="Arial" pitchFamily="34" charset="0"/>
            </a:endParaRPr>
          </a:p>
        </p:txBody>
      </p:sp>
      <p:sp>
        <p:nvSpPr>
          <p:cNvPr id="62467" name="Content Placeholder 2"/>
          <p:cNvSpPr>
            <a:spLocks noGrp="1"/>
          </p:cNvSpPr>
          <p:nvPr>
            <p:ph idx="1"/>
          </p:nvPr>
        </p:nvSpPr>
        <p:spPr>
          <a:xfrm>
            <a:off x="457200" y="1676400"/>
            <a:ext cx="8229600" cy="4572000"/>
          </a:xfrm>
        </p:spPr>
        <p:txBody>
          <a:bodyPr/>
          <a:lstStyle/>
          <a:p>
            <a:r>
              <a:rPr lang="en-US" sz="2800" smtClean="0">
                <a:latin typeface="Arial" pitchFamily="34" charset="0"/>
                <a:cs typeface="Arial" pitchFamily="34" charset="0"/>
              </a:rPr>
              <a:t>Definition, presentation, diagnosis, classification</a:t>
            </a:r>
          </a:p>
          <a:p>
            <a:r>
              <a:rPr lang="en-US" sz="2800" smtClean="0">
                <a:latin typeface="Arial" pitchFamily="34" charset="0"/>
                <a:cs typeface="Arial" pitchFamily="34" charset="0"/>
              </a:rPr>
              <a:t>Aetiopathology </a:t>
            </a:r>
          </a:p>
          <a:p>
            <a:r>
              <a:rPr lang="en-US" sz="2800" smtClean="0">
                <a:latin typeface="Arial" pitchFamily="34" charset="0"/>
                <a:cs typeface="Arial" pitchFamily="34" charset="0"/>
              </a:rPr>
              <a:t>Management : Lifestyle modification </a:t>
            </a:r>
          </a:p>
          <a:p>
            <a:pPr>
              <a:buFont typeface="Wingdings" pitchFamily="2" charset="2"/>
              <a:buNone/>
            </a:pPr>
            <a:r>
              <a:rPr lang="en-US" sz="2800" smtClean="0">
                <a:latin typeface="Arial" pitchFamily="34" charset="0"/>
                <a:cs typeface="Arial" pitchFamily="34" charset="0"/>
              </a:rPr>
              <a:t>	 (Basic carbohydrate counting)</a:t>
            </a:r>
          </a:p>
          <a:p>
            <a:r>
              <a:rPr lang="en-US" sz="2800" smtClean="0">
                <a:latin typeface="Arial" pitchFamily="34" charset="0"/>
                <a:cs typeface="Arial" pitchFamily="34" charset="0"/>
              </a:rPr>
              <a:t>Management : Drug therapy </a:t>
            </a:r>
          </a:p>
          <a:p>
            <a:r>
              <a:rPr lang="en-US" sz="2800" smtClean="0">
                <a:latin typeface="Arial" pitchFamily="34" charset="0"/>
                <a:cs typeface="Arial" pitchFamily="34" charset="0"/>
              </a:rPr>
              <a:t>Complication (acute &amp; chronic)</a:t>
            </a:r>
          </a:p>
          <a:p>
            <a:r>
              <a:rPr lang="en-US" sz="2800" smtClean="0">
                <a:latin typeface="Arial" pitchFamily="34" charset="0"/>
                <a:cs typeface="Arial" pitchFamily="34" charset="0"/>
              </a:rPr>
              <a:t>Prevention</a:t>
            </a:r>
          </a:p>
          <a:p>
            <a:r>
              <a:rPr lang="en-US" sz="2800" smtClean="0">
                <a:latin typeface="Arial" pitchFamily="34" charset="0"/>
                <a:cs typeface="Arial" pitchFamily="34" charset="0"/>
              </a:rPr>
              <a:t>Children and </a:t>
            </a:r>
            <a:r>
              <a:rPr lang="en-US" sz="2800" i="1" smtClean="0">
                <a:latin typeface="Arial" pitchFamily="34" charset="0"/>
                <a:cs typeface="Arial" pitchFamily="34" charset="0"/>
              </a:rPr>
              <a:t>Pregnancy</a:t>
            </a:r>
            <a:endParaRPr lang="en-US" sz="28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981200"/>
            <a:ext cx="5943600" cy="1975104"/>
          </a:xfrm>
        </p:spPr>
        <p:txBody>
          <a:bodyPr/>
          <a:lstStyle/>
          <a:p>
            <a:pPr algn="ctr" eaLnBrk="1" fontAlgn="auto" hangingPunct="1">
              <a:spcAft>
                <a:spcPts val="0"/>
              </a:spcAft>
              <a:defRPr/>
            </a:pPr>
            <a:r>
              <a:rPr lang="en-US" sz="5000" b="0" dirty="0" smtClean="0">
                <a:solidFill>
                  <a:srgbClr val="FFC000"/>
                </a:solidFill>
                <a:latin typeface="Britannic Bold" pitchFamily="34" charset="0"/>
              </a:rPr>
              <a:t>DIABETES MELLITUS</a:t>
            </a:r>
            <a:br>
              <a:rPr lang="en-US" sz="5000" b="0" dirty="0" smtClean="0">
                <a:solidFill>
                  <a:srgbClr val="FFC000"/>
                </a:solidFill>
                <a:latin typeface="Britannic Bold" pitchFamily="34" charset="0"/>
              </a:rPr>
            </a:br>
            <a:r>
              <a:rPr lang="en-US" sz="3200" b="0" cap="none" dirty="0" smtClean="0">
                <a:latin typeface="Britannic Bold" pitchFamily="34" charset="0"/>
                <a:cs typeface="Arial" pitchFamily="34" charset="0"/>
              </a:rPr>
              <a:t>Definition, Presentation, Diagnosis, and Classification</a:t>
            </a:r>
            <a:r>
              <a:rPr lang="en-US" sz="5400" dirty="0" smtClean="0">
                <a:latin typeface="Arial" pitchFamily="34" charset="0"/>
                <a:cs typeface="Arial" pitchFamily="34" charset="0"/>
              </a:rPr>
              <a:t/>
            </a:r>
            <a:br>
              <a:rPr lang="en-US" sz="5400" dirty="0" smtClean="0">
                <a:latin typeface="Arial" pitchFamily="34" charset="0"/>
                <a:cs typeface="Arial" pitchFamily="34" charset="0"/>
              </a:rPr>
            </a:br>
            <a:r>
              <a:rPr lang="en-US" sz="5000" b="0" dirty="0" smtClean="0">
                <a:solidFill>
                  <a:srgbClr val="FFC000"/>
                </a:solidFill>
                <a:latin typeface="Britannic Bold" pitchFamily="34" charset="0"/>
              </a:rPr>
              <a:t/>
            </a:r>
            <a:br>
              <a:rPr lang="en-US" sz="5000" b="0" dirty="0" smtClean="0">
                <a:solidFill>
                  <a:srgbClr val="FFC000"/>
                </a:solidFill>
                <a:latin typeface="Britannic Bold" pitchFamily="34" charset="0"/>
              </a:rPr>
            </a:br>
            <a:endParaRPr lang="en-US" sz="5000" b="0" dirty="0">
              <a:solidFill>
                <a:schemeClr val="tx2">
                  <a:satMod val="200000"/>
                </a:schemeClr>
              </a:solidFill>
              <a:latin typeface="Britannic Bold" pitchFamily="34" charset="0"/>
            </a:endParaRPr>
          </a:p>
        </p:txBody>
      </p:sp>
      <p:sp>
        <p:nvSpPr>
          <p:cNvPr id="63491" name="Subtitle 2"/>
          <p:cNvSpPr>
            <a:spLocks noGrp="1"/>
          </p:cNvSpPr>
          <p:nvPr>
            <p:ph type="subTitle" idx="1"/>
          </p:nvPr>
        </p:nvSpPr>
        <p:spPr>
          <a:xfrm>
            <a:off x="1676400" y="4724400"/>
            <a:ext cx="6400800" cy="1752600"/>
          </a:xfrm>
        </p:spPr>
        <p:txBody>
          <a:bodyPr/>
          <a:lstStyle/>
          <a:p>
            <a:pPr algn="ctr" eaLnBrk="1" hangingPunct="1">
              <a:spcBef>
                <a:spcPct val="0"/>
              </a:spcBef>
            </a:pPr>
            <a:r>
              <a:rPr lang="en-US" smtClean="0">
                <a:latin typeface="Arial" pitchFamily="34" charset="0"/>
                <a:cs typeface="Arial" pitchFamily="34" charset="0"/>
              </a:rPr>
              <a:t>Laksmi Sasiarini</a:t>
            </a:r>
          </a:p>
          <a:p>
            <a:pPr algn="ctr" eaLnBrk="1" hangingPunct="1">
              <a:spcBef>
                <a:spcPct val="0"/>
              </a:spcBef>
            </a:pPr>
            <a:r>
              <a:rPr lang="en-US" smtClean="0">
                <a:latin typeface="Arial" pitchFamily="34" charset="0"/>
                <a:cs typeface="Arial" pitchFamily="34" charset="0"/>
              </a:rPr>
              <a:t>Divisi Endokrin – Metabolik</a:t>
            </a:r>
          </a:p>
          <a:p>
            <a:pPr algn="ctr" eaLnBrk="1" hangingPunct="1">
              <a:spcBef>
                <a:spcPct val="0"/>
              </a:spcBef>
            </a:pPr>
            <a:r>
              <a:rPr lang="en-US" smtClean="0">
                <a:latin typeface="Arial" pitchFamily="34" charset="0"/>
                <a:cs typeface="Arial" pitchFamily="34" charset="0"/>
              </a:rPr>
              <a:t>FK UB – RSU dr. Saiful Anwar</a:t>
            </a:r>
          </a:p>
          <a:p>
            <a:pPr algn="ctr" eaLnBrk="1" hangingPunct="1">
              <a:spcBef>
                <a:spcPct val="0"/>
              </a:spcBef>
            </a:pPr>
            <a:r>
              <a:rPr lang="en-US" smtClean="0">
                <a:latin typeface="Arial" pitchFamily="34" charset="0"/>
                <a:cs typeface="Arial" pitchFamily="34" charset="0"/>
              </a:rPr>
              <a:t>Malang</a:t>
            </a:r>
          </a:p>
          <a:p>
            <a:pPr algn="ctr" eaLnBrk="1" hangingPunct="1">
              <a:spcBef>
                <a:spcPct val="0"/>
              </a:spcBef>
            </a:pPr>
            <a:r>
              <a:rPr lang="en-US" smtClean="0">
                <a:latin typeface="Arial" pitchFamily="34" charset="0"/>
                <a:cs typeface="Arial" pitchFamily="34" charset="0"/>
              </a:rPr>
              <a:t>2011</a:t>
            </a:r>
          </a:p>
        </p:txBody>
      </p:sp>
      <p:grpSp>
        <p:nvGrpSpPr>
          <p:cNvPr id="63492" name="Group 4"/>
          <p:cNvGrpSpPr>
            <a:grpSpLocks/>
          </p:cNvGrpSpPr>
          <p:nvPr/>
        </p:nvGrpSpPr>
        <p:grpSpPr bwMode="auto">
          <a:xfrm>
            <a:off x="914400" y="2209800"/>
            <a:ext cx="1219200" cy="1371600"/>
            <a:chOff x="3766" y="2224"/>
            <a:chExt cx="1200" cy="1066"/>
          </a:xfrm>
        </p:grpSpPr>
        <p:sp>
          <p:nvSpPr>
            <p:cNvPr id="63493" name="Freeform 5"/>
            <p:cNvSpPr>
              <a:spLocks/>
            </p:cNvSpPr>
            <p:nvPr/>
          </p:nvSpPr>
          <p:spPr bwMode="auto">
            <a:xfrm>
              <a:off x="3778" y="2234"/>
              <a:ext cx="1161" cy="1040"/>
            </a:xfrm>
            <a:custGeom>
              <a:avLst/>
              <a:gdLst>
                <a:gd name="T0" fmla="*/ 1 w 2321"/>
                <a:gd name="T1" fmla="*/ 1 h 2079"/>
                <a:gd name="T2" fmla="*/ 1 w 2321"/>
                <a:gd name="T3" fmla="*/ 1 h 2079"/>
                <a:gd name="T4" fmla="*/ 1 w 2321"/>
                <a:gd name="T5" fmla="*/ 1 h 2079"/>
                <a:gd name="T6" fmla="*/ 1 w 2321"/>
                <a:gd name="T7" fmla="*/ 1 h 2079"/>
                <a:gd name="T8" fmla="*/ 0 w 2321"/>
                <a:gd name="T9" fmla="*/ 2 h 2079"/>
                <a:gd name="T10" fmla="*/ 1 w 2321"/>
                <a:gd name="T11" fmla="*/ 2 h 2079"/>
                <a:gd name="T12" fmla="*/ 1 w 2321"/>
                <a:gd name="T13" fmla="*/ 2 h 2079"/>
                <a:gd name="T14" fmla="*/ 1 w 2321"/>
                <a:gd name="T15" fmla="*/ 2 h 2079"/>
                <a:gd name="T16" fmla="*/ 1 w 2321"/>
                <a:gd name="T17" fmla="*/ 3 h 2079"/>
                <a:gd name="T18" fmla="*/ 2 w 2321"/>
                <a:gd name="T19" fmla="*/ 3 h 2079"/>
                <a:gd name="T20" fmla="*/ 2 w 2321"/>
                <a:gd name="T21" fmla="*/ 2 h 2079"/>
                <a:gd name="T22" fmla="*/ 2 w 2321"/>
                <a:gd name="T23" fmla="*/ 2 h 2079"/>
                <a:gd name="T24" fmla="*/ 3 w 2321"/>
                <a:gd name="T25" fmla="*/ 2 h 2079"/>
                <a:gd name="T26" fmla="*/ 3 w 2321"/>
                <a:gd name="T27" fmla="*/ 2 h 2079"/>
                <a:gd name="T28" fmla="*/ 3 w 2321"/>
                <a:gd name="T29" fmla="*/ 1 h 2079"/>
                <a:gd name="T30" fmla="*/ 3 w 2321"/>
                <a:gd name="T31" fmla="*/ 1 h 2079"/>
                <a:gd name="T32" fmla="*/ 3 w 2321"/>
                <a:gd name="T33" fmla="*/ 1 h 2079"/>
                <a:gd name="T34" fmla="*/ 2 w 2321"/>
                <a:gd name="T35" fmla="*/ 1 h 2079"/>
                <a:gd name="T36" fmla="*/ 2 w 2321"/>
                <a:gd name="T37" fmla="*/ 1 h 2079"/>
                <a:gd name="T38" fmla="*/ 2 w 2321"/>
                <a:gd name="T39" fmla="*/ 1 h 2079"/>
                <a:gd name="T40" fmla="*/ 2 w 2321"/>
                <a:gd name="T41" fmla="*/ 1 h 2079"/>
                <a:gd name="T42" fmla="*/ 1 w 2321"/>
                <a:gd name="T43" fmla="*/ 0 h 2079"/>
                <a:gd name="T44" fmla="*/ 1 w 2321"/>
                <a:gd name="T45" fmla="*/ 1 h 2079"/>
                <a:gd name="T46" fmla="*/ 1 w 2321"/>
                <a:gd name="T47" fmla="*/ 1 h 2079"/>
                <a:gd name="T48" fmla="*/ 1 w 2321"/>
                <a:gd name="T49" fmla="*/ 1 h 20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21"/>
                <a:gd name="T76" fmla="*/ 0 h 2079"/>
                <a:gd name="T77" fmla="*/ 2321 w 2321"/>
                <a:gd name="T78" fmla="*/ 2079 h 20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21" h="2079">
                  <a:moveTo>
                    <a:pt x="486" y="146"/>
                  </a:moveTo>
                  <a:lnTo>
                    <a:pt x="227" y="432"/>
                  </a:lnTo>
                  <a:lnTo>
                    <a:pt x="64" y="685"/>
                  </a:lnTo>
                  <a:lnTo>
                    <a:pt x="11" y="924"/>
                  </a:lnTo>
                  <a:lnTo>
                    <a:pt x="0" y="1183"/>
                  </a:lnTo>
                  <a:lnTo>
                    <a:pt x="103" y="1474"/>
                  </a:lnTo>
                  <a:lnTo>
                    <a:pt x="308" y="1734"/>
                  </a:lnTo>
                  <a:lnTo>
                    <a:pt x="550" y="1940"/>
                  </a:lnTo>
                  <a:lnTo>
                    <a:pt x="940" y="2058"/>
                  </a:lnTo>
                  <a:lnTo>
                    <a:pt x="1252" y="2079"/>
                  </a:lnTo>
                  <a:lnTo>
                    <a:pt x="1652" y="1993"/>
                  </a:lnTo>
                  <a:lnTo>
                    <a:pt x="2014" y="1788"/>
                  </a:lnTo>
                  <a:lnTo>
                    <a:pt x="2220" y="1544"/>
                  </a:lnTo>
                  <a:lnTo>
                    <a:pt x="2321" y="1204"/>
                  </a:lnTo>
                  <a:lnTo>
                    <a:pt x="2321" y="853"/>
                  </a:lnTo>
                  <a:lnTo>
                    <a:pt x="2246" y="578"/>
                  </a:lnTo>
                  <a:lnTo>
                    <a:pt x="2062" y="351"/>
                  </a:lnTo>
                  <a:lnTo>
                    <a:pt x="1847" y="189"/>
                  </a:lnTo>
                  <a:lnTo>
                    <a:pt x="1642" y="103"/>
                  </a:lnTo>
                  <a:lnTo>
                    <a:pt x="1436" y="43"/>
                  </a:lnTo>
                  <a:lnTo>
                    <a:pt x="1183" y="11"/>
                  </a:lnTo>
                  <a:lnTo>
                    <a:pt x="1015" y="0"/>
                  </a:lnTo>
                  <a:lnTo>
                    <a:pt x="766" y="48"/>
                  </a:lnTo>
                  <a:lnTo>
                    <a:pt x="486" y="146"/>
                  </a:lnTo>
                  <a:close/>
                </a:path>
              </a:pathLst>
            </a:custGeom>
            <a:solidFill>
              <a:srgbClr val="B2E5E5"/>
            </a:solidFill>
            <a:ln w="9525">
              <a:solidFill>
                <a:schemeClr val="tx1"/>
              </a:solidFill>
              <a:round/>
              <a:headEnd/>
              <a:tailEnd/>
            </a:ln>
          </p:spPr>
          <p:txBody>
            <a:bodyPr/>
            <a:lstStyle/>
            <a:p>
              <a:endParaRPr lang="en-US">
                <a:latin typeface="Corbel" pitchFamily="34" charset="0"/>
              </a:endParaRPr>
            </a:p>
          </p:txBody>
        </p:sp>
        <p:sp>
          <p:nvSpPr>
            <p:cNvPr id="63494" name="Freeform 6"/>
            <p:cNvSpPr>
              <a:spLocks/>
            </p:cNvSpPr>
            <p:nvPr/>
          </p:nvSpPr>
          <p:spPr bwMode="auto">
            <a:xfrm>
              <a:off x="4287" y="2297"/>
              <a:ext cx="500" cy="629"/>
            </a:xfrm>
            <a:custGeom>
              <a:avLst/>
              <a:gdLst>
                <a:gd name="T0" fmla="*/ 0 w 1001"/>
                <a:gd name="T1" fmla="*/ 1 h 1256"/>
                <a:gd name="T2" fmla="*/ 0 w 1001"/>
                <a:gd name="T3" fmla="*/ 1 h 1256"/>
                <a:gd name="T4" fmla="*/ 0 w 1001"/>
                <a:gd name="T5" fmla="*/ 0 h 1256"/>
                <a:gd name="T6" fmla="*/ 0 w 1001"/>
                <a:gd name="T7" fmla="*/ 1 h 1256"/>
                <a:gd name="T8" fmla="*/ 0 w 1001"/>
                <a:gd name="T9" fmla="*/ 1 h 1256"/>
                <a:gd name="T10" fmla="*/ 0 w 1001"/>
                <a:gd name="T11" fmla="*/ 1 h 1256"/>
                <a:gd name="T12" fmla="*/ 0 w 1001"/>
                <a:gd name="T13" fmla="*/ 1 h 1256"/>
                <a:gd name="T14" fmla="*/ 0 w 1001"/>
                <a:gd name="T15" fmla="*/ 1 h 1256"/>
                <a:gd name="T16" fmla="*/ 0 w 1001"/>
                <a:gd name="T17" fmla="*/ 1 h 1256"/>
                <a:gd name="T18" fmla="*/ 0 w 1001"/>
                <a:gd name="T19" fmla="*/ 1 h 1256"/>
                <a:gd name="T20" fmla="*/ 0 w 1001"/>
                <a:gd name="T21" fmla="*/ 1 h 1256"/>
                <a:gd name="T22" fmla="*/ 0 w 1001"/>
                <a:gd name="T23" fmla="*/ 2 h 1256"/>
                <a:gd name="T24" fmla="*/ 0 w 1001"/>
                <a:gd name="T25" fmla="*/ 2 h 1256"/>
                <a:gd name="T26" fmla="*/ 0 w 1001"/>
                <a:gd name="T27" fmla="*/ 2 h 1256"/>
                <a:gd name="T28" fmla="*/ 0 w 1001"/>
                <a:gd name="T29" fmla="*/ 2 h 1256"/>
                <a:gd name="T30" fmla="*/ 0 w 1001"/>
                <a:gd name="T31" fmla="*/ 2 h 1256"/>
                <a:gd name="T32" fmla="*/ 0 w 1001"/>
                <a:gd name="T33" fmla="*/ 2 h 1256"/>
                <a:gd name="T34" fmla="*/ 0 w 1001"/>
                <a:gd name="T35" fmla="*/ 1 h 1256"/>
                <a:gd name="T36" fmla="*/ 0 w 1001"/>
                <a:gd name="T37" fmla="*/ 1 h 1256"/>
                <a:gd name="T38" fmla="*/ 0 w 1001"/>
                <a:gd name="T39" fmla="*/ 1 h 1256"/>
                <a:gd name="T40" fmla="*/ 0 w 1001"/>
                <a:gd name="T41" fmla="*/ 1 h 1256"/>
                <a:gd name="T42" fmla="*/ 0 w 1001"/>
                <a:gd name="T43" fmla="*/ 1 h 1256"/>
                <a:gd name="T44" fmla="*/ 0 w 1001"/>
                <a:gd name="T45" fmla="*/ 1 h 12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1"/>
                <a:gd name="T70" fmla="*/ 0 h 1256"/>
                <a:gd name="T71" fmla="*/ 1001 w 1001"/>
                <a:gd name="T72" fmla="*/ 1256 h 12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1" h="1256">
                  <a:moveTo>
                    <a:pt x="560" y="79"/>
                  </a:moveTo>
                  <a:lnTo>
                    <a:pt x="418" y="28"/>
                  </a:lnTo>
                  <a:lnTo>
                    <a:pt x="255" y="0"/>
                  </a:lnTo>
                  <a:lnTo>
                    <a:pt x="102" y="11"/>
                  </a:lnTo>
                  <a:lnTo>
                    <a:pt x="0" y="79"/>
                  </a:lnTo>
                  <a:lnTo>
                    <a:pt x="17" y="193"/>
                  </a:lnTo>
                  <a:lnTo>
                    <a:pt x="147" y="288"/>
                  </a:lnTo>
                  <a:lnTo>
                    <a:pt x="351" y="390"/>
                  </a:lnTo>
                  <a:lnTo>
                    <a:pt x="548" y="543"/>
                  </a:lnTo>
                  <a:lnTo>
                    <a:pt x="724" y="718"/>
                  </a:lnTo>
                  <a:lnTo>
                    <a:pt x="821" y="889"/>
                  </a:lnTo>
                  <a:lnTo>
                    <a:pt x="848" y="1025"/>
                  </a:lnTo>
                  <a:lnTo>
                    <a:pt x="843" y="1172"/>
                  </a:lnTo>
                  <a:lnTo>
                    <a:pt x="827" y="1234"/>
                  </a:lnTo>
                  <a:lnTo>
                    <a:pt x="893" y="1256"/>
                  </a:lnTo>
                  <a:lnTo>
                    <a:pt x="961" y="1172"/>
                  </a:lnTo>
                  <a:lnTo>
                    <a:pt x="1001" y="1030"/>
                  </a:lnTo>
                  <a:lnTo>
                    <a:pt x="1001" y="899"/>
                  </a:lnTo>
                  <a:lnTo>
                    <a:pt x="973" y="679"/>
                  </a:lnTo>
                  <a:lnTo>
                    <a:pt x="848" y="390"/>
                  </a:lnTo>
                  <a:lnTo>
                    <a:pt x="690" y="187"/>
                  </a:lnTo>
                  <a:lnTo>
                    <a:pt x="560" y="79"/>
                  </a:lnTo>
                  <a:close/>
                </a:path>
              </a:pathLst>
            </a:custGeom>
            <a:solidFill>
              <a:srgbClr val="E9F6F6"/>
            </a:solidFill>
            <a:ln w="9525">
              <a:solidFill>
                <a:schemeClr val="tx1"/>
              </a:solidFill>
              <a:round/>
              <a:headEnd/>
              <a:tailEnd/>
            </a:ln>
          </p:spPr>
          <p:txBody>
            <a:bodyPr/>
            <a:lstStyle/>
            <a:p>
              <a:endParaRPr lang="en-US">
                <a:latin typeface="Corbel" pitchFamily="34" charset="0"/>
              </a:endParaRPr>
            </a:p>
          </p:txBody>
        </p:sp>
        <p:sp>
          <p:nvSpPr>
            <p:cNvPr id="63495" name="Freeform 7"/>
            <p:cNvSpPr>
              <a:spLocks/>
            </p:cNvSpPr>
            <p:nvPr/>
          </p:nvSpPr>
          <p:spPr bwMode="auto">
            <a:xfrm>
              <a:off x="3777" y="2321"/>
              <a:ext cx="782" cy="948"/>
            </a:xfrm>
            <a:custGeom>
              <a:avLst/>
              <a:gdLst>
                <a:gd name="T0" fmla="*/ 1 w 1563"/>
                <a:gd name="T1" fmla="*/ 0 h 1896"/>
                <a:gd name="T2" fmla="*/ 1 w 1563"/>
                <a:gd name="T3" fmla="*/ 1 h 1896"/>
                <a:gd name="T4" fmla="*/ 1 w 1563"/>
                <a:gd name="T5" fmla="*/ 1 h 1896"/>
                <a:gd name="T6" fmla="*/ 1 w 1563"/>
                <a:gd name="T7" fmla="*/ 1 h 1896"/>
                <a:gd name="T8" fmla="*/ 1 w 1563"/>
                <a:gd name="T9" fmla="*/ 1 h 1896"/>
                <a:gd name="T10" fmla="*/ 2 w 1563"/>
                <a:gd name="T11" fmla="*/ 1 h 1896"/>
                <a:gd name="T12" fmla="*/ 2 w 1563"/>
                <a:gd name="T13" fmla="*/ 1 h 1896"/>
                <a:gd name="T14" fmla="*/ 2 w 1563"/>
                <a:gd name="T15" fmla="*/ 1 h 1896"/>
                <a:gd name="T16" fmla="*/ 2 w 1563"/>
                <a:gd name="T17" fmla="*/ 1 h 1896"/>
                <a:gd name="T18" fmla="*/ 2 w 1563"/>
                <a:gd name="T19" fmla="*/ 2 h 1896"/>
                <a:gd name="T20" fmla="*/ 2 w 1563"/>
                <a:gd name="T21" fmla="*/ 2 h 1896"/>
                <a:gd name="T22" fmla="*/ 2 w 1563"/>
                <a:gd name="T23" fmla="*/ 2 h 1896"/>
                <a:gd name="T24" fmla="*/ 2 w 1563"/>
                <a:gd name="T25" fmla="*/ 2 h 1896"/>
                <a:gd name="T26" fmla="*/ 2 w 1563"/>
                <a:gd name="T27" fmla="*/ 2 h 1896"/>
                <a:gd name="T28" fmla="*/ 2 w 1563"/>
                <a:gd name="T29" fmla="*/ 2 h 1896"/>
                <a:gd name="T30" fmla="*/ 2 w 1563"/>
                <a:gd name="T31" fmla="*/ 2 h 1896"/>
                <a:gd name="T32" fmla="*/ 1 w 1563"/>
                <a:gd name="T33" fmla="*/ 2 h 1896"/>
                <a:gd name="T34" fmla="*/ 1 w 1563"/>
                <a:gd name="T35" fmla="*/ 2 h 1896"/>
                <a:gd name="T36" fmla="*/ 1 w 1563"/>
                <a:gd name="T37" fmla="*/ 2 h 1896"/>
                <a:gd name="T38" fmla="*/ 1 w 1563"/>
                <a:gd name="T39" fmla="*/ 2 h 1896"/>
                <a:gd name="T40" fmla="*/ 0 w 1563"/>
                <a:gd name="T41" fmla="*/ 1 h 1896"/>
                <a:gd name="T42" fmla="*/ 1 w 1563"/>
                <a:gd name="T43" fmla="*/ 1 h 1896"/>
                <a:gd name="T44" fmla="*/ 1 w 1563"/>
                <a:gd name="T45" fmla="*/ 1 h 1896"/>
                <a:gd name="T46" fmla="*/ 1 w 1563"/>
                <a:gd name="T47" fmla="*/ 1 h 1896"/>
                <a:gd name="T48" fmla="*/ 1 w 1563"/>
                <a:gd name="T49" fmla="*/ 0 h 1896"/>
                <a:gd name="T50" fmla="*/ 1 w 1563"/>
                <a:gd name="T51" fmla="*/ 0 h 18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63"/>
                <a:gd name="T79" fmla="*/ 0 h 1896"/>
                <a:gd name="T80" fmla="*/ 1563 w 1563"/>
                <a:gd name="T81" fmla="*/ 1896 h 18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63" h="1896">
                  <a:moveTo>
                    <a:pt x="508" y="0"/>
                  </a:moveTo>
                  <a:lnTo>
                    <a:pt x="459" y="74"/>
                  </a:lnTo>
                  <a:lnTo>
                    <a:pt x="465" y="184"/>
                  </a:lnTo>
                  <a:lnTo>
                    <a:pt x="569" y="295"/>
                  </a:lnTo>
                  <a:lnTo>
                    <a:pt x="827" y="405"/>
                  </a:lnTo>
                  <a:lnTo>
                    <a:pt x="1078" y="485"/>
                  </a:lnTo>
                  <a:lnTo>
                    <a:pt x="1244" y="583"/>
                  </a:lnTo>
                  <a:lnTo>
                    <a:pt x="1385" y="737"/>
                  </a:lnTo>
                  <a:lnTo>
                    <a:pt x="1465" y="883"/>
                  </a:lnTo>
                  <a:lnTo>
                    <a:pt x="1520" y="1037"/>
                  </a:lnTo>
                  <a:lnTo>
                    <a:pt x="1563" y="1252"/>
                  </a:lnTo>
                  <a:lnTo>
                    <a:pt x="1563" y="1503"/>
                  </a:lnTo>
                  <a:lnTo>
                    <a:pt x="1520" y="1675"/>
                  </a:lnTo>
                  <a:lnTo>
                    <a:pt x="1440" y="1798"/>
                  </a:lnTo>
                  <a:lnTo>
                    <a:pt x="1293" y="1884"/>
                  </a:lnTo>
                  <a:lnTo>
                    <a:pt x="1084" y="1896"/>
                  </a:lnTo>
                  <a:lnTo>
                    <a:pt x="747" y="1835"/>
                  </a:lnTo>
                  <a:lnTo>
                    <a:pt x="465" y="1718"/>
                  </a:lnTo>
                  <a:lnTo>
                    <a:pt x="256" y="1540"/>
                  </a:lnTo>
                  <a:lnTo>
                    <a:pt x="92" y="1289"/>
                  </a:lnTo>
                  <a:lnTo>
                    <a:pt x="0" y="920"/>
                  </a:lnTo>
                  <a:lnTo>
                    <a:pt x="43" y="614"/>
                  </a:lnTo>
                  <a:lnTo>
                    <a:pt x="133" y="356"/>
                  </a:lnTo>
                  <a:lnTo>
                    <a:pt x="281" y="160"/>
                  </a:lnTo>
                  <a:lnTo>
                    <a:pt x="508" y="0"/>
                  </a:lnTo>
                  <a:close/>
                </a:path>
              </a:pathLst>
            </a:custGeom>
            <a:solidFill>
              <a:srgbClr val="8CBFBF"/>
            </a:solidFill>
            <a:ln w="9525">
              <a:solidFill>
                <a:schemeClr val="tx1"/>
              </a:solidFill>
              <a:round/>
              <a:headEnd/>
              <a:tailEnd/>
            </a:ln>
          </p:spPr>
          <p:txBody>
            <a:bodyPr/>
            <a:lstStyle/>
            <a:p>
              <a:endParaRPr lang="en-US">
                <a:latin typeface="Corbel" pitchFamily="34" charset="0"/>
              </a:endParaRPr>
            </a:p>
          </p:txBody>
        </p:sp>
        <p:sp>
          <p:nvSpPr>
            <p:cNvPr id="63496" name="Freeform 8"/>
            <p:cNvSpPr>
              <a:spLocks/>
            </p:cNvSpPr>
            <p:nvPr/>
          </p:nvSpPr>
          <p:spPr bwMode="auto">
            <a:xfrm>
              <a:off x="4739" y="2369"/>
              <a:ext cx="206" cy="375"/>
            </a:xfrm>
            <a:custGeom>
              <a:avLst/>
              <a:gdLst>
                <a:gd name="T0" fmla="*/ 1 w 411"/>
                <a:gd name="T1" fmla="*/ 0 h 750"/>
                <a:gd name="T2" fmla="*/ 1 w 411"/>
                <a:gd name="T3" fmla="*/ 1 h 750"/>
                <a:gd name="T4" fmla="*/ 0 w 411"/>
                <a:gd name="T5" fmla="*/ 1 h 750"/>
                <a:gd name="T6" fmla="*/ 1 w 411"/>
                <a:gd name="T7" fmla="*/ 1 h 750"/>
                <a:gd name="T8" fmla="*/ 1 w 411"/>
                <a:gd name="T9" fmla="*/ 1 h 750"/>
                <a:gd name="T10" fmla="*/ 1 w 411"/>
                <a:gd name="T11" fmla="*/ 1 h 750"/>
                <a:gd name="T12" fmla="*/ 1 w 411"/>
                <a:gd name="T13" fmla="*/ 1 h 750"/>
                <a:gd name="T14" fmla="*/ 1 w 411"/>
                <a:gd name="T15" fmla="*/ 1 h 750"/>
                <a:gd name="T16" fmla="*/ 1 w 411"/>
                <a:gd name="T17" fmla="*/ 1 h 750"/>
                <a:gd name="T18" fmla="*/ 1 w 411"/>
                <a:gd name="T19" fmla="*/ 0 h 750"/>
                <a:gd name="T20" fmla="*/ 1 w 411"/>
                <a:gd name="T21" fmla="*/ 0 h 7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1"/>
                <a:gd name="T34" fmla="*/ 0 h 750"/>
                <a:gd name="T35" fmla="*/ 411 w 411"/>
                <a:gd name="T36" fmla="*/ 750 h 7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1" h="750">
                  <a:moveTo>
                    <a:pt x="16" y="0"/>
                  </a:moveTo>
                  <a:lnTo>
                    <a:pt x="54" y="178"/>
                  </a:lnTo>
                  <a:lnTo>
                    <a:pt x="0" y="280"/>
                  </a:lnTo>
                  <a:lnTo>
                    <a:pt x="97" y="361"/>
                  </a:lnTo>
                  <a:lnTo>
                    <a:pt x="259" y="556"/>
                  </a:lnTo>
                  <a:lnTo>
                    <a:pt x="249" y="659"/>
                  </a:lnTo>
                  <a:lnTo>
                    <a:pt x="411" y="750"/>
                  </a:lnTo>
                  <a:lnTo>
                    <a:pt x="345" y="394"/>
                  </a:lnTo>
                  <a:lnTo>
                    <a:pt x="211" y="151"/>
                  </a:lnTo>
                  <a:lnTo>
                    <a:pt x="16" y="0"/>
                  </a:lnTo>
                  <a:close/>
                </a:path>
              </a:pathLst>
            </a:custGeom>
            <a:solidFill>
              <a:srgbClr val="B3D9B3"/>
            </a:solidFill>
            <a:ln w="9525">
              <a:solidFill>
                <a:schemeClr val="tx1"/>
              </a:solidFill>
              <a:round/>
              <a:headEnd/>
              <a:tailEnd/>
            </a:ln>
          </p:spPr>
          <p:txBody>
            <a:bodyPr/>
            <a:lstStyle/>
            <a:p>
              <a:endParaRPr lang="en-US">
                <a:latin typeface="Corbel" pitchFamily="34" charset="0"/>
              </a:endParaRPr>
            </a:p>
          </p:txBody>
        </p:sp>
        <p:sp>
          <p:nvSpPr>
            <p:cNvPr id="63497" name="Freeform 9"/>
            <p:cNvSpPr>
              <a:spLocks/>
            </p:cNvSpPr>
            <p:nvPr/>
          </p:nvSpPr>
          <p:spPr bwMode="auto">
            <a:xfrm>
              <a:off x="3816" y="2866"/>
              <a:ext cx="137" cy="259"/>
            </a:xfrm>
            <a:custGeom>
              <a:avLst/>
              <a:gdLst>
                <a:gd name="T0" fmla="*/ 0 w 275"/>
                <a:gd name="T1" fmla="*/ 1 h 518"/>
                <a:gd name="T2" fmla="*/ 0 w 275"/>
                <a:gd name="T3" fmla="*/ 0 h 518"/>
                <a:gd name="T4" fmla="*/ 0 w 275"/>
                <a:gd name="T5" fmla="*/ 1 h 518"/>
                <a:gd name="T6" fmla="*/ 0 w 275"/>
                <a:gd name="T7" fmla="*/ 1 h 518"/>
                <a:gd name="T8" fmla="*/ 0 w 275"/>
                <a:gd name="T9" fmla="*/ 1 h 518"/>
                <a:gd name="T10" fmla="*/ 0 w 275"/>
                <a:gd name="T11" fmla="*/ 1 h 518"/>
                <a:gd name="T12" fmla="*/ 0 w 275"/>
                <a:gd name="T13" fmla="*/ 1 h 518"/>
                <a:gd name="T14" fmla="*/ 0 w 275"/>
                <a:gd name="T15" fmla="*/ 1 h 518"/>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518"/>
                <a:gd name="T26" fmla="*/ 275 w 275"/>
                <a:gd name="T27" fmla="*/ 518 h 5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518">
                  <a:moveTo>
                    <a:pt x="0" y="205"/>
                  </a:moveTo>
                  <a:lnTo>
                    <a:pt x="172" y="0"/>
                  </a:lnTo>
                  <a:lnTo>
                    <a:pt x="178" y="227"/>
                  </a:lnTo>
                  <a:lnTo>
                    <a:pt x="270" y="248"/>
                  </a:lnTo>
                  <a:lnTo>
                    <a:pt x="275" y="518"/>
                  </a:lnTo>
                  <a:lnTo>
                    <a:pt x="97" y="368"/>
                  </a:lnTo>
                  <a:lnTo>
                    <a:pt x="0" y="205"/>
                  </a:lnTo>
                  <a:close/>
                </a:path>
              </a:pathLst>
            </a:custGeom>
            <a:solidFill>
              <a:srgbClr val="8CBF8C"/>
            </a:solidFill>
            <a:ln w="9525">
              <a:solidFill>
                <a:schemeClr val="tx1"/>
              </a:solidFill>
              <a:round/>
              <a:headEnd/>
              <a:tailEnd/>
            </a:ln>
          </p:spPr>
          <p:txBody>
            <a:bodyPr/>
            <a:lstStyle/>
            <a:p>
              <a:endParaRPr lang="en-US">
                <a:latin typeface="Corbel" pitchFamily="34" charset="0"/>
              </a:endParaRPr>
            </a:p>
          </p:txBody>
        </p:sp>
        <p:sp>
          <p:nvSpPr>
            <p:cNvPr id="63498" name="Freeform 10"/>
            <p:cNvSpPr>
              <a:spLocks/>
            </p:cNvSpPr>
            <p:nvPr/>
          </p:nvSpPr>
          <p:spPr bwMode="auto">
            <a:xfrm>
              <a:off x="4761" y="2707"/>
              <a:ext cx="178" cy="348"/>
            </a:xfrm>
            <a:custGeom>
              <a:avLst/>
              <a:gdLst>
                <a:gd name="T0" fmla="*/ 1 w 356"/>
                <a:gd name="T1" fmla="*/ 0 h 697"/>
                <a:gd name="T2" fmla="*/ 1 w 356"/>
                <a:gd name="T3" fmla="*/ 0 h 697"/>
                <a:gd name="T4" fmla="*/ 1 w 356"/>
                <a:gd name="T5" fmla="*/ 0 h 697"/>
                <a:gd name="T6" fmla="*/ 0 w 356"/>
                <a:gd name="T7" fmla="*/ 0 h 697"/>
                <a:gd name="T8" fmla="*/ 1 w 356"/>
                <a:gd name="T9" fmla="*/ 0 h 697"/>
                <a:gd name="T10" fmla="*/ 1 w 356"/>
                <a:gd name="T11" fmla="*/ 0 h 697"/>
                <a:gd name="T12" fmla="*/ 1 w 356"/>
                <a:gd name="T13" fmla="*/ 0 h 697"/>
                <a:gd name="T14" fmla="*/ 1 w 356"/>
                <a:gd name="T15" fmla="*/ 0 h 697"/>
                <a:gd name="T16" fmla="*/ 1 w 356"/>
                <a:gd name="T17" fmla="*/ 0 h 697"/>
                <a:gd name="T18" fmla="*/ 1 w 356"/>
                <a:gd name="T19" fmla="*/ 0 h 697"/>
                <a:gd name="T20" fmla="*/ 1 w 356"/>
                <a:gd name="T21" fmla="*/ 0 h 6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697"/>
                <a:gd name="T35" fmla="*/ 356 w 356"/>
                <a:gd name="T36" fmla="*/ 697 h 6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697">
                  <a:moveTo>
                    <a:pt x="157" y="697"/>
                  </a:moveTo>
                  <a:lnTo>
                    <a:pt x="163" y="551"/>
                  </a:lnTo>
                  <a:lnTo>
                    <a:pt x="103" y="443"/>
                  </a:lnTo>
                  <a:lnTo>
                    <a:pt x="0" y="335"/>
                  </a:lnTo>
                  <a:lnTo>
                    <a:pt x="22" y="60"/>
                  </a:lnTo>
                  <a:lnTo>
                    <a:pt x="189" y="0"/>
                  </a:lnTo>
                  <a:lnTo>
                    <a:pt x="345" y="11"/>
                  </a:lnTo>
                  <a:lnTo>
                    <a:pt x="356" y="238"/>
                  </a:lnTo>
                  <a:lnTo>
                    <a:pt x="292" y="497"/>
                  </a:lnTo>
                  <a:lnTo>
                    <a:pt x="157" y="697"/>
                  </a:lnTo>
                  <a:close/>
                </a:path>
              </a:pathLst>
            </a:custGeom>
            <a:solidFill>
              <a:srgbClr val="8CBF8C"/>
            </a:solidFill>
            <a:ln w="9525">
              <a:solidFill>
                <a:schemeClr val="tx1"/>
              </a:solidFill>
              <a:round/>
              <a:headEnd/>
              <a:tailEnd/>
            </a:ln>
          </p:spPr>
          <p:txBody>
            <a:bodyPr/>
            <a:lstStyle/>
            <a:p>
              <a:endParaRPr lang="en-US">
                <a:latin typeface="Corbel" pitchFamily="34" charset="0"/>
              </a:endParaRPr>
            </a:p>
          </p:txBody>
        </p:sp>
        <p:sp>
          <p:nvSpPr>
            <p:cNvPr id="63499" name="Freeform 11"/>
            <p:cNvSpPr>
              <a:spLocks/>
            </p:cNvSpPr>
            <p:nvPr/>
          </p:nvSpPr>
          <p:spPr bwMode="auto">
            <a:xfrm>
              <a:off x="4239" y="3193"/>
              <a:ext cx="333" cy="84"/>
            </a:xfrm>
            <a:custGeom>
              <a:avLst/>
              <a:gdLst>
                <a:gd name="T0" fmla="*/ 0 w 665"/>
                <a:gd name="T1" fmla="*/ 1 h 167"/>
                <a:gd name="T2" fmla="*/ 1 w 665"/>
                <a:gd name="T3" fmla="*/ 1 h 167"/>
                <a:gd name="T4" fmla="*/ 1 w 665"/>
                <a:gd name="T5" fmla="*/ 1 h 167"/>
                <a:gd name="T6" fmla="*/ 1 w 665"/>
                <a:gd name="T7" fmla="*/ 0 h 167"/>
                <a:gd name="T8" fmla="*/ 1 w 665"/>
                <a:gd name="T9" fmla="*/ 1 h 167"/>
                <a:gd name="T10" fmla="*/ 1 w 665"/>
                <a:gd name="T11" fmla="*/ 1 h 167"/>
                <a:gd name="T12" fmla="*/ 1 w 665"/>
                <a:gd name="T13" fmla="*/ 1 h 167"/>
                <a:gd name="T14" fmla="*/ 0 w 665"/>
                <a:gd name="T15" fmla="*/ 1 h 167"/>
                <a:gd name="T16" fmla="*/ 0 w 665"/>
                <a:gd name="T17" fmla="*/ 1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5"/>
                <a:gd name="T28" fmla="*/ 0 h 167"/>
                <a:gd name="T29" fmla="*/ 665 w 665"/>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5" h="167">
                  <a:moveTo>
                    <a:pt x="0" y="129"/>
                  </a:moveTo>
                  <a:lnTo>
                    <a:pt x="195" y="54"/>
                  </a:lnTo>
                  <a:lnTo>
                    <a:pt x="400" y="37"/>
                  </a:lnTo>
                  <a:lnTo>
                    <a:pt x="665" y="0"/>
                  </a:lnTo>
                  <a:lnTo>
                    <a:pt x="633" y="97"/>
                  </a:lnTo>
                  <a:lnTo>
                    <a:pt x="384" y="150"/>
                  </a:lnTo>
                  <a:lnTo>
                    <a:pt x="162" y="167"/>
                  </a:lnTo>
                  <a:lnTo>
                    <a:pt x="0" y="129"/>
                  </a:lnTo>
                  <a:close/>
                </a:path>
              </a:pathLst>
            </a:custGeom>
            <a:solidFill>
              <a:srgbClr val="FFFFFF"/>
            </a:solidFill>
            <a:ln w="9525">
              <a:solidFill>
                <a:schemeClr val="tx1"/>
              </a:solidFill>
              <a:round/>
              <a:headEnd/>
              <a:tailEnd/>
            </a:ln>
          </p:spPr>
          <p:txBody>
            <a:bodyPr/>
            <a:lstStyle/>
            <a:p>
              <a:endParaRPr lang="en-US">
                <a:latin typeface="Corbel" pitchFamily="34" charset="0"/>
              </a:endParaRPr>
            </a:p>
          </p:txBody>
        </p:sp>
        <p:sp>
          <p:nvSpPr>
            <p:cNvPr id="63500" name="Freeform 12"/>
            <p:cNvSpPr>
              <a:spLocks/>
            </p:cNvSpPr>
            <p:nvPr/>
          </p:nvSpPr>
          <p:spPr bwMode="auto">
            <a:xfrm>
              <a:off x="3778" y="2577"/>
              <a:ext cx="86" cy="173"/>
            </a:xfrm>
            <a:custGeom>
              <a:avLst/>
              <a:gdLst>
                <a:gd name="T0" fmla="*/ 0 w 173"/>
                <a:gd name="T1" fmla="*/ 0 h 346"/>
                <a:gd name="T2" fmla="*/ 0 w 173"/>
                <a:gd name="T3" fmla="*/ 1 h 346"/>
                <a:gd name="T4" fmla="*/ 0 w 173"/>
                <a:gd name="T5" fmla="*/ 1 h 346"/>
                <a:gd name="T6" fmla="*/ 0 w 173"/>
                <a:gd name="T7" fmla="*/ 1 h 346"/>
                <a:gd name="T8" fmla="*/ 0 w 173"/>
                <a:gd name="T9" fmla="*/ 0 h 346"/>
                <a:gd name="T10" fmla="*/ 0 w 173"/>
                <a:gd name="T11" fmla="*/ 0 h 346"/>
                <a:gd name="T12" fmla="*/ 0 60000 65536"/>
                <a:gd name="T13" fmla="*/ 0 60000 65536"/>
                <a:gd name="T14" fmla="*/ 0 60000 65536"/>
                <a:gd name="T15" fmla="*/ 0 60000 65536"/>
                <a:gd name="T16" fmla="*/ 0 60000 65536"/>
                <a:gd name="T17" fmla="*/ 0 60000 65536"/>
                <a:gd name="T18" fmla="*/ 0 w 173"/>
                <a:gd name="T19" fmla="*/ 0 h 346"/>
                <a:gd name="T20" fmla="*/ 173 w 173"/>
                <a:gd name="T21" fmla="*/ 346 h 346"/>
              </a:gdLst>
              <a:ahLst/>
              <a:cxnLst>
                <a:cxn ang="T12">
                  <a:pos x="T0" y="T1"/>
                </a:cxn>
                <a:cxn ang="T13">
                  <a:pos x="T2" y="T3"/>
                </a:cxn>
                <a:cxn ang="T14">
                  <a:pos x="T4" y="T5"/>
                </a:cxn>
                <a:cxn ang="T15">
                  <a:pos x="T6" y="T7"/>
                </a:cxn>
                <a:cxn ang="T16">
                  <a:pos x="T8" y="T9"/>
                </a:cxn>
                <a:cxn ang="T17">
                  <a:pos x="T10" y="T11"/>
                </a:cxn>
              </a:cxnLst>
              <a:rect l="T18" t="T19" r="T20" b="T21"/>
              <a:pathLst>
                <a:path w="173" h="346">
                  <a:moveTo>
                    <a:pt x="81" y="0"/>
                  </a:moveTo>
                  <a:lnTo>
                    <a:pt x="173" y="71"/>
                  </a:lnTo>
                  <a:lnTo>
                    <a:pt x="130" y="265"/>
                  </a:lnTo>
                  <a:lnTo>
                    <a:pt x="0" y="346"/>
                  </a:lnTo>
                  <a:lnTo>
                    <a:pt x="81" y="0"/>
                  </a:lnTo>
                  <a:close/>
                </a:path>
              </a:pathLst>
            </a:custGeom>
            <a:solidFill>
              <a:srgbClr val="8CBF8C"/>
            </a:solidFill>
            <a:ln w="9525">
              <a:solidFill>
                <a:schemeClr val="tx1"/>
              </a:solidFill>
              <a:round/>
              <a:headEnd/>
              <a:tailEnd/>
            </a:ln>
          </p:spPr>
          <p:txBody>
            <a:bodyPr/>
            <a:lstStyle/>
            <a:p>
              <a:endParaRPr lang="en-US">
                <a:latin typeface="Corbel" pitchFamily="34" charset="0"/>
              </a:endParaRPr>
            </a:p>
          </p:txBody>
        </p:sp>
        <p:sp>
          <p:nvSpPr>
            <p:cNvPr id="63501" name="Freeform 13"/>
            <p:cNvSpPr>
              <a:spLocks/>
            </p:cNvSpPr>
            <p:nvPr/>
          </p:nvSpPr>
          <p:spPr bwMode="auto">
            <a:xfrm>
              <a:off x="4262" y="2736"/>
              <a:ext cx="401" cy="459"/>
            </a:xfrm>
            <a:custGeom>
              <a:avLst/>
              <a:gdLst>
                <a:gd name="T0" fmla="*/ 0 w 804"/>
                <a:gd name="T1" fmla="*/ 1 h 918"/>
                <a:gd name="T2" fmla="*/ 0 w 804"/>
                <a:gd name="T3" fmla="*/ 1 h 918"/>
                <a:gd name="T4" fmla="*/ 0 w 804"/>
                <a:gd name="T5" fmla="*/ 1 h 918"/>
                <a:gd name="T6" fmla="*/ 0 w 804"/>
                <a:gd name="T7" fmla="*/ 1 h 918"/>
                <a:gd name="T8" fmla="*/ 0 w 804"/>
                <a:gd name="T9" fmla="*/ 1 h 918"/>
                <a:gd name="T10" fmla="*/ 0 w 804"/>
                <a:gd name="T11" fmla="*/ 1 h 918"/>
                <a:gd name="T12" fmla="*/ 0 w 804"/>
                <a:gd name="T13" fmla="*/ 1 h 918"/>
                <a:gd name="T14" fmla="*/ 0 w 804"/>
                <a:gd name="T15" fmla="*/ 0 h 918"/>
                <a:gd name="T16" fmla="*/ 0 w 804"/>
                <a:gd name="T17" fmla="*/ 1 h 918"/>
                <a:gd name="T18" fmla="*/ 0 w 804"/>
                <a:gd name="T19" fmla="*/ 1 h 918"/>
                <a:gd name="T20" fmla="*/ 0 w 804"/>
                <a:gd name="T21" fmla="*/ 1 h 918"/>
                <a:gd name="T22" fmla="*/ 0 w 804"/>
                <a:gd name="T23" fmla="*/ 1 h 918"/>
                <a:gd name="T24" fmla="*/ 0 w 804"/>
                <a:gd name="T25" fmla="*/ 1 h 918"/>
                <a:gd name="T26" fmla="*/ 0 w 804"/>
                <a:gd name="T27" fmla="*/ 1 h 918"/>
                <a:gd name="T28" fmla="*/ 0 w 804"/>
                <a:gd name="T29" fmla="*/ 1 h 918"/>
                <a:gd name="T30" fmla="*/ 0 w 804"/>
                <a:gd name="T31" fmla="*/ 1 h 918"/>
                <a:gd name="T32" fmla="*/ 0 w 804"/>
                <a:gd name="T33" fmla="*/ 1 h 918"/>
                <a:gd name="T34" fmla="*/ 0 w 804"/>
                <a:gd name="T35" fmla="*/ 1 h 918"/>
                <a:gd name="T36" fmla="*/ 0 w 804"/>
                <a:gd name="T37" fmla="*/ 1 h 918"/>
                <a:gd name="T38" fmla="*/ 0 w 804"/>
                <a:gd name="T39" fmla="*/ 1 h 9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4"/>
                <a:gd name="T61" fmla="*/ 0 h 918"/>
                <a:gd name="T62" fmla="*/ 804 w 804"/>
                <a:gd name="T63" fmla="*/ 918 h 9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4" h="918">
                  <a:moveTo>
                    <a:pt x="221" y="875"/>
                  </a:moveTo>
                  <a:lnTo>
                    <a:pt x="167" y="659"/>
                  </a:lnTo>
                  <a:lnTo>
                    <a:pt x="183" y="529"/>
                  </a:lnTo>
                  <a:lnTo>
                    <a:pt x="0" y="400"/>
                  </a:lnTo>
                  <a:lnTo>
                    <a:pt x="26" y="270"/>
                  </a:lnTo>
                  <a:lnTo>
                    <a:pt x="59" y="161"/>
                  </a:lnTo>
                  <a:lnTo>
                    <a:pt x="248" y="69"/>
                  </a:lnTo>
                  <a:lnTo>
                    <a:pt x="469" y="0"/>
                  </a:lnTo>
                  <a:lnTo>
                    <a:pt x="610" y="11"/>
                  </a:lnTo>
                  <a:lnTo>
                    <a:pt x="793" y="81"/>
                  </a:lnTo>
                  <a:lnTo>
                    <a:pt x="804" y="238"/>
                  </a:lnTo>
                  <a:lnTo>
                    <a:pt x="767" y="502"/>
                  </a:lnTo>
                  <a:lnTo>
                    <a:pt x="637" y="545"/>
                  </a:lnTo>
                  <a:lnTo>
                    <a:pt x="577" y="545"/>
                  </a:lnTo>
                  <a:lnTo>
                    <a:pt x="437" y="616"/>
                  </a:lnTo>
                  <a:lnTo>
                    <a:pt x="383" y="723"/>
                  </a:lnTo>
                  <a:lnTo>
                    <a:pt x="362" y="810"/>
                  </a:lnTo>
                  <a:lnTo>
                    <a:pt x="238" y="918"/>
                  </a:lnTo>
                  <a:lnTo>
                    <a:pt x="221" y="875"/>
                  </a:lnTo>
                  <a:close/>
                </a:path>
              </a:pathLst>
            </a:custGeom>
            <a:solidFill>
              <a:srgbClr val="8CBF8C"/>
            </a:solidFill>
            <a:ln w="9525">
              <a:solidFill>
                <a:schemeClr val="tx1"/>
              </a:solidFill>
              <a:round/>
              <a:headEnd/>
              <a:tailEnd/>
            </a:ln>
          </p:spPr>
          <p:txBody>
            <a:bodyPr/>
            <a:lstStyle/>
            <a:p>
              <a:endParaRPr lang="en-US">
                <a:latin typeface="Corbel" pitchFamily="34" charset="0"/>
              </a:endParaRPr>
            </a:p>
          </p:txBody>
        </p:sp>
        <p:sp>
          <p:nvSpPr>
            <p:cNvPr id="63502" name="Freeform 14"/>
            <p:cNvSpPr>
              <a:spLocks/>
            </p:cNvSpPr>
            <p:nvPr/>
          </p:nvSpPr>
          <p:spPr bwMode="auto">
            <a:xfrm>
              <a:off x="4102" y="2666"/>
              <a:ext cx="251" cy="146"/>
            </a:xfrm>
            <a:custGeom>
              <a:avLst/>
              <a:gdLst>
                <a:gd name="T0" fmla="*/ 0 w 502"/>
                <a:gd name="T1" fmla="*/ 1 h 291"/>
                <a:gd name="T2" fmla="*/ 1 w 502"/>
                <a:gd name="T3" fmla="*/ 1 h 291"/>
                <a:gd name="T4" fmla="*/ 1 w 502"/>
                <a:gd name="T5" fmla="*/ 1 h 291"/>
                <a:gd name="T6" fmla="*/ 1 w 502"/>
                <a:gd name="T7" fmla="*/ 1 h 291"/>
                <a:gd name="T8" fmla="*/ 1 w 502"/>
                <a:gd name="T9" fmla="*/ 1 h 291"/>
                <a:gd name="T10" fmla="*/ 1 w 502"/>
                <a:gd name="T11" fmla="*/ 1 h 291"/>
                <a:gd name="T12" fmla="*/ 1 w 502"/>
                <a:gd name="T13" fmla="*/ 1 h 291"/>
                <a:gd name="T14" fmla="*/ 1 w 502"/>
                <a:gd name="T15" fmla="*/ 1 h 291"/>
                <a:gd name="T16" fmla="*/ 1 w 502"/>
                <a:gd name="T17" fmla="*/ 1 h 291"/>
                <a:gd name="T18" fmla="*/ 1 w 502"/>
                <a:gd name="T19" fmla="*/ 1 h 291"/>
                <a:gd name="T20" fmla="*/ 1 w 502"/>
                <a:gd name="T21" fmla="*/ 0 h 291"/>
                <a:gd name="T22" fmla="*/ 0 w 502"/>
                <a:gd name="T23" fmla="*/ 1 h 291"/>
                <a:gd name="T24" fmla="*/ 0 w 502"/>
                <a:gd name="T25" fmla="*/ 1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2"/>
                <a:gd name="T40" fmla="*/ 0 h 291"/>
                <a:gd name="T41" fmla="*/ 502 w 502"/>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2" h="291">
                  <a:moveTo>
                    <a:pt x="0" y="38"/>
                  </a:moveTo>
                  <a:lnTo>
                    <a:pt x="86" y="130"/>
                  </a:lnTo>
                  <a:lnTo>
                    <a:pt x="141" y="178"/>
                  </a:lnTo>
                  <a:lnTo>
                    <a:pt x="410" y="291"/>
                  </a:lnTo>
                  <a:lnTo>
                    <a:pt x="502" y="254"/>
                  </a:lnTo>
                  <a:lnTo>
                    <a:pt x="465" y="227"/>
                  </a:lnTo>
                  <a:lnTo>
                    <a:pt x="480" y="108"/>
                  </a:lnTo>
                  <a:lnTo>
                    <a:pt x="405" y="65"/>
                  </a:lnTo>
                  <a:lnTo>
                    <a:pt x="324" y="146"/>
                  </a:lnTo>
                  <a:lnTo>
                    <a:pt x="238" y="103"/>
                  </a:lnTo>
                  <a:lnTo>
                    <a:pt x="259" y="0"/>
                  </a:lnTo>
                  <a:lnTo>
                    <a:pt x="0" y="38"/>
                  </a:lnTo>
                  <a:close/>
                </a:path>
              </a:pathLst>
            </a:custGeom>
            <a:solidFill>
              <a:srgbClr val="8CBF8C"/>
            </a:solidFill>
            <a:ln w="9525">
              <a:solidFill>
                <a:schemeClr val="tx1"/>
              </a:solidFill>
              <a:round/>
              <a:headEnd/>
              <a:tailEnd/>
            </a:ln>
          </p:spPr>
          <p:txBody>
            <a:bodyPr/>
            <a:lstStyle/>
            <a:p>
              <a:endParaRPr lang="en-US">
                <a:latin typeface="Corbel" pitchFamily="34" charset="0"/>
              </a:endParaRPr>
            </a:p>
          </p:txBody>
        </p:sp>
        <p:sp>
          <p:nvSpPr>
            <p:cNvPr id="63503" name="Freeform 15"/>
            <p:cNvSpPr>
              <a:spLocks/>
            </p:cNvSpPr>
            <p:nvPr/>
          </p:nvSpPr>
          <p:spPr bwMode="auto">
            <a:xfrm>
              <a:off x="4202" y="2280"/>
              <a:ext cx="132" cy="43"/>
            </a:xfrm>
            <a:custGeom>
              <a:avLst/>
              <a:gdLst>
                <a:gd name="T0" fmla="*/ 0 w 265"/>
                <a:gd name="T1" fmla="*/ 1 h 86"/>
                <a:gd name="T2" fmla="*/ 0 w 265"/>
                <a:gd name="T3" fmla="*/ 0 h 86"/>
                <a:gd name="T4" fmla="*/ 0 w 265"/>
                <a:gd name="T5" fmla="*/ 1 h 86"/>
                <a:gd name="T6" fmla="*/ 0 w 265"/>
                <a:gd name="T7" fmla="*/ 1 h 86"/>
                <a:gd name="T8" fmla="*/ 0 w 265"/>
                <a:gd name="T9" fmla="*/ 1 h 86"/>
                <a:gd name="T10" fmla="*/ 0 w 265"/>
                <a:gd name="T11" fmla="*/ 1 h 86"/>
                <a:gd name="T12" fmla="*/ 0 w 265"/>
                <a:gd name="T13" fmla="*/ 1 h 86"/>
                <a:gd name="T14" fmla="*/ 0 w 265"/>
                <a:gd name="T15" fmla="*/ 1 h 86"/>
                <a:gd name="T16" fmla="*/ 0 60000 65536"/>
                <a:gd name="T17" fmla="*/ 0 60000 65536"/>
                <a:gd name="T18" fmla="*/ 0 60000 65536"/>
                <a:gd name="T19" fmla="*/ 0 60000 65536"/>
                <a:gd name="T20" fmla="*/ 0 60000 65536"/>
                <a:gd name="T21" fmla="*/ 0 60000 65536"/>
                <a:gd name="T22" fmla="*/ 0 60000 65536"/>
                <a:gd name="T23" fmla="*/ 0 60000 65536"/>
                <a:gd name="T24" fmla="*/ 0 w 265"/>
                <a:gd name="T25" fmla="*/ 0 h 86"/>
                <a:gd name="T26" fmla="*/ 265 w 265"/>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5" h="86">
                  <a:moveTo>
                    <a:pt x="0" y="15"/>
                  </a:moveTo>
                  <a:lnTo>
                    <a:pt x="188" y="0"/>
                  </a:lnTo>
                  <a:lnTo>
                    <a:pt x="265" y="15"/>
                  </a:lnTo>
                  <a:lnTo>
                    <a:pt x="227" y="86"/>
                  </a:lnTo>
                  <a:lnTo>
                    <a:pt x="113" y="54"/>
                  </a:lnTo>
                  <a:lnTo>
                    <a:pt x="38" y="58"/>
                  </a:lnTo>
                  <a:lnTo>
                    <a:pt x="0" y="15"/>
                  </a:lnTo>
                  <a:close/>
                </a:path>
              </a:pathLst>
            </a:custGeom>
            <a:solidFill>
              <a:srgbClr val="8CBF8C"/>
            </a:solidFill>
            <a:ln w="9525">
              <a:solidFill>
                <a:schemeClr val="tx1"/>
              </a:solidFill>
              <a:round/>
              <a:headEnd/>
              <a:tailEnd/>
            </a:ln>
          </p:spPr>
          <p:txBody>
            <a:bodyPr/>
            <a:lstStyle/>
            <a:p>
              <a:endParaRPr lang="en-US">
                <a:latin typeface="Corbel" pitchFamily="34" charset="0"/>
              </a:endParaRPr>
            </a:p>
          </p:txBody>
        </p:sp>
        <p:sp>
          <p:nvSpPr>
            <p:cNvPr id="63504" name="Freeform 16"/>
            <p:cNvSpPr>
              <a:spLocks/>
            </p:cNvSpPr>
            <p:nvPr/>
          </p:nvSpPr>
          <p:spPr bwMode="auto">
            <a:xfrm>
              <a:off x="4021" y="2331"/>
              <a:ext cx="553" cy="427"/>
            </a:xfrm>
            <a:custGeom>
              <a:avLst/>
              <a:gdLst>
                <a:gd name="T0" fmla="*/ 0 w 1107"/>
                <a:gd name="T1" fmla="*/ 1 h 853"/>
                <a:gd name="T2" fmla="*/ 0 w 1107"/>
                <a:gd name="T3" fmla="*/ 1 h 853"/>
                <a:gd name="T4" fmla="*/ 0 w 1107"/>
                <a:gd name="T5" fmla="*/ 1 h 853"/>
                <a:gd name="T6" fmla="*/ 0 w 1107"/>
                <a:gd name="T7" fmla="*/ 1 h 853"/>
                <a:gd name="T8" fmla="*/ 0 w 1107"/>
                <a:gd name="T9" fmla="*/ 1 h 853"/>
                <a:gd name="T10" fmla="*/ 0 w 1107"/>
                <a:gd name="T11" fmla="*/ 1 h 853"/>
                <a:gd name="T12" fmla="*/ 0 w 1107"/>
                <a:gd name="T13" fmla="*/ 1 h 853"/>
                <a:gd name="T14" fmla="*/ 0 w 1107"/>
                <a:gd name="T15" fmla="*/ 1 h 853"/>
                <a:gd name="T16" fmla="*/ 0 w 1107"/>
                <a:gd name="T17" fmla="*/ 1 h 853"/>
                <a:gd name="T18" fmla="*/ 0 w 1107"/>
                <a:gd name="T19" fmla="*/ 1 h 853"/>
                <a:gd name="T20" fmla="*/ 0 w 1107"/>
                <a:gd name="T21" fmla="*/ 1 h 853"/>
                <a:gd name="T22" fmla="*/ 0 w 1107"/>
                <a:gd name="T23" fmla="*/ 1 h 853"/>
                <a:gd name="T24" fmla="*/ 0 w 1107"/>
                <a:gd name="T25" fmla="*/ 1 h 853"/>
                <a:gd name="T26" fmla="*/ 0 w 1107"/>
                <a:gd name="T27" fmla="*/ 1 h 853"/>
                <a:gd name="T28" fmla="*/ 0 w 1107"/>
                <a:gd name="T29" fmla="*/ 1 h 853"/>
                <a:gd name="T30" fmla="*/ 0 w 1107"/>
                <a:gd name="T31" fmla="*/ 1 h 853"/>
                <a:gd name="T32" fmla="*/ 0 w 1107"/>
                <a:gd name="T33" fmla="*/ 1 h 853"/>
                <a:gd name="T34" fmla="*/ 1 w 1107"/>
                <a:gd name="T35" fmla="*/ 1 h 853"/>
                <a:gd name="T36" fmla="*/ 1 w 1107"/>
                <a:gd name="T37" fmla="*/ 1 h 853"/>
                <a:gd name="T38" fmla="*/ 0 w 1107"/>
                <a:gd name="T39" fmla="*/ 1 h 853"/>
                <a:gd name="T40" fmla="*/ 0 w 1107"/>
                <a:gd name="T41" fmla="*/ 1 h 853"/>
                <a:gd name="T42" fmla="*/ 1 w 1107"/>
                <a:gd name="T43" fmla="*/ 1 h 853"/>
                <a:gd name="T44" fmla="*/ 0 w 1107"/>
                <a:gd name="T45" fmla="*/ 0 h 853"/>
                <a:gd name="T46" fmla="*/ 0 w 1107"/>
                <a:gd name="T47" fmla="*/ 1 h 853"/>
                <a:gd name="T48" fmla="*/ 0 w 1107"/>
                <a:gd name="T49" fmla="*/ 1 h 853"/>
                <a:gd name="T50" fmla="*/ 0 w 1107"/>
                <a:gd name="T51" fmla="*/ 1 h 853"/>
                <a:gd name="T52" fmla="*/ 0 w 1107"/>
                <a:gd name="T53" fmla="*/ 1 h 853"/>
                <a:gd name="T54" fmla="*/ 0 w 1107"/>
                <a:gd name="T55" fmla="*/ 1 h 853"/>
                <a:gd name="T56" fmla="*/ 0 w 1107"/>
                <a:gd name="T57" fmla="*/ 1 h 853"/>
                <a:gd name="T58" fmla="*/ 0 w 1107"/>
                <a:gd name="T59" fmla="*/ 1 h 853"/>
                <a:gd name="T60" fmla="*/ 0 w 1107"/>
                <a:gd name="T61" fmla="*/ 1 h 853"/>
                <a:gd name="T62" fmla="*/ 0 w 1107"/>
                <a:gd name="T63" fmla="*/ 1 h 853"/>
                <a:gd name="T64" fmla="*/ 0 w 1107"/>
                <a:gd name="T65" fmla="*/ 1 h 853"/>
                <a:gd name="T66" fmla="*/ 0 w 1107"/>
                <a:gd name="T67" fmla="*/ 1 h 8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07"/>
                <a:gd name="T103" fmla="*/ 0 h 853"/>
                <a:gd name="T104" fmla="*/ 1107 w 1107"/>
                <a:gd name="T105" fmla="*/ 853 h 8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07" h="853">
                  <a:moveTo>
                    <a:pt x="372" y="15"/>
                  </a:moveTo>
                  <a:lnTo>
                    <a:pt x="211" y="80"/>
                  </a:lnTo>
                  <a:lnTo>
                    <a:pt x="167" y="177"/>
                  </a:lnTo>
                  <a:lnTo>
                    <a:pt x="0" y="355"/>
                  </a:lnTo>
                  <a:lnTo>
                    <a:pt x="11" y="464"/>
                  </a:lnTo>
                  <a:lnTo>
                    <a:pt x="0" y="583"/>
                  </a:lnTo>
                  <a:lnTo>
                    <a:pt x="54" y="729"/>
                  </a:lnTo>
                  <a:lnTo>
                    <a:pt x="130" y="853"/>
                  </a:lnTo>
                  <a:lnTo>
                    <a:pt x="151" y="712"/>
                  </a:lnTo>
                  <a:lnTo>
                    <a:pt x="248" y="815"/>
                  </a:lnTo>
                  <a:lnTo>
                    <a:pt x="411" y="695"/>
                  </a:lnTo>
                  <a:lnTo>
                    <a:pt x="572" y="605"/>
                  </a:lnTo>
                  <a:lnTo>
                    <a:pt x="670" y="583"/>
                  </a:lnTo>
                  <a:lnTo>
                    <a:pt x="723" y="723"/>
                  </a:lnTo>
                  <a:lnTo>
                    <a:pt x="777" y="583"/>
                  </a:lnTo>
                  <a:lnTo>
                    <a:pt x="848" y="550"/>
                  </a:lnTo>
                  <a:lnTo>
                    <a:pt x="944" y="442"/>
                  </a:lnTo>
                  <a:lnTo>
                    <a:pt x="1107" y="291"/>
                  </a:lnTo>
                  <a:lnTo>
                    <a:pt x="1070" y="210"/>
                  </a:lnTo>
                  <a:lnTo>
                    <a:pt x="843" y="355"/>
                  </a:lnTo>
                  <a:lnTo>
                    <a:pt x="918" y="216"/>
                  </a:lnTo>
                  <a:lnTo>
                    <a:pt x="1075" y="90"/>
                  </a:lnTo>
                  <a:lnTo>
                    <a:pt x="940" y="0"/>
                  </a:lnTo>
                  <a:lnTo>
                    <a:pt x="815" y="43"/>
                  </a:lnTo>
                  <a:lnTo>
                    <a:pt x="697" y="167"/>
                  </a:lnTo>
                  <a:lnTo>
                    <a:pt x="702" y="307"/>
                  </a:lnTo>
                  <a:lnTo>
                    <a:pt x="648" y="323"/>
                  </a:lnTo>
                  <a:lnTo>
                    <a:pt x="605" y="237"/>
                  </a:lnTo>
                  <a:lnTo>
                    <a:pt x="486" y="237"/>
                  </a:lnTo>
                  <a:lnTo>
                    <a:pt x="470" y="177"/>
                  </a:lnTo>
                  <a:lnTo>
                    <a:pt x="497" y="64"/>
                  </a:lnTo>
                  <a:lnTo>
                    <a:pt x="470" y="32"/>
                  </a:lnTo>
                  <a:lnTo>
                    <a:pt x="372" y="15"/>
                  </a:lnTo>
                  <a:close/>
                </a:path>
              </a:pathLst>
            </a:custGeom>
            <a:solidFill>
              <a:srgbClr val="66997F"/>
            </a:solidFill>
            <a:ln w="9525">
              <a:solidFill>
                <a:schemeClr val="tx1"/>
              </a:solidFill>
              <a:round/>
              <a:headEnd/>
              <a:tailEnd/>
            </a:ln>
          </p:spPr>
          <p:txBody>
            <a:bodyPr/>
            <a:lstStyle/>
            <a:p>
              <a:endParaRPr lang="en-US">
                <a:latin typeface="Corbel" pitchFamily="34" charset="0"/>
              </a:endParaRPr>
            </a:p>
          </p:txBody>
        </p:sp>
        <p:sp>
          <p:nvSpPr>
            <p:cNvPr id="63505" name="Freeform 17"/>
            <p:cNvSpPr>
              <a:spLocks/>
            </p:cNvSpPr>
            <p:nvPr/>
          </p:nvSpPr>
          <p:spPr bwMode="auto">
            <a:xfrm>
              <a:off x="3766" y="2224"/>
              <a:ext cx="1158" cy="1066"/>
            </a:xfrm>
            <a:custGeom>
              <a:avLst/>
              <a:gdLst>
                <a:gd name="T0" fmla="*/ 1 w 2317"/>
                <a:gd name="T1" fmla="*/ 0 h 2132"/>
                <a:gd name="T2" fmla="*/ 0 w 2317"/>
                <a:gd name="T3" fmla="*/ 1 h 2132"/>
                <a:gd name="T4" fmla="*/ 0 w 2317"/>
                <a:gd name="T5" fmla="*/ 1 h 2132"/>
                <a:gd name="T6" fmla="*/ 0 w 2317"/>
                <a:gd name="T7" fmla="*/ 1 h 2132"/>
                <a:gd name="T8" fmla="*/ 0 w 2317"/>
                <a:gd name="T9" fmla="*/ 1 h 2132"/>
                <a:gd name="T10" fmla="*/ 0 w 2317"/>
                <a:gd name="T11" fmla="*/ 1 h 2132"/>
                <a:gd name="T12" fmla="*/ 0 w 2317"/>
                <a:gd name="T13" fmla="*/ 1 h 2132"/>
                <a:gd name="T14" fmla="*/ 0 w 2317"/>
                <a:gd name="T15" fmla="*/ 1 h 2132"/>
                <a:gd name="T16" fmla="*/ 0 w 2317"/>
                <a:gd name="T17" fmla="*/ 1 h 2132"/>
                <a:gd name="T18" fmla="*/ 0 w 2317"/>
                <a:gd name="T19" fmla="*/ 1 h 2132"/>
                <a:gd name="T20" fmla="*/ 0 w 2317"/>
                <a:gd name="T21" fmla="*/ 2 h 2132"/>
                <a:gd name="T22" fmla="*/ 1 w 2317"/>
                <a:gd name="T23" fmla="*/ 2 h 2132"/>
                <a:gd name="T24" fmla="*/ 1 w 2317"/>
                <a:gd name="T25" fmla="*/ 2 h 2132"/>
                <a:gd name="T26" fmla="*/ 1 w 2317"/>
                <a:gd name="T27" fmla="*/ 1 h 2132"/>
                <a:gd name="T28" fmla="*/ 2 w 2317"/>
                <a:gd name="T29" fmla="*/ 1 h 2132"/>
                <a:gd name="T30" fmla="*/ 2 w 2317"/>
                <a:gd name="T31" fmla="*/ 1 h 2132"/>
                <a:gd name="T32" fmla="*/ 2 w 2317"/>
                <a:gd name="T33" fmla="*/ 1 h 2132"/>
                <a:gd name="T34" fmla="*/ 2 w 2317"/>
                <a:gd name="T35" fmla="*/ 1 h 2132"/>
                <a:gd name="T36" fmla="*/ 2 w 2317"/>
                <a:gd name="T37" fmla="*/ 1 h 2132"/>
                <a:gd name="T38" fmla="*/ 2 w 2317"/>
                <a:gd name="T39" fmla="*/ 1 h 2132"/>
                <a:gd name="T40" fmla="*/ 1 w 2317"/>
                <a:gd name="T41" fmla="*/ 1 h 2132"/>
                <a:gd name="T42" fmla="*/ 1 w 2317"/>
                <a:gd name="T43" fmla="*/ 1 h 2132"/>
                <a:gd name="T44" fmla="*/ 1 w 2317"/>
                <a:gd name="T45" fmla="*/ 1 h 2132"/>
                <a:gd name="T46" fmla="*/ 1 w 2317"/>
                <a:gd name="T47" fmla="*/ 1 h 2132"/>
                <a:gd name="T48" fmla="*/ 0 w 2317"/>
                <a:gd name="T49" fmla="*/ 1 h 2132"/>
                <a:gd name="T50" fmla="*/ 0 w 2317"/>
                <a:gd name="T51" fmla="*/ 1 h 2132"/>
                <a:gd name="T52" fmla="*/ 0 w 2317"/>
                <a:gd name="T53" fmla="*/ 1 h 2132"/>
                <a:gd name="T54" fmla="*/ 0 w 2317"/>
                <a:gd name="T55" fmla="*/ 1 h 2132"/>
                <a:gd name="T56" fmla="*/ 0 w 2317"/>
                <a:gd name="T57" fmla="*/ 1 h 2132"/>
                <a:gd name="T58" fmla="*/ 0 w 2317"/>
                <a:gd name="T59" fmla="*/ 1 h 2132"/>
                <a:gd name="T60" fmla="*/ 0 w 2317"/>
                <a:gd name="T61" fmla="*/ 1 h 2132"/>
                <a:gd name="T62" fmla="*/ 0 w 2317"/>
                <a:gd name="T63" fmla="*/ 1 h 2132"/>
                <a:gd name="T64" fmla="*/ 0 w 2317"/>
                <a:gd name="T65" fmla="*/ 1 h 2132"/>
                <a:gd name="T66" fmla="*/ 0 w 2317"/>
                <a:gd name="T67" fmla="*/ 1 h 2132"/>
                <a:gd name="T68" fmla="*/ 1 w 2317"/>
                <a:gd name="T69" fmla="*/ 1 h 2132"/>
                <a:gd name="T70" fmla="*/ 1 w 2317"/>
                <a:gd name="T71" fmla="*/ 1 h 2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17"/>
                <a:gd name="T109" fmla="*/ 0 h 2132"/>
                <a:gd name="T110" fmla="*/ 2317 w 2317"/>
                <a:gd name="T111" fmla="*/ 2132 h 21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17" h="2132">
                  <a:moveTo>
                    <a:pt x="1202" y="15"/>
                  </a:moveTo>
                  <a:lnTo>
                    <a:pt x="1026" y="0"/>
                  </a:lnTo>
                  <a:lnTo>
                    <a:pt x="838" y="26"/>
                  </a:lnTo>
                  <a:lnTo>
                    <a:pt x="671" y="73"/>
                  </a:lnTo>
                  <a:lnTo>
                    <a:pt x="556" y="125"/>
                  </a:lnTo>
                  <a:lnTo>
                    <a:pt x="448" y="198"/>
                  </a:lnTo>
                  <a:lnTo>
                    <a:pt x="338" y="286"/>
                  </a:lnTo>
                  <a:lnTo>
                    <a:pt x="218" y="422"/>
                  </a:lnTo>
                  <a:lnTo>
                    <a:pt x="150" y="516"/>
                  </a:lnTo>
                  <a:lnTo>
                    <a:pt x="88" y="646"/>
                  </a:lnTo>
                  <a:lnTo>
                    <a:pt x="36" y="761"/>
                  </a:lnTo>
                  <a:lnTo>
                    <a:pt x="5" y="918"/>
                  </a:lnTo>
                  <a:lnTo>
                    <a:pt x="0" y="1068"/>
                  </a:lnTo>
                  <a:lnTo>
                    <a:pt x="15" y="1246"/>
                  </a:lnTo>
                  <a:lnTo>
                    <a:pt x="67" y="1407"/>
                  </a:lnTo>
                  <a:lnTo>
                    <a:pt x="127" y="1563"/>
                  </a:lnTo>
                  <a:lnTo>
                    <a:pt x="208" y="1683"/>
                  </a:lnTo>
                  <a:lnTo>
                    <a:pt x="315" y="1801"/>
                  </a:lnTo>
                  <a:lnTo>
                    <a:pt x="429" y="1899"/>
                  </a:lnTo>
                  <a:lnTo>
                    <a:pt x="578" y="1991"/>
                  </a:lnTo>
                  <a:lnTo>
                    <a:pt x="728" y="2048"/>
                  </a:lnTo>
                  <a:lnTo>
                    <a:pt x="900" y="2095"/>
                  </a:lnTo>
                  <a:lnTo>
                    <a:pt x="1088" y="2126"/>
                  </a:lnTo>
                  <a:lnTo>
                    <a:pt x="1260" y="2132"/>
                  </a:lnTo>
                  <a:lnTo>
                    <a:pt x="1436" y="2110"/>
                  </a:lnTo>
                  <a:lnTo>
                    <a:pt x="1644" y="2061"/>
                  </a:lnTo>
                  <a:lnTo>
                    <a:pt x="1780" y="2011"/>
                  </a:lnTo>
                  <a:lnTo>
                    <a:pt x="1946" y="1907"/>
                  </a:lnTo>
                  <a:lnTo>
                    <a:pt x="2092" y="1788"/>
                  </a:lnTo>
                  <a:lnTo>
                    <a:pt x="2171" y="1694"/>
                  </a:lnTo>
                  <a:lnTo>
                    <a:pt x="2270" y="1532"/>
                  </a:lnTo>
                  <a:lnTo>
                    <a:pt x="2311" y="1407"/>
                  </a:lnTo>
                  <a:lnTo>
                    <a:pt x="2317" y="1324"/>
                  </a:lnTo>
                  <a:lnTo>
                    <a:pt x="2285" y="1271"/>
                  </a:lnTo>
                  <a:lnTo>
                    <a:pt x="2270" y="1361"/>
                  </a:lnTo>
                  <a:lnTo>
                    <a:pt x="2244" y="1449"/>
                  </a:lnTo>
                  <a:lnTo>
                    <a:pt x="2180" y="1553"/>
                  </a:lnTo>
                  <a:lnTo>
                    <a:pt x="2171" y="1480"/>
                  </a:lnTo>
                  <a:lnTo>
                    <a:pt x="2129" y="1491"/>
                  </a:lnTo>
                  <a:lnTo>
                    <a:pt x="2134" y="1558"/>
                  </a:lnTo>
                  <a:lnTo>
                    <a:pt x="2140" y="1626"/>
                  </a:lnTo>
                  <a:lnTo>
                    <a:pt x="2045" y="1714"/>
                  </a:lnTo>
                  <a:lnTo>
                    <a:pt x="1983" y="1788"/>
                  </a:lnTo>
                  <a:lnTo>
                    <a:pt x="1874" y="1861"/>
                  </a:lnTo>
                  <a:lnTo>
                    <a:pt x="1759" y="1923"/>
                  </a:lnTo>
                  <a:lnTo>
                    <a:pt x="1676" y="1975"/>
                  </a:lnTo>
                  <a:lnTo>
                    <a:pt x="1505" y="2017"/>
                  </a:lnTo>
                  <a:lnTo>
                    <a:pt x="1317" y="2042"/>
                  </a:lnTo>
                  <a:lnTo>
                    <a:pt x="1145" y="2048"/>
                  </a:lnTo>
                  <a:lnTo>
                    <a:pt x="978" y="2033"/>
                  </a:lnTo>
                  <a:lnTo>
                    <a:pt x="843" y="1991"/>
                  </a:lnTo>
                  <a:lnTo>
                    <a:pt x="651" y="1928"/>
                  </a:lnTo>
                  <a:lnTo>
                    <a:pt x="525" y="1855"/>
                  </a:lnTo>
                  <a:lnTo>
                    <a:pt x="421" y="1766"/>
                  </a:lnTo>
                  <a:lnTo>
                    <a:pt x="276" y="1652"/>
                  </a:lnTo>
                  <a:lnTo>
                    <a:pt x="181" y="1511"/>
                  </a:lnTo>
                  <a:lnTo>
                    <a:pt x="130" y="1396"/>
                  </a:lnTo>
                  <a:lnTo>
                    <a:pt x="88" y="1271"/>
                  </a:lnTo>
                  <a:lnTo>
                    <a:pt x="67" y="1162"/>
                  </a:lnTo>
                  <a:lnTo>
                    <a:pt x="62" y="1063"/>
                  </a:lnTo>
                  <a:lnTo>
                    <a:pt x="78" y="938"/>
                  </a:lnTo>
                  <a:lnTo>
                    <a:pt x="104" y="813"/>
                  </a:lnTo>
                  <a:lnTo>
                    <a:pt x="161" y="667"/>
                  </a:lnTo>
                  <a:lnTo>
                    <a:pt x="250" y="500"/>
                  </a:lnTo>
                  <a:lnTo>
                    <a:pt x="343" y="391"/>
                  </a:lnTo>
                  <a:lnTo>
                    <a:pt x="437" y="286"/>
                  </a:lnTo>
                  <a:lnTo>
                    <a:pt x="567" y="187"/>
                  </a:lnTo>
                  <a:lnTo>
                    <a:pt x="718" y="120"/>
                  </a:lnTo>
                  <a:lnTo>
                    <a:pt x="854" y="73"/>
                  </a:lnTo>
                  <a:lnTo>
                    <a:pt x="1046" y="42"/>
                  </a:lnTo>
                  <a:lnTo>
                    <a:pt x="1202" y="15"/>
                  </a:lnTo>
                  <a:close/>
                </a:path>
              </a:pathLst>
            </a:custGeom>
            <a:solidFill>
              <a:srgbClr val="000000"/>
            </a:solidFill>
            <a:ln w="9525">
              <a:solidFill>
                <a:schemeClr val="tx1"/>
              </a:solidFill>
              <a:round/>
              <a:headEnd/>
              <a:tailEnd/>
            </a:ln>
          </p:spPr>
          <p:txBody>
            <a:bodyPr/>
            <a:lstStyle/>
            <a:p>
              <a:endParaRPr lang="en-US">
                <a:latin typeface="Corbel" pitchFamily="34" charset="0"/>
              </a:endParaRPr>
            </a:p>
          </p:txBody>
        </p:sp>
        <p:sp>
          <p:nvSpPr>
            <p:cNvPr id="63506" name="Freeform 18"/>
            <p:cNvSpPr>
              <a:spLocks/>
            </p:cNvSpPr>
            <p:nvPr/>
          </p:nvSpPr>
          <p:spPr bwMode="auto">
            <a:xfrm>
              <a:off x="4461" y="2240"/>
              <a:ext cx="505" cy="636"/>
            </a:xfrm>
            <a:custGeom>
              <a:avLst/>
              <a:gdLst>
                <a:gd name="T0" fmla="*/ 0 w 1010"/>
                <a:gd name="T1" fmla="*/ 0 h 1272"/>
                <a:gd name="T2" fmla="*/ 1 w 1010"/>
                <a:gd name="T3" fmla="*/ 1 h 1272"/>
                <a:gd name="T4" fmla="*/ 1 w 1010"/>
                <a:gd name="T5" fmla="*/ 1 h 1272"/>
                <a:gd name="T6" fmla="*/ 1 w 1010"/>
                <a:gd name="T7" fmla="*/ 1 h 1272"/>
                <a:gd name="T8" fmla="*/ 1 w 1010"/>
                <a:gd name="T9" fmla="*/ 1 h 1272"/>
                <a:gd name="T10" fmla="*/ 1 w 1010"/>
                <a:gd name="T11" fmla="*/ 1 h 1272"/>
                <a:gd name="T12" fmla="*/ 1 w 1010"/>
                <a:gd name="T13" fmla="*/ 1 h 1272"/>
                <a:gd name="T14" fmla="*/ 1 w 1010"/>
                <a:gd name="T15" fmla="*/ 1 h 1272"/>
                <a:gd name="T16" fmla="*/ 1 w 1010"/>
                <a:gd name="T17" fmla="*/ 1 h 1272"/>
                <a:gd name="T18" fmla="*/ 1 w 1010"/>
                <a:gd name="T19" fmla="*/ 1 h 1272"/>
                <a:gd name="T20" fmla="*/ 1 w 1010"/>
                <a:gd name="T21" fmla="*/ 1 h 1272"/>
                <a:gd name="T22" fmla="*/ 1 w 1010"/>
                <a:gd name="T23" fmla="*/ 1 h 1272"/>
                <a:gd name="T24" fmla="*/ 1 w 1010"/>
                <a:gd name="T25" fmla="*/ 1 h 1272"/>
                <a:gd name="T26" fmla="*/ 1 w 1010"/>
                <a:gd name="T27" fmla="*/ 1 h 1272"/>
                <a:gd name="T28" fmla="*/ 1 w 1010"/>
                <a:gd name="T29" fmla="*/ 1 h 1272"/>
                <a:gd name="T30" fmla="*/ 1 w 1010"/>
                <a:gd name="T31" fmla="*/ 1 h 1272"/>
                <a:gd name="T32" fmla="*/ 1 w 1010"/>
                <a:gd name="T33" fmla="*/ 1 h 1272"/>
                <a:gd name="T34" fmla="*/ 1 w 1010"/>
                <a:gd name="T35" fmla="*/ 1 h 1272"/>
                <a:gd name="T36" fmla="*/ 1 w 1010"/>
                <a:gd name="T37" fmla="*/ 1 h 1272"/>
                <a:gd name="T38" fmla="*/ 1 w 1010"/>
                <a:gd name="T39" fmla="*/ 1 h 1272"/>
                <a:gd name="T40" fmla="*/ 1 w 1010"/>
                <a:gd name="T41" fmla="*/ 1 h 1272"/>
                <a:gd name="T42" fmla="*/ 1 w 1010"/>
                <a:gd name="T43" fmla="*/ 1 h 1272"/>
                <a:gd name="T44" fmla="*/ 1 w 1010"/>
                <a:gd name="T45" fmla="*/ 1 h 1272"/>
                <a:gd name="T46" fmla="*/ 1 w 1010"/>
                <a:gd name="T47" fmla="*/ 1 h 1272"/>
                <a:gd name="T48" fmla="*/ 1 w 1010"/>
                <a:gd name="T49" fmla="*/ 1 h 1272"/>
                <a:gd name="T50" fmla="*/ 0 w 1010"/>
                <a:gd name="T51" fmla="*/ 0 h 1272"/>
                <a:gd name="T52" fmla="*/ 0 w 1010"/>
                <a:gd name="T53" fmla="*/ 0 h 12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10"/>
                <a:gd name="T82" fmla="*/ 0 h 1272"/>
                <a:gd name="T83" fmla="*/ 1010 w 1010"/>
                <a:gd name="T84" fmla="*/ 1272 h 12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10" h="1272">
                  <a:moveTo>
                    <a:pt x="0" y="0"/>
                  </a:moveTo>
                  <a:lnTo>
                    <a:pt x="203" y="52"/>
                  </a:lnTo>
                  <a:lnTo>
                    <a:pt x="353" y="105"/>
                  </a:lnTo>
                  <a:lnTo>
                    <a:pt x="499" y="172"/>
                  </a:lnTo>
                  <a:lnTo>
                    <a:pt x="632" y="258"/>
                  </a:lnTo>
                  <a:lnTo>
                    <a:pt x="728" y="350"/>
                  </a:lnTo>
                  <a:lnTo>
                    <a:pt x="810" y="431"/>
                  </a:lnTo>
                  <a:lnTo>
                    <a:pt x="900" y="579"/>
                  </a:lnTo>
                  <a:lnTo>
                    <a:pt x="953" y="698"/>
                  </a:lnTo>
                  <a:lnTo>
                    <a:pt x="989" y="823"/>
                  </a:lnTo>
                  <a:lnTo>
                    <a:pt x="1010" y="960"/>
                  </a:lnTo>
                  <a:lnTo>
                    <a:pt x="999" y="1110"/>
                  </a:lnTo>
                  <a:lnTo>
                    <a:pt x="962" y="1272"/>
                  </a:lnTo>
                  <a:lnTo>
                    <a:pt x="942" y="1178"/>
                  </a:lnTo>
                  <a:lnTo>
                    <a:pt x="911" y="1068"/>
                  </a:lnTo>
                  <a:lnTo>
                    <a:pt x="916" y="960"/>
                  </a:lnTo>
                  <a:lnTo>
                    <a:pt x="905" y="792"/>
                  </a:lnTo>
                  <a:lnTo>
                    <a:pt x="869" y="678"/>
                  </a:lnTo>
                  <a:lnTo>
                    <a:pt x="817" y="568"/>
                  </a:lnTo>
                  <a:lnTo>
                    <a:pt x="755" y="469"/>
                  </a:lnTo>
                  <a:lnTo>
                    <a:pt x="671" y="391"/>
                  </a:lnTo>
                  <a:lnTo>
                    <a:pt x="515" y="255"/>
                  </a:lnTo>
                  <a:lnTo>
                    <a:pt x="375" y="172"/>
                  </a:lnTo>
                  <a:lnTo>
                    <a:pt x="229" y="116"/>
                  </a:lnTo>
                  <a:lnTo>
                    <a:pt x="67" y="52"/>
                  </a:lnTo>
                  <a:lnTo>
                    <a:pt x="0" y="0"/>
                  </a:lnTo>
                  <a:close/>
                </a:path>
              </a:pathLst>
            </a:custGeom>
            <a:solidFill>
              <a:srgbClr val="000000"/>
            </a:solidFill>
            <a:ln w="9525">
              <a:solidFill>
                <a:schemeClr val="tx1"/>
              </a:solidFill>
              <a:round/>
              <a:headEnd/>
              <a:tailEnd/>
            </a:ln>
          </p:spPr>
          <p:txBody>
            <a:bodyPr/>
            <a:lstStyle/>
            <a:p>
              <a:endParaRPr lang="en-US">
                <a:latin typeface="Corbel" pitchFamily="34" charset="0"/>
              </a:endParaRPr>
            </a:p>
          </p:txBody>
        </p:sp>
        <p:sp>
          <p:nvSpPr>
            <p:cNvPr id="63507" name="Freeform 19"/>
            <p:cNvSpPr>
              <a:spLocks/>
            </p:cNvSpPr>
            <p:nvPr/>
          </p:nvSpPr>
          <p:spPr bwMode="auto">
            <a:xfrm>
              <a:off x="3815" y="2404"/>
              <a:ext cx="287" cy="175"/>
            </a:xfrm>
            <a:custGeom>
              <a:avLst/>
              <a:gdLst>
                <a:gd name="T0" fmla="*/ 1 w 573"/>
                <a:gd name="T1" fmla="*/ 1 h 350"/>
                <a:gd name="T2" fmla="*/ 1 w 573"/>
                <a:gd name="T3" fmla="*/ 1 h 350"/>
                <a:gd name="T4" fmla="*/ 1 w 573"/>
                <a:gd name="T5" fmla="*/ 1 h 350"/>
                <a:gd name="T6" fmla="*/ 1 w 573"/>
                <a:gd name="T7" fmla="*/ 1 h 350"/>
                <a:gd name="T8" fmla="*/ 1 w 573"/>
                <a:gd name="T9" fmla="*/ 1 h 350"/>
                <a:gd name="T10" fmla="*/ 1 w 573"/>
                <a:gd name="T11" fmla="*/ 1 h 350"/>
                <a:gd name="T12" fmla="*/ 1 w 573"/>
                <a:gd name="T13" fmla="*/ 0 h 350"/>
                <a:gd name="T14" fmla="*/ 1 w 573"/>
                <a:gd name="T15" fmla="*/ 1 h 350"/>
                <a:gd name="T16" fmla="*/ 1 w 573"/>
                <a:gd name="T17" fmla="*/ 1 h 350"/>
                <a:gd name="T18" fmla="*/ 1 w 573"/>
                <a:gd name="T19" fmla="*/ 1 h 350"/>
                <a:gd name="T20" fmla="*/ 1 w 573"/>
                <a:gd name="T21" fmla="*/ 1 h 350"/>
                <a:gd name="T22" fmla="*/ 0 w 573"/>
                <a:gd name="T23" fmla="*/ 1 h 350"/>
                <a:gd name="T24" fmla="*/ 1 w 573"/>
                <a:gd name="T25" fmla="*/ 1 h 350"/>
                <a:gd name="T26" fmla="*/ 1 w 573"/>
                <a:gd name="T27" fmla="*/ 1 h 3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3"/>
                <a:gd name="T43" fmla="*/ 0 h 350"/>
                <a:gd name="T44" fmla="*/ 573 w 573"/>
                <a:gd name="T45" fmla="*/ 350 h 3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3" h="350">
                  <a:moveTo>
                    <a:pt x="32" y="293"/>
                  </a:moveTo>
                  <a:lnTo>
                    <a:pt x="156" y="189"/>
                  </a:lnTo>
                  <a:lnTo>
                    <a:pt x="235" y="147"/>
                  </a:lnTo>
                  <a:lnTo>
                    <a:pt x="355" y="84"/>
                  </a:lnTo>
                  <a:lnTo>
                    <a:pt x="443" y="42"/>
                  </a:lnTo>
                  <a:lnTo>
                    <a:pt x="505" y="11"/>
                  </a:lnTo>
                  <a:lnTo>
                    <a:pt x="573" y="0"/>
                  </a:lnTo>
                  <a:lnTo>
                    <a:pt x="573" y="26"/>
                  </a:lnTo>
                  <a:lnTo>
                    <a:pt x="458" y="79"/>
                  </a:lnTo>
                  <a:lnTo>
                    <a:pt x="313" y="152"/>
                  </a:lnTo>
                  <a:lnTo>
                    <a:pt x="172" y="246"/>
                  </a:lnTo>
                  <a:lnTo>
                    <a:pt x="0" y="350"/>
                  </a:lnTo>
                  <a:lnTo>
                    <a:pt x="32" y="293"/>
                  </a:lnTo>
                  <a:close/>
                </a:path>
              </a:pathLst>
            </a:custGeom>
            <a:solidFill>
              <a:srgbClr val="000000"/>
            </a:solidFill>
            <a:ln w="9525">
              <a:solidFill>
                <a:schemeClr val="tx1"/>
              </a:solidFill>
              <a:round/>
              <a:headEnd/>
              <a:tailEnd/>
            </a:ln>
          </p:spPr>
          <p:txBody>
            <a:bodyPr/>
            <a:lstStyle/>
            <a:p>
              <a:endParaRPr lang="en-US">
                <a:latin typeface="Corbel" pitchFamily="34" charset="0"/>
              </a:endParaRPr>
            </a:p>
          </p:txBody>
        </p:sp>
        <p:sp>
          <p:nvSpPr>
            <p:cNvPr id="63508" name="Freeform 20"/>
            <p:cNvSpPr>
              <a:spLocks/>
            </p:cNvSpPr>
            <p:nvPr/>
          </p:nvSpPr>
          <p:spPr bwMode="auto">
            <a:xfrm>
              <a:off x="3784" y="2571"/>
              <a:ext cx="97" cy="182"/>
            </a:xfrm>
            <a:custGeom>
              <a:avLst/>
              <a:gdLst>
                <a:gd name="T0" fmla="*/ 1 w 193"/>
                <a:gd name="T1" fmla="*/ 1 h 364"/>
                <a:gd name="T2" fmla="*/ 1 w 193"/>
                <a:gd name="T3" fmla="*/ 1 h 364"/>
                <a:gd name="T4" fmla="*/ 1 w 193"/>
                <a:gd name="T5" fmla="*/ 1 h 364"/>
                <a:gd name="T6" fmla="*/ 1 w 193"/>
                <a:gd name="T7" fmla="*/ 1 h 364"/>
                <a:gd name="T8" fmla="*/ 1 w 193"/>
                <a:gd name="T9" fmla="*/ 1 h 364"/>
                <a:gd name="T10" fmla="*/ 1 w 193"/>
                <a:gd name="T11" fmla="*/ 1 h 364"/>
                <a:gd name="T12" fmla="*/ 1 w 193"/>
                <a:gd name="T13" fmla="*/ 1 h 364"/>
                <a:gd name="T14" fmla="*/ 1 w 193"/>
                <a:gd name="T15" fmla="*/ 1 h 364"/>
                <a:gd name="T16" fmla="*/ 1 w 193"/>
                <a:gd name="T17" fmla="*/ 0 h 364"/>
                <a:gd name="T18" fmla="*/ 1 w 193"/>
                <a:gd name="T19" fmla="*/ 1 h 364"/>
                <a:gd name="T20" fmla="*/ 1 w 193"/>
                <a:gd name="T21" fmla="*/ 1 h 364"/>
                <a:gd name="T22" fmla="*/ 1 w 193"/>
                <a:gd name="T23" fmla="*/ 1 h 364"/>
                <a:gd name="T24" fmla="*/ 1 w 193"/>
                <a:gd name="T25" fmla="*/ 1 h 364"/>
                <a:gd name="T26" fmla="*/ 1 w 193"/>
                <a:gd name="T27" fmla="*/ 1 h 364"/>
                <a:gd name="T28" fmla="*/ 1 w 193"/>
                <a:gd name="T29" fmla="*/ 1 h 364"/>
                <a:gd name="T30" fmla="*/ 0 w 193"/>
                <a:gd name="T31" fmla="*/ 1 h 364"/>
                <a:gd name="T32" fmla="*/ 1 w 193"/>
                <a:gd name="T33" fmla="*/ 1 h 364"/>
                <a:gd name="T34" fmla="*/ 1 w 193"/>
                <a:gd name="T35" fmla="*/ 1 h 3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3"/>
                <a:gd name="T55" fmla="*/ 0 h 364"/>
                <a:gd name="T56" fmla="*/ 193 w 193"/>
                <a:gd name="T57" fmla="*/ 364 h 3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3" h="364">
                  <a:moveTo>
                    <a:pt x="11" y="364"/>
                  </a:moveTo>
                  <a:lnTo>
                    <a:pt x="52" y="307"/>
                  </a:lnTo>
                  <a:lnTo>
                    <a:pt x="104" y="292"/>
                  </a:lnTo>
                  <a:lnTo>
                    <a:pt x="145" y="282"/>
                  </a:lnTo>
                  <a:lnTo>
                    <a:pt x="156" y="250"/>
                  </a:lnTo>
                  <a:lnTo>
                    <a:pt x="167" y="161"/>
                  </a:lnTo>
                  <a:lnTo>
                    <a:pt x="193" y="89"/>
                  </a:lnTo>
                  <a:lnTo>
                    <a:pt x="187" y="52"/>
                  </a:lnTo>
                  <a:lnTo>
                    <a:pt x="73" y="0"/>
                  </a:lnTo>
                  <a:lnTo>
                    <a:pt x="52" y="58"/>
                  </a:lnTo>
                  <a:lnTo>
                    <a:pt x="114" y="78"/>
                  </a:lnTo>
                  <a:lnTo>
                    <a:pt x="114" y="130"/>
                  </a:lnTo>
                  <a:lnTo>
                    <a:pt x="99" y="188"/>
                  </a:lnTo>
                  <a:lnTo>
                    <a:pt x="88" y="245"/>
                  </a:lnTo>
                  <a:lnTo>
                    <a:pt x="57" y="271"/>
                  </a:lnTo>
                  <a:lnTo>
                    <a:pt x="0" y="287"/>
                  </a:lnTo>
                  <a:lnTo>
                    <a:pt x="11" y="364"/>
                  </a:lnTo>
                  <a:close/>
                </a:path>
              </a:pathLst>
            </a:custGeom>
            <a:solidFill>
              <a:srgbClr val="000000"/>
            </a:solidFill>
            <a:ln w="9525">
              <a:solidFill>
                <a:schemeClr val="tx1"/>
              </a:solidFill>
              <a:round/>
              <a:headEnd/>
              <a:tailEnd/>
            </a:ln>
          </p:spPr>
          <p:txBody>
            <a:bodyPr/>
            <a:lstStyle/>
            <a:p>
              <a:endParaRPr lang="en-US">
                <a:latin typeface="Corbel" pitchFamily="34" charset="0"/>
              </a:endParaRPr>
            </a:p>
          </p:txBody>
        </p:sp>
        <p:sp>
          <p:nvSpPr>
            <p:cNvPr id="63509" name="Freeform 21"/>
            <p:cNvSpPr>
              <a:spLocks/>
            </p:cNvSpPr>
            <p:nvPr/>
          </p:nvSpPr>
          <p:spPr bwMode="auto">
            <a:xfrm>
              <a:off x="3789" y="2615"/>
              <a:ext cx="372" cy="250"/>
            </a:xfrm>
            <a:custGeom>
              <a:avLst/>
              <a:gdLst>
                <a:gd name="T0" fmla="*/ 0 w 743"/>
                <a:gd name="T1" fmla="*/ 1 h 500"/>
                <a:gd name="T2" fmla="*/ 1 w 743"/>
                <a:gd name="T3" fmla="*/ 1 h 500"/>
                <a:gd name="T4" fmla="*/ 1 w 743"/>
                <a:gd name="T5" fmla="*/ 1 h 500"/>
                <a:gd name="T6" fmla="*/ 1 w 743"/>
                <a:gd name="T7" fmla="*/ 1 h 500"/>
                <a:gd name="T8" fmla="*/ 1 w 743"/>
                <a:gd name="T9" fmla="*/ 1 h 500"/>
                <a:gd name="T10" fmla="*/ 1 w 743"/>
                <a:gd name="T11" fmla="*/ 1 h 500"/>
                <a:gd name="T12" fmla="*/ 1 w 743"/>
                <a:gd name="T13" fmla="*/ 0 h 500"/>
                <a:gd name="T14" fmla="*/ 1 w 743"/>
                <a:gd name="T15" fmla="*/ 1 h 500"/>
                <a:gd name="T16" fmla="*/ 1 w 743"/>
                <a:gd name="T17" fmla="*/ 1 h 500"/>
                <a:gd name="T18" fmla="*/ 1 w 743"/>
                <a:gd name="T19" fmla="*/ 1 h 500"/>
                <a:gd name="T20" fmla="*/ 1 w 743"/>
                <a:gd name="T21" fmla="*/ 1 h 500"/>
                <a:gd name="T22" fmla="*/ 1 w 743"/>
                <a:gd name="T23" fmla="*/ 1 h 500"/>
                <a:gd name="T24" fmla="*/ 1 w 743"/>
                <a:gd name="T25" fmla="*/ 1 h 500"/>
                <a:gd name="T26" fmla="*/ 1 w 743"/>
                <a:gd name="T27" fmla="*/ 1 h 500"/>
                <a:gd name="T28" fmla="*/ 0 w 743"/>
                <a:gd name="T29" fmla="*/ 1 h 500"/>
                <a:gd name="T30" fmla="*/ 0 w 743"/>
                <a:gd name="T31" fmla="*/ 1 h 5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43"/>
                <a:gd name="T49" fmla="*/ 0 h 500"/>
                <a:gd name="T50" fmla="*/ 743 w 743"/>
                <a:gd name="T51" fmla="*/ 500 h 5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43" h="500">
                  <a:moveTo>
                    <a:pt x="0" y="453"/>
                  </a:moveTo>
                  <a:lnTo>
                    <a:pt x="99" y="354"/>
                  </a:lnTo>
                  <a:lnTo>
                    <a:pt x="223" y="244"/>
                  </a:lnTo>
                  <a:lnTo>
                    <a:pt x="353" y="156"/>
                  </a:lnTo>
                  <a:lnTo>
                    <a:pt x="474" y="94"/>
                  </a:lnTo>
                  <a:lnTo>
                    <a:pt x="604" y="37"/>
                  </a:lnTo>
                  <a:lnTo>
                    <a:pt x="743" y="0"/>
                  </a:lnTo>
                  <a:lnTo>
                    <a:pt x="650" y="52"/>
                  </a:lnTo>
                  <a:lnTo>
                    <a:pt x="499" y="136"/>
                  </a:lnTo>
                  <a:lnTo>
                    <a:pt x="374" y="209"/>
                  </a:lnTo>
                  <a:lnTo>
                    <a:pt x="265" y="281"/>
                  </a:lnTo>
                  <a:lnTo>
                    <a:pt x="187" y="339"/>
                  </a:lnTo>
                  <a:lnTo>
                    <a:pt x="93" y="416"/>
                  </a:lnTo>
                  <a:lnTo>
                    <a:pt x="10" y="500"/>
                  </a:lnTo>
                  <a:lnTo>
                    <a:pt x="0" y="453"/>
                  </a:lnTo>
                  <a:close/>
                </a:path>
              </a:pathLst>
            </a:custGeom>
            <a:solidFill>
              <a:srgbClr val="000000"/>
            </a:solidFill>
            <a:ln w="9525">
              <a:solidFill>
                <a:schemeClr val="tx1"/>
              </a:solidFill>
              <a:round/>
              <a:headEnd/>
              <a:tailEnd/>
            </a:ln>
          </p:spPr>
          <p:txBody>
            <a:bodyPr/>
            <a:lstStyle/>
            <a:p>
              <a:endParaRPr lang="en-US">
                <a:latin typeface="Corbel" pitchFamily="34" charset="0"/>
              </a:endParaRPr>
            </a:p>
          </p:txBody>
        </p:sp>
        <p:sp>
          <p:nvSpPr>
            <p:cNvPr id="63510" name="Freeform 22"/>
            <p:cNvSpPr>
              <a:spLocks/>
            </p:cNvSpPr>
            <p:nvPr/>
          </p:nvSpPr>
          <p:spPr bwMode="auto">
            <a:xfrm>
              <a:off x="3823" y="2855"/>
              <a:ext cx="599" cy="279"/>
            </a:xfrm>
            <a:custGeom>
              <a:avLst/>
              <a:gdLst>
                <a:gd name="T0" fmla="*/ 0 w 1196"/>
                <a:gd name="T1" fmla="*/ 1 h 557"/>
                <a:gd name="T2" fmla="*/ 1 w 1196"/>
                <a:gd name="T3" fmla="*/ 1 h 557"/>
                <a:gd name="T4" fmla="*/ 1 w 1196"/>
                <a:gd name="T5" fmla="*/ 0 h 557"/>
                <a:gd name="T6" fmla="*/ 1 w 1196"/>
                <a:gd name="T7" fmla="*/ 1 h 557"/>
                <a:gd name="T8" fmla="*/ 1 w 1196"/>
                <a:gd name="T9" fmla="*/ 1 h 557"/>
                <a:gd name="T10" fmla="*/ 1 w 1196"/>
                <a:gd name="T11" fmla="*/ 1 h 557"/>
                <a:gd name="T12" fmla="*/ 1 w 1196"/>
                <a:gd name="T13" fmla="*/ 1 h 557"/>
                <a:gd name="T14" fmla="*/ 1 w 1196"/>
                <a:gd name="T15" fmla="*/ 1 h 557"/>
                <a:gd name="T16" fmla="*/ 1 w 1196"/>
                <a:gd name="T17" fmla="*/ 1 h 557"/>
                <a:gd name="T18" fmla="*/ 1 w 1196"/>
                <a:gd name="T19" fmla="*/ 1 h 557"/>
                <a:gd name="T20" fmla="*/ 1 w 1196"/>
                <a:gd name="T21" fmla="*/ 1 h 557"/>
                <a:gd name="T22" fmla="*/ 1 w 1196"/>
                <a:gd name="T23" fmla="*/ 1 h 557"/>
                <a:gd name="T24" fmla="*/ 1 w 1196"/>
                <a:gd name="T25" fmla="*/ 1 h 557"/>
                <a:gd name="T26" fmla="*/ 1 w 1196"/>
                <a:gd name="T27" fmla="*/ 1 h 557"/>
                <a:gd name="T28" fmla="*/ 2 w 1196"/>
                <a:gd name="T29" fmla="*/ 1 h 557"/>
                <a:gd name="T30" fmla="*/ 2 w 1196"/>
                <a:gd name="T31" fmla="*/ 1 h 557"/>
                <a:gd name="T32" fmla="*/ 2 w 1196"/>
                <a:gd name="T33" fmla="*/ 1 h 557"/>
                <a:gd name="T34" fmla="*/ 1 w 1196"/>
                <a:gd name="T35" fmla="*/ 1 h 557"/>
                <a:gd name="T36" fmla="*/ 1 w 1196"/>
                <a:gd name="T37" fmla="*/ 1 h 557"/>
                <a:gd name="T38" fmla="*/ 1 w 1196"/>
                <a:gd name="T39" fmla="*/ 1 h 557"/>
                <a:gd name="T40" fmla="*/ 1 w 1196"/>
                <a:gd name="T41" fmla="*/ 1 h 557"/>
                <a:gd name="T42" fmla="*/ 1 w 1196"/>
                <a:gd name="T43" fmla="*/ 1 h 557"/>
                <a:gd name="T44" fmla="*/ 1 w 1196"/>
                <a:gd name="T45" fmla="*/ 1 h 557"/>
                <a:gd name="T46" fmla="*/ 1 w 1196"/>
                <a:gd name="T47" fmla="*/ 1 h 557"/>
                <a:gd name="T48" fmla="*/ 1 w 1196"/>
                <a:gd name="T49" fmla="*/ 1 h 557"/>
                <a:gd name="T50" fmla="*/ 1 w 1196"/>
                <a:gd name="T51" fmla="*/ 1 h 557"/>
                <a:gd name="T52" fmla="*/ 1 w 1196"/>
                <a:gd name="T53" fmla="*/ 1 h 557"/>
                <a:gd name="T54" fmla="*/ 1 w 1196"/>
                <a:gd name="T55" fmla="*/ 1 h 557"/>
                <a:gd name="T56" fmla="*/ 1 w 1196"/>
                <a:gd name="T57" fmla="*/ 1 h 557"/>
                <a:gd name="T58" fmla="*/ 1 w 1196"/>
                <a:gd name="T59" fmla="*/ 1 h 557"/>
                <a:gd name="T60" fmla="*/ 1 w 1196"/>
                <a:gd name="T61" fmla="*/ 1 h 557"/>
                <a:gd name="T62" fmla="*/ 1 w 1196"/>
                <a:gd name="T63" fmla="*/ 1 h 557"/>
                <a:gd name="T64" fmla="*/ 1 w 1196"/>
                <a:gd name="T65" fmla="*/ 1 h 557"/>
                <a:gd name="T66" fmla="*/ 1 w 1196"/>
                <a:gd name="T67" fmla="*/ 1 h 557"/>
                <a:gd name="T68" fmla="*/ 1 w 1196"/>
                <a:gd name="T69" fmla="*/ 1 h 557"/>
                <a:gd name="T70" fmla="*/ 1 w 1196"/>
                <a:gd name="T71" fmla="*/ 1 h 557"/>
                <a:gd name="T72" fmla="*/ 0 w 1196"/>
                <a:gd name="T73" fmla="*/ 1 h 557"/>
                <a:gd name="T74" fmla="*/ 0 w 1196"/>
                <a:gd name="T75" fmla="*/ 1 h 5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96"/>
                <a:gd name="T115" fmla="*/ 0 h 557"/>
                <a:gd name="T116" fmla="*/ 1196 w 1196"/>
                <a:gd name="T117" fmla="*/ 557 h 5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96" h="557">
                  <a:moveTo>
                    <a:pt x="0" y="202"/>
                  </a:moveTo>
                  <a:lnTo>
                    <a:pt x="77" y="72"/>
                  </a:lnTo>
                  <a:lnTo>
                    <a:pt x="155" y="0"/>
                  </a:lnTo>
                  <a:lnTo>
                    <a:pt x="197" y="20"/>
                  </a:lnTo>
                  <a:lnTo>
                    <a:pt x="181" y="233"/>
                  </a:lnTo>
                  <a:lnTo>
                    <a:pt x="238" y="238"/>
                  </a:lnTo>
                  <a:lnTo>
                    <a:pt x="275" y="264"/>
                  </a:lnTo>
                  <a:lnTo>
                    <a:pt x="291" y="328"/>
                  </a:lnTo>
                  <a:lnTo>
                    <a:pt x="296" y="421"/>
                  </a:lnTo>
                  <a:lnTo>
                    <a:pt x="395" y="322"/>
                  </a:lnTo>
                  <a:lnTo>
                    <a:pt x="505" y="249"/>
                  </a:lnTo>
                  <a:lnTo>
                    <a:pt x="629" y="187"/>
                  </a:lnTo>
                  <a:lnTo>
                    <a:pt x="759" y="124"/>
                  </a:lnTo>
                  <a:lnTo>
                    <a:pt x="931" y="62"/>
                  </a:lnTo>
                  <a:lnTo>
                    <a:pt x="1087" y="41"/>
                  </a:lnTo>
                  <a:lnTo>
                    <a:pt x="1196" y="46"/>
                  </a:lnTo>
                  <a:lnTo>
                    <a:pt x="1154" y="77"/>
                  </a:lnTo>
                  <a:lnTo>
                    <a:pt x="942" y="124"/>
                  </a:lnTo>
                  <a:lnTo>
                    <a:pt x="801" y="171"/>
                  </a:lnTo>
                  <a:lnTo>
                    <a:pt x="681" y="229"/>
                  </a:lnTo>
                  <a:lnTo>
                    <a:pt x="561" y="286"/>
                  </a:lnTo>
                  <a:lnTo>
                    <a:pt x="441" y="364"/>
                  </a:lnTo>
                  <a:lnTo>
                    <a:pt x="384" y="415"/>
                  </a:lnTo>
                  <a:lnTo>
                    <a:pt x="322" y="467"/>
                  </a:lnTo>
                  <a:lnTo>
                    <a:pt x="306" y="557"/>
                  </a:lnTo>
                  <a:lnTo>
                    <a:pt x="243" y="500"/>
                  </a:lnTo>
                  <a:lnTo>
                    <a:pt x="243" y="411"/>
                  </a:lnTo>
                  <a:lnTo>
                    <a:pt x="243" y="333"/>
                  </a:lnTo>
                  <a:lnTo>
                    <a:pt x="234" y="301"/>
                  </a:lnTo>
                  <a:lnTo>
                    <a:pt x="192" y="280"/>
                  </a:lnTo>
                  <a:lnTo>
                    <a:pt x="150" y="275"/>
                  </a:lnTo>
                  <a:lnTo>
                    <a:pt x="130" y="249"/>
                  </a:lnTo>
                  <a:lnTo>
                    <a:pt x="135" y="93"/>
                  </a:lnTo>
                  <a:lnTo>
                    <a:pt x="98" y="145"/>
                  </a:lnTo>
                  <a:lnTo>
                    <a:pt x="82" y="187"/>
                  </a:lnTo>
                  <a:lnTo>
                    <a:pt x="35" y="254"/>
                  </a:lnTo>
                  <a:lnTo>
                    <a:pt x="0" y="202"/>
                  </a:lnTo>
                  <a:close/>
                </a:path>
              </a:pathLst>
            </a:custGeom>
            <a:solidFill>
              <a:srgbClr val="000000"/>
            </a:solidFill>
            <a:ln w="9525">
              <a:solidFill>
                <a:schemeClr val="tx1"/>
              </a:solidFill>
              <a:round/>
              <a:headEnd/>
              <a:tailEnd/>
            </a:ln>
          </p:spPr>
          <p:txBody>
            <a:bodyPr/>
            <a:lstStyle/>
            <a:p>
              <a:endParaRPr lang="en-US">
                <a:latin typeface="Corbel" pitchFamily="34" charset="0"/>
              </a:endParaRPr>
            </a:p>
          </p:txBody>
        </p:sp>
        <p:sp>
          <p:nvSpPr>
            <p:cNvPr id="63511" name="Freeform 23"/>
            <p:cNvSpPr>
              <a:spLocks/>
            </p:cNvSpPr>
            <p:nvPr/>
          </p:nvSpPr>
          <p:spPr bwMode="auto">
            <a:xfrm>
              <a:off x="3953" y="2540"/>
              <a:ext cx="823" cy="732"/>
            </a:xfrm>
            <a:custGeom>
              <a:avLst/>
              <a:gdLst>
                <a:gd name="T0" fmla="*/ 1 w 1644"/>
                <a:gd name="T1" fmla="*/ 0 h 1465"/>
                <a:gd name="T2" fmla="*/ 1 w 1644"/>
                <a:gd name="T3" fmla="*/ 0 h 1465"/>
                <a:gd name="T4" fmla="*/ 1 w 1644"/>
                <a:gd name="T5" fmla="*/ 0 h 1465"/>
                <a:gd name="T6" fmla="*/ 0 w 1644"/>
                <a:gd name="T7" fmla="*/ 0 h 1465"/>
                <a:gd name="T8" fmla="*/ 1 w 1644"/>
                <a:gd name="T9" fmla="*/ 0 h 1465"/>
                <a:gd name="T10" fmla="*/ 1 w 1644"/>
                <a:gd name="T11" fmla="*/ 0 h 1465"/>
                <a:gd name="T12" fmla="*/ 1 w 1644"/>
                <a:gd name="T13" fmla="*/ 0 h 1465"/>
                <a:gd name="T14" fmla="*/ 1 w 1644"/>
                <a:gd name="T15" fmla="*/ 0 h 1465"/>
                <a:gd name="T16" fmla="*/ 1 w 1644"/>
                <a:gd name="T17" fmla="*/ 0 h 1465"/>
                <a:gd name="T18" fmla="*/ 1 w 1644"/>
                <a:gd name="T19" fmla="*/ 1 h 1465"/>
                <a:gd name="T20" fmla="*/ 1 w 1644"/>
                <a:gd name="T21" fmla="*/ 1 h 1465"/>
                <a:gd name="T22" fmla="*/ 1 w 1644"/>
                <a:gd name="T23" fmla="*/ 1 h 1465"/>
                <a:gd name="T24" fmla="*/ 1 w 1644"/>
                <a:gd name="T25" fmla="*/ 1 h 1465"/>
                <a:gd name="T26" fmla="*/ 1 w 1644"/>
                <a:gd name="T27" fmla="*/ 1 h 1465"/>
                <a:gd name="T28" fmla="*/ 1 w 1644"/>
                <a:gd name="T29" fmla="*/ 1 h 1465"/>
                <a:gd name="T30" fmla="*/ 1 w 1644"/>
                <a:gd name="T31" fmla="*/ 1 h 1465"/>
                <a:gd name="T32" fmla="*/ 1 w 1644"/>
                <a:gd name="T33" fmla="*/ 1 h 1465"/>
                <a:gd name="T34" fmla="*/ 1 w 1644"/>
                <a:gd name="T35" fmla="*/ 1 h 1465"/>
                <a:gd name="T36" fmla="*/ 2 w 1644"/>
                <a:gd name="T37" fmla="*/ 1 h 1465"/>
                <a:gd name="T38" fmla="*/ 2 w 1644"/>
                <a:gd name="T39" fmla="*/ 1 h 1465"/>
                <a:gd name="T40" fmla="*/ 2 w 1644"/>
                <a:gd name="T41" fmla="*/ 1 h 1465"/>
                <a:gd name="T42" fmla="*/ 2 w 1644"/>
                <a:gd name="T43" fmla="*/ 1 h 1465"/>
                <a:gd name="T44" fmla="*/ 2 w 1644"/>
                <a:gd name="T45" fmla="*/ 1 h 1465"/>
                <a:gd name="T46" fmla="*/ 2 w 1644"/>
                <a:gd name="T47" fmla="*/ 1 h 1465"/>
                <a:gd name="T48" fmla="*/ 2 w 1644"/>
                <a:gd name="T49" fmla="*/ 1 h 1465"/>
                <a:gd name="T50" fmla="*/ 2 w 1644"/>
                <a:gd name="T51" fmla="*/ 1 h 1465"/>
                <a:gd name="T52" fmla="*/ 2 w 1644"/>
                <a:gd name="T53" fmla="*/ 0 h 1465"/>
                <a:gd name="T54" fmla="*/ 2 w 1644"/>
                <a:gd name="T55" fmla="*/ 0 h 1465"/>
                <a:gd name="T56" fmla="*/ 2 w 1644"/>
                <a:gd name="T57" fmla="*/ 0 h 1465"/>
                <a:gd name="T58" fmla="*/ 2 w 1644"/>
                <a:gd name="T59" fmla="*/ 1 h 1465"/>
                <a:gd name="T60" fmla="*/ 2 w 1644"/>
                <a:gd name="T61" fmla="*/ 1 h 1465"/>
                <a:gd name="T62" fmla="*/ 2 w 1644"/>
                <a:gd name="T63" fmla="*/ 1 h 1465"/>
                <a:gd name="T64" fmla="*/ 2 w 1644"/>
                <a:gd name="T65" fmla="*/ 1 h 1465"/>
                <a:gd name="T66" fmla="*/ 2 w 1644"/>
                <a:gd name="T67" fmla="*/ 1 h 1465"/>
                <a:gd name="T68" fmla="*/ 2 w 1644"/>
                <a:gd name="T69" fmla="*/ 1 h 1465"/>
                <a:gd name="T70" fmla="*/ 1 w 1644"/>
                <a:gd name="T71" fmla="*/ 1 h 1465"/>
                <a:gd name="T72" fmla="*/ 2 w 1644"/>
                <a:gd name="T73" fmla="*/ 1 h 1465"/>
                <a:gd name="T74" fmla="*/ 2 w 1644"/>
                <a:gd name="T75" fmla="*/ 1 h 1465"/>
                <a:gd name="T76" fmla="*/ 2 w 1644"/>
                <a:gd name="T77" fmla="*/ 1 h 1465"/>
                <a:gd name="T78" fmla="*/ 1 w 1644"/>
                <a:gd name="T79" fmla="*/ 1 h 1465"/>
                <a:gd name="T80" fmla="*/ 1 w 1644"/>
                <a:gd name="T81" fmla="*/ 1 h 1465"/>
                <a:gd name="T82" fmla="*/ 1 w 1644"/>
                <a:gd name="T83" fmla="*/ 1 h 1465"/>
                <a:gd name="T84" fmla="*/ 1 w 1644"/>
                <a:gd name="T85" fmla="*/ 1 h 1465"/>
                <a:gd name="T86" fmla="*/ 1 w 1644"/>
                <a:gd name="T87" fmla="*/ 1 h 1465"/>
                <a:gd name="T88" fmla="*/ 1 w 1644"/>
                <a:gd name="T89" fmla="*/ 1 h 1465"/>
                <a:gd name="T90" fmla="*/ 1 w 1644"/>
                <a:gd name="T91" fmla="*/ 1 h 1465"/>
                <a:gd name="T92" fmla="*/ 1 w 1644"/>
                <a:gd name="T93" fmla="*/ 1 h 1465"/>
                <a:gd name="T94" fmla="*/ 1 w 1644"/>
                <a:gd name="T95" fmla="*/ 1 h 1465"/>
                <a:gd name="T96" fmla="*/ 1 w 1644"/>
                <a:gd name="T97" fmla="*/ 0 h 1465"/>
                <a:gd name="T98" fmla="*/ 1 w 1644"/>
                <a:gd name="T99" fmla="*/ 0 h 1465"/>
                <a:gd name="T100" fmla="*/ 1 w 1644"/>
                <a:gd name="T101" fmla="*/ 0 h 1465"/>
                <a:gd name="T102" fmla="*/ 1 w 1644"/>
                <a:gd name="T103" fmla="*/ 0 h 1465"/>
                <a:gd name="T104" fmla="*/ 1 w 1644"/>
                <a:gd name="T105" fmla="*/ 0 h 1465"/>
                <a:gd name="T106" fmla="*/ 1 w 1644"/>
                <a:gd name="T107" fmla="*/ 0 h 1465"/>
                <a:gd name="T108" fmla="*/ 1 w 1644"/>
                <a:gd name="T109" fmla="*/ 0 h 1465"/>
                <a:gd name="T110" fmla="*/ 1 w 1644"/>
                <a:gd name="T111" fmla="*/ 0 h 1465"/>
                <a:gd name="T112" fmla="*/ 1 w 1644"/>
                <a:gd name="T113" fmla="*/ 0 h 1465"/>
                <a:gd name="T114" fmla="*/ 1 w 1644"/>
                <a:gd name="T115" fmla="*/ 0 h 1465"/>
                <a:gd name="T116" fmla="*/ 1 w 1644"/>
                <a:gd name="T117" fmla="*/ 0 h 1465"/>
                <a:gd name="T118" fmla="*/ 1 w 1644"/>
                <a:gd name="T119" fmla="*/ 0 h 14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44"/>
                <a:gd name="T181" fmla="*/ 0 h 1465"/>
                <a:gd name="T182" fmla="*/ 1644 w 1644"/>
                <a:gd name="T183" fmla="*/ 1465 h 14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44" h="1465">
                  <a:moveTo>
                    <a:pt x="62" y="0"/>
                  </a:moveTo>
                  <a:lnTo>
                    <a:pt x="31" y="74"/>
                  </a:lnTo>
                  <a:lnTo>
                    <a:pt x="9" y="193"/>
                  </a:lnTo>
                  <a:lnTo>
                    <a:pt x="0" y="339"/>
                  </a:lnTo>
                  <a:lnTo>
                    <a:pt x="15" y="480"/>
                  </a:lnTo>
                  <a:lnTo>
                    <a:pt x="36" y="605"/>
                  </a:lnTo>
                  <a:lnTo>
                    <a:pt x="62" y="720"/>
                  </a:lnTo>
                  <a:lnTo>
                    <a:pt x="104" y="830"/>
                  </a:lnTo>
                  <a:lnTo>
                    <a:pt x="161" y="975"/>
                  </a:lnTo>
                  <a:lnTo>
                    <a:pt x="228" y="1079"/>
                  </a:lnTo>
                  <a:lnTo>
                    <a:pt x="307" y="1173"/>
                  </a:lnTo>
                  <a:lnTo>
                    <a:pt x="421" y="1277"/>
                  </a:lnTo>
                  <a:lnTo>
                    <a:pt x="624" y="1444"/>
                  </a:lnTo>
                  <a:lnTo>
                    <a:pt x="786" y="1465"/>
                  </a:lnTo>
                  <a:lnTo>
                    <a:pt x="713" y="1397"/>
                  </a:lnTo>
                  <a:lnTo>
                    <a:pt x="790" y="1370"/>
                  </a:lnTo>
                  <a:lnTo>
                    <a:pt x="931" y="1355"/>
                  </a:lnTo>
                  <a:lnTo>
                    <a:pt x="978" y="1370"/>
                  </a:lnTo>
                  <a:lnTo>
                    <a:pt x="1035" y="1370"/>
                  </a:lnTo>
                  <a:lnTo>
                    <a:pt x="1093" y="1345"/>
                  </a:lnTo>
                  <a:lnTo>
                    <a:pt x="1192" y="1335"/>
                  </a:lnTo>
                  <a:lnTo>
                    <a:pt x="1192" y="1392"/>
                  </a:lnTo>
                  <a:lnTo>
                    <a:pt x="1291" y="1330"/>
                  </a:lnTo>
                  <a:lnTo>
                    <a:pt x="1410" y="1235"/>
                  </a:lnTo>
                  <a:lnTo>
                    <a:pt x="1514" y="1136"/>
                  </a:lnTo>
                  <a:lnTo>
                    <a:pt x="1587" y="1059"/>
                  </a:lnTo>
                  <a:lnTo>
                    <a:pt x="1644" y="954"/>
                  </a:lnTo>
                  <a:lnTo>
                    <a:pt x="1598" y="960"/>
                  </a:lnTo>
                  <a:lnTo>
                    <a:pt x="1567" y="1002"/>
                  </a:lnTo>
                  <a:lnTo>
                    <a:pt x="1504" y="1068"/>
                  </a:lnTo>
                  <a:lnTo>
                    <a:pt x="1452" y="1141"/>
                  </a:lnTo>
                  <a:lnTo>
                    <a:pt x="1327" y="1240"/>
                  </a:lnTo>
                  <a:lnTo>
                    <a:pt x="1233" y="1298"/>
                  </a:lnTo>
                  <a:lnTo>
                    <a:pt x="1130" y="1298"/>
                  </a:lnTo>
                  <a:lnTo>
                    <a:pt x="1057" y="1313"/>
                  </a:lnTo>
                  <a:lnTo>
                    <a:pt x="1009" y="1324"/>
                  </a:lnTo>
                  <a:lnTo>
                    <a:pt x="1035" y="1271"/>
                  </a:lnTo>
                  <a:lnTo>
                    <a:pt x="1082" y="1173"/>
                  </a:lnTo>
                  <a:lnTo>
                    <a:pt x="1046" y="1194"/>
                  </a:lnTo>
                  <a:lnTo>
                    <a:pt x="993" y="1266"/>
                  </a:lnTo>
                  <a:lnTo>
                    <a:pt x="962" y="1308"/>
                  </a:lnTo>
                  <a:lnTo>
                    <a:pt x="821" y="1335"/>
                  </a:lnTo>
                  <a:lnTo>
                    <a:pt x="749" y="1350"/>
                  </a:lnTo>
                  <a:lnTo>
                    <a:pt x="676" y="1355"/>
                  </a:lnTo>
                  <a:lnTo>
                    <a:pt x="603" y="1324"/>
                  </a:lnTo>
                  <a:lnTo>
                    <a:pt x="525" y="1277"/>
                  </a:lnTo>
                  <a:lnTo>
                    <a:pt x="437" y="1194"/>
                  </a:lnTo>
                  <a:lnTo>
                    <a:pt x="353" y="1116"/>
                  </a:lnTo>
                  <a:lnTo>
                    <a:pt x="276" y="1022"/>
                  </a:lnTo>
                  <a:lnTo>
                    <a:pt x="212" y="933"/>
                  </a:lnTo>
                  <a:lnTo>
                    <a:pt x="161" y="824"/>
                  </a:lnTo>
                  <a:lnTo>
                    <a:pt x="119" y="714"/>
                  </a:lnTo>
                  <a:lnTo>
                    <a:pt x="93" y="621"/>
                  </a:lnTo>
                  <a:lnTo>
                    <a:pt x="73" y="506"/>
                  </a:lnTo>
                  <a:lnTo>
                    <a:pt x="62" y="365"/>
                  </a:lnTo>
                  <a:lnTo>
                    <a:pt x="46" y="214"/>
                  </a:lnTo>
                  <a:lnTo>
                    <a:pt x="67" y="110"/>
                  </a:lnTo>
                  <a:lnTo>
                    <a:pt x="73" y="48"/>
                  </a:lnTo>
                  <a:lnTo>
                    <a:pt x="62" y="0"/>
                  </a:lnTo>
                  <a:close/>
                </a:path>
              </a:pathLst>
            </a:custGeom>
            <a:solidFill>
              <a:srgbClr val="000000"/>
            </a:solidFill>
            <a:ln w="9525">
              <a:solidFill>
                <a:schemeClr val="tx1"/>
              </a:solidFill>
              <a:round/>
              <a:headEnd/>
              <a:tailEnd/>
            </a:ln>
          </p:spPr>
          <p:txBody>
            <a:bodyPr/>
            <a:lstStyle/>
            <a:p>
              <a:endParaRPr lang="en-US">
                <a:latin typeface="Corbel" pitchFamily="34" charset="0"/>
              </a:endParaRPr>
            </a:p>
          </p:txBody>
        </p:sp>
        <p:sp>
          <p:nvSpPr>
            <p:cNvPr id="63512" name="Freeform 24"/>
            <p:cNvSpPr>
              <a:spLocks/>
            </p:cNvSpPr>
            <p:nvPr/>
          </p:nvSpPr>
          <p:spPr bwMode="auto">
            <a:xfrm>
              <a:off x="4013" y="2243"/>
              <a:ext cx="219" cy="211"/>
            </a:xfrm>
            <a:custGeom>
              <a:avLst/>
              <a:gdLst>
                <a:gd name="T0" fmla="*/ 1 w 437"/>
                <a:gd name="T1" fmla="*/ 0 h 421"/>
                <a:gd name="T2" fmla="*/ 1 w 437"/>
                <a:gd name="T3" fmla="*/ 1 h 421"/>
                <a:gd name="T4" fmla="*/ 1 w 437"/>
                <a:gd name="T5" fmla="*/ 1 h 421"/>
                <a:gd name="T6" fmla="*/ 1 w 437"/>
                <a:gd name="T7" fmla="*/ 1 h 421"/>
                <a:gd name="T8" fmla="*/ 1 w 437"/>
                <a:gd name="T9" fmla="*/ 1 h 421"/>
                <a:gd name="T10" fmla="*/ 0 w 437"/>
                <a:gd name="T11" fmla="*/ 1 h 421"/>
                <a:gd name="T12" fmla="*/ 1 w 437"/>
                <a:gd name="T13" fmla="*/ 1 h 421"/>
                <a:gd name="T14" fmla="*/ 1 w 437"/>
                <a:gd name="T15" fmla="*/ 1 h 421"/>
                <a:gd name="T16" fmla="*/ 1 w 437"/>
                <a:gd name="T17" fmla="*/ 1 h 421"/>
                <a:gd name="T18" fmla="*/ 1 w 437"/>
                <a:gd name="T19" fmla="*/ 1 h 421"/>
                <a:gd name="T20" fmla="*/ 1 w 437"/>
                <a:gd name="T21" fmla="*/ 1 h 421"/>
                <a:gd name="T22" fmla="*/ 1 w 437"/>
                <a:gd name="T23" fmla="*/ 1 h 421"/>
                <a:gd name="T24" fmla="*/ 1 w 437"/>
                <a:gd name="T25" fmla="*/ 0 h 421"/>
                <a:gd name="T26" fmla="*/ 1 w 437"/>
                <a:gd name="T27" fmla="*/ 0 h 4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7"/>
                <a:gd name="T43" fmla="*/ 0 h 421"/>
                <a:gd name="T44" fmla="*/ 437 w 437"/>
                <a:gd name="T45" fmla="*/ 421 h 4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7" h="421">
                  <a:moveTo>
                    <a:pt x="369" y="0"/>
                  </a:moveTo>
                  <a:lnTo>
                    <a:pt x="261" y="77"/>
                  </a:lnTo>
                  <a:lnTo>
                    <a:pt x="188" y="141"/>
                  </a:lnTo>
                  <a:lnTo>
                    <a:pt x="126" y="214"/>
                  </a:lnTo>
                  <a:lnTo>
                    <a:pt x="62" y="282"/>
                  </a:lnTo>
                  <a:lnTo>
                    <a:pt x="0" y="421"/>
                  </a:lnTo>
                  <a:lnTo>
                    <a:pt x="73" y="379"/>
                  </a:lnTo>
                  <a:lnTo>
                    <a:pt x="130" y="286"/>
                  </a:lnTo>
                  <a:lnTo>
                    <a:pt x="214" y="192"/>
                  </a:lnTo>
                  <a:lnTo>
                    <a:pt x="281" y="125"/>
                  </a:lnTo>
                  <a:lnTo>
                    <a:pt x="354" y="68"/>
                  </a:lnTo>
                  <a:lnTo>
                    <a:pt x="437" y="5"/>
                  </a:lnTo>
                  <a:lnTo>
                    <a:pt x="369" y="0"/>
                  </a:lnTo>
                  <a:close/>
                </a:path>
              </a:pathLst>
            </a:custGeom>
            <a:solidFill>
              <a:srgbClr val="000000"/>
            </a:solidFill>
            <a:ln w="9525">
              <a:solidFill>
                <a:schemeClr val="tx1"/>
              </a:solidFill>
              <a:round/>
              <a:headEnd/>
              <a:tailEnd/>
            </a:ln>
          </p:spPr>
          <p:txBody>
            <a:bodyPr/>
            <a:lstStyle/>
            <a:p>
              <a:endParaRPr lang="en-US">
                <a:latin typeface="Corbel" pitchFamily="34" charset="0"/>
              </a:endParaRPr>
            </a:p>
          </p:txBody>
        </p:sp>
        <p:sp>
          <p:nvSpPr>
            <p:cNvPr id="63513" name="Freeform 25"/>
            <p:cNvSpPr>
              <a:spLocks/>
            </p:cNvSpPr>
            <p:nvPr/>
          </p:nvSpPr>
          <p:spPr bwMode="auto">
            <a:xfrm>
              <a:off x="4307" y="2251"/>
              <a:ext cx="281" cy="857"/>
            </a:xfrm>
            <a:custGeom>
              <a:avLst/>
              <a:gdLst>
                <a:gd name="T0" fmla="*/ 0 w 562"/>
                <a:gd name="T1" fmla="*/ 1 h 1714"/>
                <a:gd name="T2" fmla="*/ 1 w 562"/>
                <a:gd name="T3" fmla="*/ 1 h 1714"/>
                <a:gd name="T4" fmla="*/ 1 w 562"/>
                <a:gd name="T5" fmla="*/ 1 h 1714"/>
                <a:gd name="T6" fmla="*/ 1 w 562"/>
                <a:gd name="T7" fmla="*/ 1 h 1714"/>
                <a:gd name="T8" fmla="*/ 1 w 562"/>
                <a:gd name="T9" fmla="*/ 1 h 1714"/>
                <a:gd name="T10" fmla="*/ 1 w 562"/>
                <a:gd name="T11" fmla="*/ 1 h 1714"/>
                <a:gd name="T12" fmla="*/ 1 w 562"/>
                <a:gd name="T13" fmla="*/ 1 h 1714"/>
                <a:gd name="T14" fmla="*/ 1 w 562"/>
                <a:gd name="T15" fmla="*/ 1 h 1714"/>
                <a:gd name="T16" fmla="*/ 1 w 562"/>
                <a:gd name="T17" fmla="*/ 1 h 1714"/>
                <a:gd name="T18" fmla="*/ 1 w 562"/>
                <a:gd name="T19" fmla="*/ 2 h 1714"/>
                <a:gd name="T20" fmla="*/ 1 w 562"/>
                <a:gd name="T21" fmla="*/ 2 h 1714"/>
                <a:gd name="T22" fmla="*/ 1 w 562"/>
                <a:gd name="T23" fmla="*/ 2 h 1714"/>
                <a:gd name="T24" fmla="*/ 1 w 562"/>
                <a:gd name="T25" fmla="*/ 2 h 1714"/>
                <a:gd name="T26" fmla="*/ 1 w 562"/>
                <a:gd name="T27" fmla="*/ 2 h 1714"/>
                <a:gd name="T28" fmla="*/ 1 w 562"/>
                <a:gd name="T29" fmla="*/ 2 h 1714"/>
                <a:gd name="T30" fmla="*/ 1 w 562"/>
                <a:gd name="T31" fmla="*/ 2 h 1714"/>
                <a:gd name="T32" fmla="*/ 1 w 562"/>
                <a:gd name="T33" fmla="*/ 2 h 1714"/>
                <a:gd name="T34" fmla="*/ 1 w 562"/>
                <a:gd name="T35" fmla="*/ 2 h 1714"/>
                <a:gd name="T36" fmla="*/ 1 w 562"/>
                <a:gd name="T37" fmla="*/ 2 h 1714"/>
                <a:gd name="T38" fmla="*/ 1 w 562"/>
                <a:gd name="T39" fmla="*/ 2 h 1714"/>
                <a:gd name="T40" fmla="*/ 1 w 562"/>
                <a:gd name="T41" fmla="*/ 1 h 1714"/>
                <a:gd name="T42" fmla="*/ 1 w 562"/>
                <a:gd name="T43" fmla="*/ 1 h 1714"/>
                <a:gd name="T44" fmla="*/ 1 w 562"/>
                <a:gd name="T45" fmla="*/ 1 h 1714"/>
                <a:gd name="T46" fmla="*/ 1 w 562"/>
                <a:gd name="T47" fmla="*/ 1 h 1714"/>
                <a:gd name="T48" fmla="*/ 1 w 562"/>
                <a:gd name="T49" fmla="*/ 1 h 1714"/>
                <a:gd name="T50" fmla="*/ 1 w 562"/>
                <a:gd name="T51" fmla="*/ 1 h 1714"/>
                <a:gd name="T52" fmla="*/ 1 w 562"/>
                <a:gd name="T53" fmla="*/ 1 h 1714"/>
                <a:gd name="T54" fmla="*/ 1 w 562"/>
                <a:gd name="T55" fmla="*/ 1 h 1714"/>
                <a:gd name="T56" fmla="*/ 1 w 562"/>
                <a:gd name="T57" fmla="*/ 0 h 1714"/>
                <a:gd name="T58" fmla="*/ 0 w 562"/>
                <a:gd name="T59" fmla="*/ 1 h 1714"/>
                <a:gd name="T60" fmla="*/ 0 w 562"/>
                <a:gd name="T61" fmla="*/ 1 h 17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62"/>
                <a:gd name="T94" fmla="*/ 0 h 1714"/>
                <a:gd name="T95" fmla="*/ 562 w 562"/>
                <a:gd name="T96" fmla="*/ 1714 h 17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62" h="1714">
                  <a:moveTo>
                    <a:pt x="0" y="5"/>
                  </a:moveTo>
                  <a:lnTo>
                    <a:pt x="99" y="58"/>
                  </a:lnTo>
                  <a:lnTo>
                    <a:pt x="172" y="110"/>
                  </a:lnTo>
                  <a:lnTo>
                    <a:pt x="229" y="162"/>
                  </a:lnTo>
                  <a:lnTo>
                    <a:pt x="297" y="250"/>
                  </a:lnTo>
                  <a:lnTo>
                    <a:pt x="370" y="386"/>
                  </a:lnTo>
                  <a:lnTo>
                    <a:pt x="417" y="511"/>
                  </a:lnTo>
                  <a:lnTo>
                    <a:pt x="469" y="652"/>
                  </a:lnTo>
                  <a:lnTo>
                    <a:pt x="500" y="834"/>
                  </a:lnTo>
                  <a:lnTo>
                    <a:pt x="500" y="1073"/>
                  </a:lnTo>
                  <a:lnTo>
                    <a:pt x="495" y="1261"/>
                  </a:lnTo>
                  <a:lnTo>
                    <a:pt x="480" y="1366"/>
                  </a:lnTo>
                  <a:lnTo>
                    <a:pt x="458" y="1480"/>
                  </a:lnTo>
                  <a:lnTo>
                    <a:pt x="417" y="1605"/>
                  </a:lnTo>
                  <a:lnTo>
                    <a:pt x="375" y="1714"/>
                  </a:lnTo>
                  <a:lnTo>
                    <a:pt x="423" y="1677"/>
                  </a:lnTo>
                  <a:lnTo>
                    <a:pt x="480" y="1563"/>
                  </a:lnTo>
                  <a:lnTo>
                    <a:pt x="526" y="1397"/>
                  </a:lnTo>
                  <a:lnTo>
                    <a:pt x="553" y="1210"/>
                  </a:lnTo>
                  <a:lnTo>
                    <a:pt x="562" y="1073"/>
                  </a:lnTo>
                  <a:lnTo>
                    <a:pt x="547" y="875"/>
                  </a:lnTo>
                  <a:lnTo>
                    <a:pt x="531" y="699"/>
                  </a:lnTo>
                  <a:lnTo>
                    <a:pt x="495" y="573"/>
                  </a:lnTo>
                  <a:lnTo>
                    <a:pt x="454" y="448"/>
                  </a:lnTo>
                  <a:lnTo>
                    <a:pt x="381" y="282"/>
                  </a:lnTo>
                  <a:lnTo>
                    <a:pt x="323" y="183"/>
                  </a:lnTo>
                  <a:lnTo>
                    <a:pt x="235" y="95"/>
                  </a:lnTo>
                  <a:lnTo>
                    <a:pt x="151" y="42"/>
                  </a:lnTo>
                  <a:lnTo>
                    <a:pt x="99" y="0"/>
                  </a:lnTo>
                  <a:lnTo>
                    <a:pt x="0" y="5"/>
                  </a:lnTo>
                  <a:close/>
                </a:path>
              </a:pathLst>
            </a:custGeom>
            <a:solidFill>
              <a:srgbClr val="000000"/>
            </a:solidFill>
            <a:ln w="9525">
              <a:solidFill>
                <a:schemeClr val="tx1"/>
              </a:solidFill>
              <a:round/>
              <a:headEnd/>
              <a:tailEnd/>
            </a:ln>
          </p:spPr>
          <p:txBody>
            <a:bodyPr/>
            <a:lstStyle/>
            <a:p>
              <a:endParaRPr lang="en-US">
                <a:latin typeface="Corbel" pitchFamily="34" charset="0"/>
              </a:endParaRPr>
            </a:p>
          </p:txBody>
        </p:sp>
        <p:sp>
          <p:nvSpPr>
            <p:cNvPr id="63514" name="Freeform 26"/>
            <p:cNvSpPr>
              <a:spLocks/>
            </p:cNvSpPr>
            <p:nvPr/>
          </p:nvSpPr>
          <p:spPr bwMode="auto">
            <a:xfrm>
              <a:off x="4237" y="2542"/>
              <a:ext cx="711" cy="211"/>
            </a:xfrm>
            <a:custGeom>
              <a:avLst/>
              <a:gdLst>
                <a:gd name="T0" fmla="*/ 1 w 1421"/>
                <a:gd name="T1" fmla="*/ 1 h 422"/>
                <a:gd name="T2" fmla="*/ 1 w 1421"/>
                <a:gd name="T3" fmla="*/ 1 h 422"/>
                <a:gd name="T4" fmla="*/ 1 w 1421"/>
                <a:gd name="T5" fmla="*/ 1 h 422"/>
                <a:gd name="T6" fmla="*/ 1 w 1421"/>
                <a:gd name="T7" fmla="*/ 1 h 422"/>
                <a:gd name="T8" fmla="*/ 1 w 1421"/>
                <a:gd name="T9" fmla="*/ 0 h 422"/>
                <a:gd name="T10" fmla="*/ 1 w 1421"/>
                <a:gd name="T11" fmla="*/ 1 h 422"/>
                <a:gd name="T12" fmla="*/ 1 w 1421"/>
                <a:gd name="T13" fmla="*/ 1 h 422"/>
                <a:gd name="T14" fmla="*/ 2 w 1421"/>
                <a:gd name="T15" fmla="*/ 1 h 422"/>
                <a:gd name="T16" fmla="*/ 2 w 1421"/>
                <a:gd name="T17" fmla="*/ 1 h 422"/>
                <a:gd name="T18" fmla="*/ 2 w 1421"/>
                <a:gd name="T19" fmla="*/ 1 h 422"/>
                <a:gd name="T20" fmla="*/ 2 w 1421"/>
                <a:gd name="T21" fmla="*/ 1 h 422"/>
                <a:gd name="T22" fmla="*/ 2 w 1421"/>
                <a:gd name="T23" fmla="*/ 1 h 422"/>
                <a:gd name="T24" fmla="*/ 2 w 1421"/>
                <a:gd name="T25" fmla="*/ 1 h 422"/>
                <a:gd name="T26" fmla="*/ 2 w 1421"/>
                <a:gd name="T27" fmla="*/ 1 h 422"/>
                <a:gd name="T28" fmla="*/ 2 w 1421"/>
                <a:gd name="T29" fmla="*/ 1 h 422"/>
                <a:gd name="T30" fmla="*/ 2 w 1421"/>
                <a:gd name="T31" fmla="*/ 1 h 422"/>
                <a:gd name="T32" fmla="*/ 2 w 1421"/>
                <a:gd name="T33" fmla="*/ 1 h 422"/>
                <a:gd name="T34" fmla="*/ 2 w 1421"/>
                <a:gd name="T35" fmla="*/ 1 h 422"/>
                <a:gd name="T36" fmla="*/ 1 w 1421"/>
                <a:gd name="T37" fmla="*/ 1 h 422"/>
                <a:gd name="T38" fmla="*/ 1 w 1421"/>
                <a:gd name="T39" fmla="*/ 1 h 422"/>
                <a:gd name="T40" fmla="*/ 1 w 1421"/>
                <a:gd name="T41" fmla="*/ 1 h 422"/>
                <a:gd name="T42" fmla="*/ 1 w 1421"/>
                <a:gd name="T43" fmla="*/ 1 h 422"/>
                <a:gd name="T44" fmla="*/ 1 w 1421"/>
                <a:gd name="T45" fmla="*/ 1 h 422"/>
                <a:gd name="T46" fmla="*/ 1 w 1421"/>
                <a:gd name="T47" fmla="*/ 1 h 422"/>
                <a:gd name="T48" fmla="*/ 1 w 1421"/>
                <a:gd name="T49" fmla="*/ 1 h 422"/>
                <a:gd name="T50" fmla="*/ 0 w 1421"/>
                <a:gd name="T51" fmla="*/ 1 h 422"/>
                <a:gd name="T52" fmla="*/ 1 w 1421"/>
                <a:gd name="T53" fmla="*/ 1 h 422"/>
                <a:gd name="T54" fmla="*/ 1 w 1421"/>
                <a:gd name="T55" fmla="*/ 1 h 4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21"/>
                <a:gd name="T85" fmla="*/ 0 h 422"/>
                <a:gd name="T86" fmla="*/ 1421 w 1421"/>
                <a:gd name="T87" fmla="*/ 422 h 4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21" h="422">
                  <a:moveTo>
                    <a:pt x="20" y="85"/>
                  </a:moveTo>
                  <a:lnTo>
                    <a:pt x="198" y="43"/>
                  </a:lnTo>
                  <a:lnTo>
                    <a:pt x="375" y="17"/>
                  </a:lnTo>
                  <a:lnTo>
                    <a:pt x="515" y="11"/>
                  </a:lnTo>
                  <a:lnTo>
                    <a:pt x="653" y="0"/>
                  </a:lnTo>
                  <a:lnTo>
                    <a:pt x="832" y="21"/>
                  </a:lnTo>
                  <a:lnTo>
                    <a:pt x="969" y="52"/>
                  </a:lnTo>
                  <a:lnTo>
                    <a:pt x="1077" y="85"/>
                  </a:lnTo>
                  <a:lnTo>
                    <a:pt x="1207" y="126"/>
                  </a:lnTo>
                  <a:lnTo>
                    <a:pt x="1291" y="178"/>
                  </a:lnTo>
                  <a:lnTo>
                    <a:pt x="1421" y="283"/>
                  </a:lnTo>
                  <a:lnTo>
                    <a:pt x="1406" y="422"/>
                  </a:lnTo>
                  <a:lnTo>
                    <a:pt x="1333" y="387"/>
                  </a:lnTo>
                  <a:lnTo>
                    <a:pt x="1311" y="340"/>
                  </a:lnTo>
                  <a:lnTo>
                    <a:pt x="1333" y="308"/>
                  </a:lnTo>
                  <a:lnTo>
                    <a:pt x="1296" y="261"/>
                  </a:lnTo>
                  <a:lnTo>
                    <a:pt x="1192" y="188"/>
                  </a:lnTo>
                  <a:lnTo>
                    <a:pt x="1099" y="151"/>
                  </a:lnTo>
                  <a:lnTo>
                    <a:pt x="953" y="105"/>
                  </a:lnTo>
                  <a:lnTo>
                    <a:pt x="807" y="74"/>
                  </a:lnTo>
                  <a:lnTo>
                    <a:pt x="682" y="63"/>
                  </a:lnTo>
                  <a:lnTo>
                    <a:pt x="541" y="52"/>
                  </a:lnTo>
                  <a:lnTo>
                    <a:pt x="395" y="58"/>
                  </a:lnTo>
                  <a:lnTo>
                    <a:pt x="250" y="79"/>
                  </a:lnTo>
                  <a:lnTo>
                    <a:pt x="146" y="100"/>
                  </a:lnTo>
                  <a:lnTo>
                    <a:pt x="0" y="136"/>
                  </a:lnTo>
                  <a:lnTo>
                    <a:pt x="20" y="85"/>
                  </a:lnTo>
                  <a:close/>
                </a:path>
              </a:pathLst>
            </a:custGeom>
            <a:solidFill>
              <a:srgbClr val="000000"/>
            </a:solidFill>
            <a:ln w="9525">
              <a:solidFill>
                <a:schemeClr val="tx1"/>
              </a:solidFill>
              <a:round/>
              <a:headEnd/>
              <a:tailEnd/>
            </a:ln>
          </p:spPr>
          <p:txBody>
            <a:bodyPr/>
            <a:lstStyle/>
            <a:p>
              <a:endParaRPr lang="en-US">
                <a:latin typeface="Corbel" pitchFamily="34" charset="0"/>
              </a:endParaRPr>
            </a:p>
          </p:txBody>
        </p:sp>
        <p:sp>
          <p:nvSpPr>
            <p:cNvPr id="63515" name="Freeform 27"/>
            <p:cNvSpPr>
              <a:spLocks/>
            </p:cNvSpPr>
            <p:nvPr/>
          </p:nvSpPr>
          <p:spPr bwMode="auto">
            <a:xfrm>
              <a:off x="4373" y="2730"/>
              <a:ext cx="174" cy="65"/>
            </a:xfrm>
            <a:custGeom>
              <a:avLst/>
              <a:gdLst>
                <a:gd name="T0" fmla="*/ 0 w 349"/>
                <a:gd name="T1" fmla="*/ 1 h 130"/>
                <a:gd name="T2" fmla="*/ 0 w 349"/>
                <a:gd name="T3" fmla="*/ 1 h 130"/>
                <a:gd name="T4" fmla="*/ 0 w 349"/>
                <a:gd name="T5" fmla="*/ 1 h 130"/>
                <a:gd name="T6" fmla="*/ 0 w 349"/>
                <a:gd name="T7" fmla="*/ 0 h 130"/>
                <a:gd name="T8" fmla="*/ 0 w 349"/>
                <a:gd name="T9" fmla="*/ 1 h 130"/>
                <a:gd name="T10" fmla="*/ 0 w 349"/>
                <a:gd name="T11" fmla="*/ 1 h 130"/>
                <a:gd name="T12" fmla="*/ 0 w 349"/>
                <a:gd name="T13" fmla="*/ 1 h 130"/>
                <a:gd name="T14" fmla="*/ 0 w 349"/>
                <a:gd name="T15" fmla="*/ 1 h 130"/>
                <a:gd name="T16" fmla="*/ 0 w 349"/>
                <a:gd name="T17" fmla="*/ 1 h 130"/>
                <a:gd name="T18" fmla="*/ 0 w 349"/>
                <a:gd name="T19" fmla="*/ 1 h 130"/>
                <a:gd name="T20" fmla="*/ 0 w 349"/>
                <a:gd name="T21" fmla="*/ 1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9"/>
                <a:gd name="T34" fmla="*/ 0 h 130"/>
                <a:gd name="T35" fmla="*/ 349 w 349"/>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9" h="130">
                  <a:moveTo>
                    <a:pt x="0" y="83"/>
                  </a:moveTo>
                  <a:lnTo>
                    <a:pt x="115" y="42"/>
                  </a:lnTo>
                  <a:lnTo>
                    <a:pt x="203" y="11"/>
                  </a:lnTo>
                  <a:lnTo>
                    <a:pt x="349" y="0"/>
                  </a:lnTo>
                  <a:lnTo>
                    <a:pt x="327" y="42"/>
                  </a:lnTo>
                  <a:lnTo>
                    <a:pt x="228" y="42"/>
                  </a:lnTo>
                  <a:lnTo>
                    <a:pt x="140" y="73"/>
                  </a:lnTo>
                  <a:lnTo>
                    <a:pt x="78" y="104"/>
                  </a:lnTo>
                  <a:lnTo>
                    <a:pt x="16" y="130"/>
                  </a:lnTo>
                  <a:lnTo>
                    <a:pt x="0" y="83"/>
                  </a:lnTo>
                  <a:close/>
                </a:path>
              </a:pathLst>
            </a:custGeom>
            <a:solidFill>
              <a:srgbClr val="000000"/>
            </a:solidFill>
            <a:ln w="9525">
              <a:solidFill>
                <a:schemeClr val="tx1"/>
              </a:solidFill>
              <a:round/>
              <a:headEnd/>
              <a:tailEnd/>
            </a:ln>
          </p:spPr>
          <p:txBody>
            <a:bodyPr/>
            <a:lstStyle/>
            <a:p>
              <a:endParaRPr lang="en-US">
                <a:latin typeface="Corbel" pitchFamily="34" charset="0"/>
              </a:endParaRPr>
            </a:p>
          </p:txBody>
        </p:sp>
        <p:sp>
          <p:nvSpPr>
            <p:cNvPr id="63516" name="Freeform 28"/>
            <p:cNvSpPr>
              <a:spLocks/>
            </p:cNvSpPr>
            <p:nvPr/>
          </p:nvSpPr>
          <p:spPr bwMode="auto">
            <a:xfrm>
              <a:off x="4492" y="2876"/>
              <a:ext cx="341" cy="260"/>
            </a:xfrm>
            <a:custGeom>
              <a:avLst/>
              <a:gdLst>
                <a:gd name="T0" fmla="*/ 0 w 682"/>
                <a:gd name="T1" fmla="*/ 0 h 521"/>
                <a:gd name="T2" fmla="*/ 1 w 682"/>
                <a:gd name="T3" fmla="*/ 0 h 521"/>
                <a:gd name="T4" fmla="*/ 1 w 682"/>
                <a:gd name="T5" fmla="*/ 0 h 521"/>
                <a:gd name="T6" fmla="*/ 1 w 682"/>
                <a:gd name="T7" fmla="*/ 0 h 521"/>
                <a:gd name="T8" fmla="*/ 1 w 682"/>
                <a:gd name="T9" fmla="*/ 0 h 521"/>
                <a:gd name="T10" fmla="*/ 1 w 682"/>
                <a:gd name="T11" fmla="*/ 0 h 521"/>
                <a:gd name="T12" fmla="*/ 1 w 682"/>
                <a:gd name="T13" fmla="*/ 0 h 521"/>
                <a:gd name="T14" fmla="*/ 1 w 682"/>
                <a:gd name="T15" fmla="*/ 0 h 521"/>
                <a:gd name="T16" fmla="*/ 1 w 682"/>
                <a:gd name="T17" fmla="*/ 0 h 521"/>
                <a:gd name="T18" fmla="*/ 1 w 682"/>
                <a:gd name="T19" fmla="*/ 0 h 521"/>
                <a:gd name="T20" fmla="*/ 1 w 682"/>
                <a:gd name="T21" fmla="*/ 0 h 521"/>
                <a:gd name="T22" fmla="*/ 1 w 682"/>
                <a:gd name="T23" fmla="*/ 0 h 521"/>
                <a:gd name="T24" fmla="*/ 1 w 682"/>
                <a:gd name="T25" fmla="*/ 0 h 521"/>
                <a:gd name="T26" fmla="*/ 1 w 682"/>
                <a:gd name="T27" fmla="*/ 0 h 521"/>
                <a:gd name="T28" fmla="*/ 1 w 682"/>
                <a:gd name="T29" fmla="*/ 0 h 521"/>
                <a:gd name="T30" fmla="*/ 1 w 682"/>
                <a:gd name="T31" fmla="*/ 0 h 521"/>
                <a:gd name="T32" fmla="*/ 1 w 682"/>
                <a:gd name="T33" fmla="*/ 0 h 521"/>
                <a:gd name="T34" fmla="*/ 1 w 682"/>
                <a:gd name="T35" fmla="*/ 0 h 521"/>
                <a:gd name="T36" fmla="*/ 1 w 682"/>
                <a:gd name="T37" fmla="*/ 0 h 521"/>
                <a:gd name="T38" fmla="*/ 1 w 682"/>
                <a:gd name="T39" fmla="*/ 0 h 521"/>
                <a:gd name="T40" fmla="*/ 0 w 682"/>
                <a:gd name="T41" fmla="*/ 0 h 521"/>
                <a:gd name="T42" fmla="*/ 0 w 682"/>
                <a:gd name="T43" fmla="*/ 0 h 5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2"/>
                <a:gd name="T67" fmla="*/ 0 h 521"/>
                <a:gd name="T68" fmla="*/ 682 w 682"/>
                <a:gd name="T69" fmla="*/ 521 h 5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2" h="521">
                  <a:moveTo>
                    <a:pt x="0" y="21"/>
                  </a:moveTo>
                  <a:lnTo>
                    <a:pt x="146" y="0"/>
                  </a:lnTo>
                  <a:lnTo>
                    <a:pt x="322" y="16"/>
                  </a:lnTo>
                  <a:lnTo>
                    <a:pt x="427" y="41"/>
                  </a:lnTo>
                  <a:lnTo>
                    <a:pt x="516" y="83"/>
                  </a:lnTo>
                  <a:lnTo>
                    <a:pt x="583" y="140"/>
                  </a:lnTo>
                  <a:lnTo>
                    <a:pt x="630" y="188"/>
                  </a:lnTo>
                  <a:lnTo>
                    <a:pt x="662" y="250"/>
                  </a:lnTo>
                  <a:lnTo>
                    <a:pt x="682" y="395"/>
                  </a:lnTo>
                  <a:lnTo>
                    <a:pt x="525" y="521"/>
                  </a:lnTo>
                  <a:lnTo>
                    <a:pt x="573" y="417"/>
                  </a:lnTo>
                  <a:lnTo>
                    <a:pt x="593" y="329"/>
                  </a:lnTo>
                  <a:lnTo>
                    <a:pt x="589" y="234"/>
                  </a:lnTo>
                  <a:lnTo>
                    <a:pt x="541" y="166"/>
                  </a:lnTo>
                  <a:lnTo>
                    <a:pt x="474" y="124"/>
                  </a:lnTo>
                  <a:lnTo>
                    <a:pt x="390" y="89"/>
                  </a:lnTo>
                  <a:lnTo>
                    <a:pt x="302" y="73"/>
                  </a:lnTo>
                  <a:lnTo>
                    <a:pt x="198" y="52"/>
                  </a:lnTo>
                  <a:lnTo>
                    <a:pt x="68" y="47"/>
                  </a:lnTo>
                  <a:lnTo>
                    <a:pt x="5" y="58"/>
                  </a:lnTo>
                  <a:lnTo>
                    <a:pt x="0" y="21"/>
                  </a:lnTo>
                  <a:close/>
                </a:path>
              </a:pathLst>
            </a:custGeom>
            <a:solidFill>
              <a:srgbClr val="000000"/>
            </a:solidFill>
            <a:ln w="9525">
              <a:solidFill>
                <a:schemeClr val="tx1"/>
              </a:solidFill>
              <a:round/>
              <a:headEnd/>
              <a:tailEnd/>
            </a:ln>
          </p:spPr>
          <p:txBody>
            <a:bodyPr/>
            <a:lstStyle/>
            <a:p>
              <a:endParaRPr lang="en-US">
                <a:latin typeface="Corbel" pitchFamily="34" charset="0"/>
              </a:endParaRPr>
            </a:p>
          </p:txBody>
        </p:sp>
        <p:sp>
          <p:nvSpPr>
            <p:cNvPr id="63517" name="Freeform 29"/>
            <p:cNvSpPr>
              <a:spLocks/>
            </p:cNvSpPr>
            <p:nvPr/>
          </p:nvSpPr>
          <p:spPr bwMode="auto">
            <a:xfrm>
              <a:off x="4542" y="2741"/>
              <a:ext cx="143" cy="271"/>
            </a:xfrm>
            <a:custGeom>
              <a:avLst/>
              <a:gdLst>
                <a:gd name="T0" fmla="*/ 0 w 287"/>
                <a:gd name="T1" fmla="*/ 0 h 542"/>
                <a:gd name="T2" fmla="*/ 0 w 287"/>
                <a:gd name="T3" fmla="*/ 1 h 542"/>
                <a:gd name="T4" fmla="*/ 0 w 287"/>
                <a:gd name="T5" fmla="*/ 1 h 542"/>
                <a:gd name="T6" fmla="*/ 0 w 287"/>
                <a:gd name="T7" fmla="*/ 1 h 542"/>
                <a:gd name="T8" fmla="*/ 0 w 287"/>
                <a:gd name="T9" fmla="*/ 1 h 542"/>
                <a:gd name="T10" fmla="*/ 0 w 287"/>
                <a:gd name="T11" fmla="*/ 1 h 542"/>
                <a:gd name="T12" fmla="*/ 0 w 287"/>
                <a:gd name="T13" fmla="*/ 1 h 542"/>
                <a:gd name="T14" fmla="*/ 0 w 287"/>
                <a:gd name="T15" fmla="*/ 1 h 542"/>
                <a:gd name="T16" fmla="*/ 0 w 287"/>
                <a:gd name="T17" fmla="*/ 1 h 542"/>
                <a:gd name="T18" fmla="*/ 0 w 287"/>
                <a:gd name="T19" fmla="*/ 1 h 542"/>
                <a:gd name="T20" fmla="*/ 0 w 287"/>
                <a:gd name="T21" fmla="*/ 1 h 542"/>
                <a:gd name="T22" fmla="*/ 0 w 287"/>
                <a:gd name="T23" fmla="*/ 1 h 542"/>
                <a:gd name="T24" fmla="*/ 0 w 287"/>
                <a:gd name="T25" fmla="*/ 1 h 542"/>
                <a:gd name="T26" fmla="*/ 0 w 287"/>
                <a:gd name="T27" fmla="*/ 1 h 542"/>
                <a:gd name="T28" fmla="*/ 0 w 287"/>
                <a:gd name="T29" fmla="*/ 1 h 542"/>
                <a:gd name="T30" fmla="*/ 0 w 287"/>
                <a:gd name="T31" fmla="*/ 1 h 542"/>
                <a:gd name="T32" fmla="*/ 0 w 287"/>
                <a:gd name="T33" fmla="*/ 1 h 542"/>
                <a:gd name="T34" fmla="*/ 0 w 287"/>
                <a:gd name="T35" fmla="*/ 1 h 542"/>
                <a:gd name="T36" fmla="*/ 0 w 287"/>
                <a:gd name="T37" fmla="*/ 1 h 542"/>
                <a:gd name="T38" fmla="*/ 0 w 287"/>
                <a:gd name="T39" fmla="*/ 0 h 542"/>
                <a:gd name="T40" fmla="*/ 0 w 287"/>
                <a:gd name="T41" fmla="*/ 0 h 5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7"/>
                <a:gd name="T64" fmla="*/ 0 h 542"/>
                <a:gd name="T65" fmla="*/ 287 w 287"/>
                <a:gd name="T66" fmla="*/ 542 h 5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7" h="542">
                  <a:moveTo>
                    <a:pt x="141" y="0"/>
                  </a:moveTo>
                  <a:lnTo>
                    <a:pt x="172" y="31"/>
                  </a:lnTo>
                  <a:lnTo>
                    <a:pt x="256" y="36"/>
                  </a:lnTo>
                  <a:lnTo>
                    <a:pt x="287" y="73"/>
                  </a:lnTo>
                  <a:lnTo>
                    <a:pt x="276" y="188"/>
                  </a:lnTo>
                  <a:lnTo>
                    <a:pt x="256" y="318"/>
                  </a:lnTo>
                  <a:lnTo>
                    <a:pt x="239" y="437"/>
                  </a:lnTo>
                  <a:lnTo>
                    <a:pt x="223" y="510"/>
                  </a:lnTo>
                  <a:lnTo>
                    <a:pt x="151" y="542"/>
                  </a:lnTo>
                  <a:lnTo>
                    <a:pt x="0" y="542"/>
                  </a:lnTo>
                  <a:lnTo>
                    <a:pt x="11" y="510"/>
                  </a:lnTo>
                  <a:lnTo>
                    <a:pt x="73" y="516"/>
                  </a:lnTo>
                  <a:lnTo>
                    <a:pt x="151" y="490"/>
                  </a:lnTo>
                  <a:lnTo>
                    <a:pt x="192" y="443"/>
                  </a:lnTo>
                  <a:lnTo>
                    <a:pt x="203" y="329"/>
                  </a:lnTo>
                  <a:lnTo>
                    <a:pt x="229" y="166"/>
                  </a:lnTo>
                  <a:lnTo>
                    <a:pt x="223" y="89"/>
                  </a:lnTo>
                  <a:lnTo>
                    <a:pt x="183" y="73"/>
                  </a:lnTo>
                  <a:lnTo>
                    <a:pt x="135" y="58"/>
                  </a:lnTo>
                  <a:lnTo>
                    <a:pt x="141" y="0"/>
                  </a:lnTo>
                  <a:close/>
                </a:path>
              </a:pathLst>
            </a:custGeom>
            <a:solidFill>
              <a:srgbClr val="000000"/>
            </a:solidFill>
            <a:ln w="9525">
              <a:solidFill>
                <a:schemeClr val="tx1"/>
              </a:solidFill>
              <a:round/>
              <a:headEnd/>
              <a:tailEnd/>
            </a:ln>
          </p:spPr>
          <p:txBody>
            <a:bodyPr/>
            <a:lstStyle/>
            <a:p>
              <a:endParaRPr lang="en-US">
                <a:latin typeface="Corbel" pitchFamily="34" charset="0"/>
              </a:endParaRPr>
            </a:p>
          </p:txBody>
        </p:sp>
        <p:sp>
          <p:nvSpPr>
            <p:cNvPr id="63518" name="Freeform 30"/>
            <p:cNvSpPr>
              <a:spLocks/>
            </p:cNvSpPr>
            <p:nvPr/>
          </p:nvSpPr>
          <p:spPr bwMode="auto">
            <a:xfrm>
              <a:off x="4362" y="3016"/>
              <a:ext cx="151" cy="180"/>
            </a:xfrm>
            <a:custGeom>
              <a:avLst/>
              <a:gdLst>
                <a:gd name="T0" fmla="*/ 0 w 302"/>
                <a:gd name="T1" fmla="*/ 1 h 359"/>
                <a:gd name="T2" fmla="*/ 1 w 302"/>
                <a:gd name="T3" fmla="*/ 1 h 359"/>
                <a:gd name="T4" fmla="*/ 1 w 302"/>
                <a:gd name="T5" fmla="*/ 1 h 359"/>
                <a:gd name="T6" fmla="*/ 1 w 302"/>
                <a:gd name="T7" fmla="*/ 1 h 359"/>
                <a:gd name="T8" fmla="*/ 1 w 302"/>
                <a:gd name="T9" fmla="*/ 1 h 359"/>
                <a:gd name="T10" fmla="*/ 1 w 302"/>
                <a:gd name="T11" fmla="*/ 1 h 359"/>
                <a:gd name="T12" fmla="*/ 1 w 302"/>
                <a:gd name="T13" fmla="*/ 1 h 359"/>
                <a:gd name="T14" fmla="*/ 1 w 302"/>
                <a:gd name="T15" fmla="*/ 1 h 359"/>
                <a:gd name="T16" fmla="*/ 1 w 302"/>
                <a:gd name="T17" fmla="*/ 1 h 359"/>
                <a:gd name="T18" fmla="*/ 1 w 302"/>
                <a:gd name="T19" fmla="*/ 0 h 359"/>
                <a:gd name="T20" fmla="*/ 1 w 302"/>
                <a:gd name="T21" fmla="*/ 1 h 359"/>
                <a:gd name="T22" fmla="*/ 1 w 302"/>
                <a:gd name="T23" fmla="*/ 1 h 359"/>
                <a:gd name="T24" fmla="*/ 1 w 302"/>
                <a:gd name="T25" fmla="*/ 1 h 359"/>
                <a:gd name="T26" fmla="*/ 1 w 302"/>
                <a:gd name="T27" fmla="*/ 1 h 359"/>
                <a:gd name="T28" fmla="*/ 1 w 302"/>
                <a:gd name="T29" fmla="*/ 1 h 359"/>
                <a:gd name="T30" fmla="*/ 1 w 302"/>
                <a:gd name="T31" fmla="*/ 1 h 359"/>
                <a:gd name="T32" fmla="*/ 1 w 302"/>
                <a:gd name="T33" fmla="*/ 1 h 359"/>
                <a:gd name="T34" fmla="*/ 1 w 302"/>
                <a:gd name="T35" fmla="*/ 1 h 359"/>
                <a:gd name="T36" fmla="*/ 0 w 302"/>
                <a:gd name="T37" fmla="*/ 1 h 359"/>
                <a:gd name="T38" fmla="*/ 0 w 302"/>
                <a:gd name="T39" fmla="*/ 1 h 3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2"/>
                <a:gd name="T61" fmla="*/ 0 h 359"/>
                <a:gd name="T62" fmla="*/ 302 w 302"/>
                <a:gd name="T63" fmla="*/ 359 h 3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2" h="359">
                  <a:moveTo>
                    <a:pt x="0" y="250"/>
                  </a:moveTo>
                  <a:lnTo>
                    <a:pt x="4" y="339"/>
                  </a:lnTo>
                  <a:lnTo>
                    <a:pt x="37" y="359"/>
                  </a:lnTo>
                  <a:lnTo>
                    <a:pt x="104" y="312"/>
                  </a:lnTo>
                  <a:lnTo>
                    <a:pt x="187" y="261"/>
                  </a:lnTo>
                  <a:lnTo>
                    <a:pt x="224" y="209"/>
                  </a:lnTo>
                  <a:lnTo>
                    <a:pt x="218" y="156"/>
                  </a:lnTo>
                  <a:lnTo>
                    <a:pt x="249" y="99"/>
                  </a:lnTo>
                  <a:lnTo>
                    <a:pt x="302" y="42"/>
                  </a:lnTo>
                  <a:lnTo>
                    <a:pt x="271" y="0"/>
                  </a:lnTo>
                  <a:lnTo>
                    <a:pt x="224" y="52"/>
                  </a:lnTo>
                  <a:lnTo>
                    <a:pt x="187" y="94"/>
                  </a:lnTo>
                  <a:lnTo>
                    <a:pt x="167" y="145"/>
                  </a:lnTo>
                  <a:lnTo>
                    <a:pt x="161" y="204"/>
                  </a:lnTo>
                  <a:lnTo>
                    <a:pt x="141" y="240"/>
                  </a:lnTo>
                  <a:lnTo>
                    <a:pt x="88" y="277"/>
                  </a:lnTo>
                  <a:lnTo>
                    <a:pt x="57" y="303"/>
                  </a:lnTo>
                  <a:lnTo>
                    <a:pt x="31" y="235"/>
                  </a:lnTo>
                  <a:lnTo>
                    <a:pt x="0" y="250"/>
                  </a:lnTo>
                  <a:close/>
                </a:path>
              </a:pathLst>
            </a:custGeom>
            <a:solidFill>
              <a:srgbClr val="000000"/>
            </a:solidFill>
            <a:ln w="9525">
              <a:solidFill>
                <a:schemeClr val="tx1"/>
              </a:solidFill>
              <a:round/>
              <a:headEnd/>
              <a:tailEnd/>
            </a:ln>
          </p:spPr>
          <p:txBody>
            <a:bodyPr/>
            <a:lstStyle/>
            <a:p>
              <a:endParaRPr lang="en-US">
                <a:latin typeface="Corbel" pitchFamily="34" charset="0"/>
              </a:endParaRPr>
            </a:p>
          </p:txBody>
        </p:sp>
        <p:sp>
          <p:nvSpPr>
            <p:cNvPr id="63519" name="Freeform 31"/>
            <p:cNvSpPr>
              <a:spLocks/>
            </p:cNvSpPr>
            <p:nvPr/>
          </p:nvSpPr>
          <p:spPr bwMode="auto">
            <a:xfrm>
              <a:off x="4198" y="2318"/>
              <a:ext cx="711" cy="589"/>
            </a:xfrm>
            <a:custGeom>
              <a:avLst/>
              <a:gdLst>
                <a:gd name="T0" fmla="*/ 1 w 1422"/>
                <a:gd name="T1" fmla="*/ 1 h 1178"/>
                <a:gd name="T2" fmla="*/ 1 w 1422"/>
                <a:gd name="T3" fmla="*/ 1 h 1178"/>
                <a:gd name="T4" fmla="*/ 1 w 1422"/>
                <a:gd name="T5" fmla="*/ 1 h 1178"/>
                <a:gd name="T6" fmla="*/ 1 w 1422"/>
                <a:gd name="T7" fmla="*/ 1 h 1178"/>
                <a:gd name="T8" fmla="*/ 1 w 1422"/>
                <a:gd name="T9" fmla="*/ 1 h 1178"/>
                <a:gd name="T10" fmla="*/ 1 w 1422"/>
                <a:gd name="T11" fmla="*/ 1 h 1178"/>
                <a:gd name="T12" fmla="*/ 1 w 1422"/>
                <a:gd name="T13" fmla="*/ 1 h 1178"/>
                <a:gd name="T14" fmla="*/ 1 w 1422"/>
                <a:gd name="T15" fmla="*/ 1 h 1178"/>
                <a:gd name="T16" fmla="*/ 1 w 1422"/>
                <a:gd name="T17" fmla="*/ 1 h 1178"/>
                <a:gd name="T18" fmla="*/ 1 w 1422"/>
                <a:gd name="T19" fmla="*/ 1 h 1178"/>
                <a:gd name="T20" fmla="*/ 1 w 1422"/>
                <a:gd name="T21" fmla="*/ 1 h 1178"/>
                <a:gd name="T22" fmla="*/ 1 w 1422"/>
                <a:gd name="T23" fmla="*/ 1 h 1178"/>
                <a:gd name="T24" fmla="*/ 1 w 1422"/>
                <a:gd name="T25" fmla="*/ 1 h 1178"/>
                <a:gd name="T26" fmla="*/ 1 w 1422"/>
                <a:gd name="T27" fmla="*/ 1 h 1178"/>
                <a:gd name="T28" fmla="*/ 1 w 1422"/>
                <a:gd name="T29" fmla="*/ 1 h 1178"/>
                <a:gd name="T30" fmla="*/ 1 w 1422"/>
                <a:gd name="T31" fmla="*/ 1 h 1178"/>
                <a:gd name="T32" fmla="*/ 1 w 1422"/>
                <a:gd name="T33" fmla="*/ 1 h 1178"/>
                <a:gd name="T34" fmla="*/ 1 w 1422"/>
                <a:gd name="T35" fmla="*/ 1 h 1178"/>
                <a:gd name="T36" fmla="*/ 1 w 1422"/>
                <a:gd name="T37" fmla="*/ 1 h 1178"/>
                <a:gd name="T38" fmla="*/ 1 w 1422"/>
                <a:gd name="T39" fmla="*/ 1 h 1178"/>
                <a:gd name="T40" fmla="*/ 1 w 1422"/>
                <a:gd name="T41" fmla="*/ 1 h 1178"/>
                <a:gd name="T42" fmla="*/ 1 w 1422"/>
                <a:gd name="T43" fmla="*/ 1 h 1178"/>
                <a:gd name="T44" fmla="*/ 1 w 1422"/>
                <a:gd name="T45" fmla="*/ 1 h 1178"/>
                <a:gd name="T46" fmla="*/ 1 w 1422"/>
                <a:gd name="T47" fmla="*/ 1 h 1178"/>
                <a:gd name="T48" fmla="*/ 1 w 1422"/>
                <a:gd name="T49" fmla="*/ 1 h 1178"/>
                <a:gd name="T50" fmla="*/ 1 w 1422"/>
                <a:gd name="T51" fmla="*/ 1 h 1178"/>
                <a:gd name="T52" fmla="*/ 1 w 1422"/>
                <a:gd name="T53" fmla="*/ 1 h 1178"/>
                <a:gd name="T54" fmla="*/ 1 w 1422"/>
                <a:gd name="T55" fmla="*/ 1 h 1178"/>
                <a:gd name="T56" fmla="*/ 1 w 1422"/>
                <a:gd name="T57" fmla="*/ 1 h 1178"/>
                <a:gd name="T58" fmla="*/ 1 w 1422"/>
                <a:gd name="T59" fmla="*/ 1 h 1178"/>
                <a:gd name="T60" fmla="*/ 1 w 1422"/>
                <a:gd name="T61" fmla="*/ 1 h 1178"/>
                <a:gd name="T62" fmla="*/ 1 w 1422"/>
                <a:gd name="T63" fmla="*/ 1 h 1178"/>
                <a:gd name="T64" fmla="*/ 1 w 1422"/>
                <a:gd name="T65" fmla="*/ 1 h 1178"/>
                <a:gd name="T66" fmla="*/ 1 w 1422"/>
                <a:gd name="T67" fmla="*/ 1 h 1178"/>
                <a:gd name="T68" fmla="*/ 1 w 1422"/>
                <a:gd name="T69" fmla="*/ 1 h 1178"/>
                <a:gd name="T70" fmla="*/ 1 w 1422"/>
                <a:gd name="T71" fmla="*/ 1 h 1178"/>
                <a:gd name="T72" fmla="*/ 1 w 1422"/>
                <a:gd name="T73" fmla="*/ 1 h 1178"/>
                <a:gd name="T74" fmla="*/ 1 w 1422"/>
                <a:gd name="T75" fmla="*/ 1 h 1178"/>
                <a:gd name="T76" fmla="*/ 0 w 1422"/>
                <a:gd name="T77" fmla="*/ 1 h 1178"/>
                <a:gd name="T78" fmla="*/ 1 w 1422"/>
                <a:gd name="T79" fmla="*/ 1 h 1178"/>
                <a:gd name="T80" fmla="*/ 1 w 1422"/>
                <a:gd name="T81" fmla="*/ 1 h 1178"/>
                <a:gd name="T82" fmla="*/ 1 w 1422"/>
                <a:gd name="T83" fmla="*/ 0 h 1178"/>
                <a:gd name="T84" fmla="*/ 1 w 1422"/>
                <a:gd name="T85" fmla="*/ 1 h 1178"/>
                <a:gd name="T86" fmla="*/ 1 w 1422"/>
                <a:gd name="T87" fmla="*/ 1 h 1178"/>
                <a:gd name="T88" fmla="*/ 1 w 1422"/>
                <a:gd name="T89" fmla="*/ 1 h 1178"/>
                <a:gd name="T90" fmla="*/ 1 w 1422"/>
                <a:gd name="T91" fmla="*/ 1 h 1178"/>
                <a:gd name="T92" fmla="*/ 1 w 1422"/>
                <a:gd name="T93" fmla="*/ 1 h 11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22"/>
                <a:gd name="T142" fmla="*/ 0 h 1178"/>
                <a:gd name="T143" fmla="*/ 1422 w 1422"/>
                <a:gd name="T144" fmla="*/ 1178 h 11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22" h="1178">
                  <a:moveTo>
                    <a:pt x="1120" y="141"/>
                  </a:moveTo>
                  <a:lnTo>
                    <a:pt x="1172" y="246"/>
                  </a:lnTo>
                  <a:lnTo>
                    <a:pt x="1229" y="334"/>
                  </a:lnTo>
                  <a:lnTo>
                    <a:pt x="1286" y="428"/>
                  </a:lnTo>
                  <a:lnTo>
                    <a:pt x="1308" y="491"/>
                  </a:lnTo>
                  <a:lnTo>
                    <a:pt x="1412" y="469"/>
                  </a:lnTo>
                  <a:lnTo>
                    <a:pt x="1422" y="511"/>
                  </a:lnTo>
                  <a:lnTo>
                    <a:pt x="1334" y="537"/>
                  </a:lnTo>
                  <a:lnTo>
                    <a:pt x="1350" y="647"/>
                  </a:lnTo>
                  <a:lnTo>
                    <a:pt x="1359" y="798"/>
                  </a:lnTo>
                  <a:lnTo>
                    <a:pt x="1350" y="938"/>
                  </a:lnTo>
                  <a:lnTo>
                    <a:pt x="1328" y="1033"/>
                  </a:lnTo>
                  <a:lnTo>
                    <a:pt x="1271" y="1178"/>
                  </a:lnTo>
                  <a:lnTo>
                    <a:pt x="1271" y="1116"/>
                  </a:lnTo>
                  <a:lnTo>
                    <a:pt x="1302" y="938"/>
                  </a:lnTo>
                  <a:lnTo>
                    <a:pt x="1308" y="793"/>
                  </a:lnTo>
                  <a:lnTo>
                    <a:pt x="1313" y="678"/>
                  </a:lnTo>
                  <a:lnTo>
                    <a:pt x="1282" y="558"/>
                  </a:lnTo>
                  <a:lnTo>
                    <a:pt x="1255" y="465"/>
                  </a:lnTo>
                  <a:lnTo>
                    <a:pt x="1214" y="386"/>
                  </a:lnTo>
                  <a:lnTo>
                    <a:pt x="1156" y="313"/>
                  </a:lnTo>
                  <a:lnTo>
                    <a:pt x="1105" y="376"/>
                  </a:lnTo>
                  <a:lnTo>
                    <a:pt x="1156" y="428"/>
                  </a:lnTo>
                  <a:lnTo>
                    <a:pt x="1204" y="459"/>
                  </a:lnTo>
                  <a:lnTo>
                    <a:pt x="1198" y="491"/>
                  </a:lnTo>
                  <a:lnTo>
                    <a:pt x="1151" y="485"/>
                  </a:lnTo>
                  <a:lnTo>
                    <a:pt x="1079" y="428"/>
                  </a:lnTo>
                  <a:lnTo>
                    <a:pt x="1037" y="386"/>
                  </a:lnTo>
                  <a:lnTo>
                    <a:pt x="1079" y="329"/>
                  </a:lnTo>
                  <a:lnTo>
                    <a:pt x="1120" y="271"/>
                  </a:lnTo>
                  <a:lnTo>
                    <a:pt x="1089" y="198"/>
                  </a:lnTo>
                  <a:lnTo>
                    <a:pt x="1048" y="157"/>
                  </a:lnTo>
                  <a:lnTo>
                    <a:pt x="944" y="105"/>
                  </a:lnTo>
                  <a:lnTo>
                    <a:pt x="776" y="64"/>
                  </a:lnTo>
                  <a:lnTo>
                    <a:pt x="516" y="48"/>
                  </a:lnTo>
                  <a:lnTo>
                    <a:pt x="267" y="53"/>
                  </a:lnTo>
                  <a:lnTo>
                    <a:pt x="99" y="79"/>
                  </a:lnTo>
                  <a:lnTo>
                    <a:pt x="33" y="95"/>
                  </a:lnTo>
                  <a:lnTo>
                    <a:pt x="0" y="73"/>
                  </a:lnTo>
                  <a:lnTo>
                    <a:pt x="95" y="48"/>
                  </a:lnTo>
                  <a:lnTo>
                    <a:pt x="302" y="16"/>
                  </a:lnTo>
                  <a:lnTo>
                    <a:pt x="470" y="0"/>
                  </a:lnTo>
                  <a:lnTo>
                    <a:pt x="704" y="11"/>
                  </a:lnTo>
                  <a:lnTo>
                    <a:pt x="880" y="42"/>
                  </a:lnTo>
                  <a:lnTo>
                    <a:pt x="1073" y="73"/>
                  </a:lnTo>
                  <a:lnTo>
                    <a:pt x="1120" y="141"/>
                  </a:lnTo>
                  <a:close/>
                </a:path>
              </a:pathLst>
            </a:custGeom>
            <a:solidFill>
              <a:srgbClr val="000000"/>
            </a:solidFill>
            <a:ln w="9525">
              <a:solidFill>
                <a:schemeClr val="tx1"/>
              </a:solidFill>
              <a:round/>
              <a:headEnd/>
              <a:tailEnd/>
            </a:ln>
          </p:spPr>
          <p:txBody>
            <a:bodyPr/>
            <a:lstStyle/>
            <a:p>
              <a:endParaRPr lang="en-US">
                <a:latin typeface="Corbel" pitchFamily="34" charset="0"/>
              </a:endParaRPr>
            </a:p>
          </p:txBody>
        </p:sp>
        <p:sp>
          <p:nvSpPr>
            <p:cNvPr id="63520" name="Freeform 32"/>
            <p:cNvSpPr>
              <a:spLocks/>
            </p:cNvSpPr>
            <p:nvPr/>
          </p:nvSpPr>
          <p:spPr bwMode="auto">
            <a:xfrm>
              <a:off x="4164" y="2741"/>
              <a:ext cx="203" cy="372"/>
            </a:xfrm>
            <a:custGeom>
              <a:avLst/>
              <a:gdLst>
                <a:gd name="T0" fmla="*/ 0 w 406"/>
                <a:gd name="T1" fmla="*/ 0 h 745"/>
                <a:gd name="T2" fmla="*/ 1 w 406"/>
                <a:gd name="T3" fmla="*/ 0 h 745"/>
                <a:gd name="T4" fmla="*/ 1 w 406"/>
                <a:gd name="T5" fmla="*/ 0 h 745"/>
                <a:gd name="T6" fmla="*/ 1 w 406"/>
                <a:gd name="T7" fmla="*/ 0 h 745"/>
                <a:gd name="T8" fmla="*/ 1 w 406"/>
                <a:gd name="T9" fmla="*/ 0 h 745"/>
                <a:gd name="T10" fmla="*/ 1 w 406"/>
                <a:gd name="T11" fmla="*/ 0 h 745"/>
                <a:gd name="T12" fmla="*/ 1 w 406"/>
                <a:gd name="T13" fmla="*/ 0 h 745"/>
                <a:gd name="T14" fmla="*/ 1 w 406"/>
                <a:gd name="T15" fmla="*/ 0 h 745"/>
                <a:gd name="T16" fmla="*/ 1 w 406"/>
                <a:gd name="T17" fmla="*/ 0 h 745"/>
                <a:gd name="T18" fmla="*/ 1 w 406"/>
                <a:gd name="T19" fmla="*/ 0 h 745"/>
                <a:gd name="T20" fmla="*/ 1 w 406"/>
                <a:gd name="T21" fmla="*/ 0 h 745"/>
                <a:gd name="T22" fmla="*/ 1 w 406"/>
                <a:gd name="T23" fmla="*/ 0 h 745"/>
                <a:gd name="T24" fmla="*/ 1 w 406"/>
                <a:gd name="T25" fmla="*/ 0 h 745"/>
                <a:gd name="T26" fmla="*/ 1 w 406"/>
                <a:gd name="T27" fmla="*/ 0 h 745"/>
                <a:gd name="T28" fmla="*/ 1 w 406"/>
                <a:gd name="T29" fmla="*/ 0 h 745"/>
                <a:gd name="T30" fmla="*/ 1 w 406"/>
                <a:gd name="T31" fmla="*/ 0 h 745"/>
                <a:gd name="T32" fmla="*/ 1 w 406"/>
                <a:gd name="T33" fmla="*/ 0 h 745"/>
                <a:gd name="T34" fmla="*/ 1 w 406"/>
                <a:gd name="T35" fmla="*/ 0 h 745"/>
                <a:gd name="T36" fmla="*/ 1 w 406"/>
                <a:gd name="T37" fmla="*/ 0 h 745"/>
                <a:gd name="T38" fmla="*/ 1 w 406"/>
                <a:gd name="T39" fmla="*/ 0 h 745"/>
                <a:gd name="T40" fmla="*/ 1 w 406"/>
                <a:gd name="T41" fmla="*/ 0 h 745"/>
                <a:gd name="T42" fmla="*/ 1 w 406"/>
                <a:gd name="T43" fmla="*/ 0 h 745"/>
                <a:gd name="T44" fmla="*/ 1 w 406"/>
                <a:gd name="T45" fmla="*/ 0 h 745"/>
                <a:gd name="T46" fmla="*/ 1 w 406"/>
                <a:gd name="T47" fmla="*/ 0 h 745"/>
                <a:gd name="T48" fmla="*/ 0 w 406"/>
                <a:gd name="T49" fmla="*/ 0 h 745"/>
                <a:gd name="T50" fmla="*/ 0 w 406"/>
                <a:gd name="T51" fmla="*/ 0 h 7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6"/>
                <a:gd name="T79" fmla="*/ 0 h 745"/>
                <a:gd name="T80" fmla="*/ 406 w 406"/>
                <a:gd name="T81" fmla="*/ 745 h 7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6" h="745">
                  <a:moveTo>
                    <a:pt x="0" y="41"/>
                  </a:moveTo>
                  <a:lnTo>
                    <a:pt x="188" y="104"/>
                  </a:lnTo>
                  <a:lnTo>
                    <a:pt x="255" y="130"/>
                  </a:lnTo>
                  <a:lnTo>
                    <a:pt x="208" y="219"/>
                  </a:lnTo>
                  <a:lnTo>
                    <a:pt x="162" y="349"/>
                  </a:lnTo>
                  <a:lnTo>
                    <a:pt x="151" y="401"/>
                  </a:lnTo>
                  <a:lnTo>
                    <a:pt x="193" y="437"/>
                  </a:lnTo>
                  <a:lnTo>
                    <a:pt x="292" y="490"/>
                  </a:lnTo>
                  <a:lnTo>
                    <a:pt x="354" y="521"/>
                  </a:lnTo>
                  <a:lnTo>
                    <a:pt x="349" y="677"/>
                  </a:lnTo>
                  <a:lnTo>
                    <a:pt x="380" y="745"/>
                  </a:lnTo>
                  <a:lnTo>
                    <a:pt x="396" y="688"/>
                  </a:lnTo>
                  <a:lnTo>
                    <a:pt x="391" y="600"/>
                  </a:lnTo>
                  <a:lnTo>
                    <a:pt x="406" y="547"/>
                  </a:lnTo>
                  <a:lnTo>
                    <a:pt x="396" y="490"/>
                  </a:lnTo>
                  <a:lnTo>
                    <a:pt x="328" y="459"/>
                  </a:lnTo>
                  <a:lnTo>
                    <a:pt x="270" y="417"/>
                  </a:lnTo>
                  <a:lnTo>
                    <a:pt x="203" y="386"/>
                  </a:lnTo>
                  <a:lnTo>
                    <a:pt x="239" y="239"/>
                  </a:lnTo>
                  <a:lnTo>
                    <a:pt x="303" y="166"/>
                  </a:lnTo>
                  <a:lnTo>
                    <a:pt x="286" y="109"/>
                  </a:lnTo>
                  <a:lnTo>
                    <a:pt x="193" y="58"/>
                  </a:lnTo>
                  <a:lnTo>
                    <a:pt x="94" y="21"/>
                  </a:lnTo>
                  <a:lnTo>
                    <a:pt x="42" y="0"/>
                  </a:lnTo>
                  <a:lnTo>
                    <a:pt x="0" y="41"/>
                  </a:lnTo>
                  <a:close/>
                </a:path>
              </a:pathLst>
            </a:custGeom>
            <a:solidFill>
              <a:srgbClr val="000000"/>
            </a:solidFill>
            <a:ln w="9525">
              <a:solidFill>
                <a:schemeClr val="tx1"/>
              </a:solidFill>
              <a:round/>
              <a:headEnd/>
              <a:tailEnd/>
            </a:ln>
          </p:spPr>
          <p:txBody>
            <a:bodyPr/>
            <a:lstStyle/>
            <a:p>
              <a:endParaRPr lang="en-US">
                <a:latin typeface="Corbel" pitchFamily="34" charset="0"/>
              </a:endParaRPr>
            </a:p>
          </p:txBody>
        </p:sp>
        <p:sp>
          <p:nvSpPr>
            <p:cNvPr id="63521" name="Freeform 33"/>
            <p:cNvSpPr>
              <a:spLocks/>
            </p:cNvSpPr>
            <p:nvPr/>
          </p:nvSpPr>
          <p:spPr bwMode="auto">
            <a:xfrm>
              <a:off x="4036" y="2665"/>
              <a:ext cx="115" cy="101"/>
            </a:xfrm>
            <a:custGeom>
              <a:avLst/>
              <a:gdLst>
                <a:gd name="T0" fmla="*/ 1 w 229"/>
                <a:gd name="T1" fmla="*/ 0 h 203"/>
                <a:gd name="T2" fmla="*/ 1 w 229"/>
                <a:gd name="T3" fmla="*/ 0 h 203"/>
                <a:gd name="T4" fmla="*/ 1 w 229"/>
                <a:gd name="T5" fmla="*/ 0 h 203"/>
                <a:gd name="T6" fmla="*/ 1 w 229"/>
                <a:gd name="T7" fmla="*/ 0 h 203"/>
                <a:gd name="T8" fmla="*/ 1 w 229"/>
                <a:gd name="T9" fmla="*/ 0 h 203"/>
                <a:gd name="T10" fmla="*/ 1 w 229"/>
                <a:gd name="T11" fmla="*/ 0 h 203"/>
                <a:gd name="T12" fmla="*/ 1 w 229"/>
                <a:gd name="T13" fmla="*/ 0 h 203"/>
                <a:gd name="T14" fmla="*/ 0 w 229"/>
                <a:gd name="T15" fmla="*/ 0 h 203"/>
                <a:gd name="T16" fmla="*/ 0 w 229"/>
                <a:gd name="T17" fmla="*/ 0 h 203"/>
                <a:gd name="T18" fmla="*/ 1 w 229"/>
                <a:gd name="T19" fmla="*/ 0 h 203"/>
                <a:gd name="T20" fmla="*/ 1 w 229"/>
                <a:gd name="T21" fmla="*/ 0 h 203"/>
                <a:gd name="T22" fmla="*/ 1 w 229"/>
                <a:gd name="T23" fmla="*/ 0 h 203"/>
                <a:gd name="T24" fmla="*/ 1 w 229"/>
                <a:gd name="T25" fmla="*/ 0 h 203"/>
                <a:gd name="T26" fmla="*/ 1 w 229"/>
                <a:gd name="T27" fmla="*/ 0 h 203"/>
                <a:gd name="T28" fmla="*/ 1 w 229"/>
                <a:gd name="T29" fmla="*/ 0 h 203"/>
                <a:gd name="T30" fmla="*/ 1 w 229"/>
                <a:gd name="T31" fmla="*/ 0 h 203"/>
                <a:gd name="T32" fmla="*/ 1 w 229"/>
                <a:gd name="T33" fmla="*/ 0 h 203"/>
                <a:gd name="T34" fmla="*/ 1 w 229"/>
                <a:gd name="T35" fmla="*/ 0 h 203"/>
                <a:gd name="T36" fmla="*/ 1 w 229"/>
                <a:gd name="T37" fmla="*/ 0 h 203"/>
                <a:gd name="T38" fmla="*/ 1 w 229"/>
                <a:gd name="T39" fmla="*/ 0 h 203"/>
                <a:gd name="T40" fmla="*/ 1 w 229"/>
                <a:gd name="T41" fmla="*/ 0 h 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9"/>
                <a:gd name="T64" fmla="*/ 0 h 203"/>
                <a:gd name="T65" fmla="*/ 229 w 229"/>
                <a:gd name="T66" fmla="*/ 203 h 2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9" h="203">
                  <a:moveTo>
                    <a:pt x="229" y="135"/>
                  </a:moveTo>
                  <a:lnTo>
                    <a:pt x="214" y="83"/>
                  </a:lnTo>
                  <a:lnTo>
                    <a:pt x="183" y="26"/>
                  </a:lnTo>
                  <a:lnTo>
                    <a:pt x="146" y="0"/>
                  </a:lnTo>
                  <a:lnTo>
                    <a:pt x="79" y="15"/>
                  </a:lnTo>
                  <a:lnTo>
                    <a:pt x="57" y="77"/>
                  </a:lnTo>
                  <a:lnTo>
                    <a:pt x="37" y="57"/>
                  </a:lnTo>
                  <a:lnTo>
                    <a:pt x="0" y="62"/>
                  </a:lnTo>
                  <a:lnTo>
                    <a:pt x="0" y="88"/>
                  </a:lnTo>
                  <a:lnTo>
                    <a:pt x="52" y="156"/>
                  </a:lnTo>
                  <a:lnTo>
                    <a:pt x="99" y="203"/>
                  </a:lnTo>
                  <a:lnTo>
                    <a:pt x="141" y="192"/>
                  </a:lnTo>
                  <a:lnTo>
                    <a:pt x="125" y="151"/>
                  </a:lnTo>
                  <a:lnTo>
                    <a:pt x="110" y="99"/>
                  </a:lnTo>
                  <a:lnTo>
                    <a:pt x="104" y="57"/>
                  </a:lnTo>
                  <a:lnTo>
                    <a:pt x="135" y="46"/>
                  </a:lnTo>
                  <a:lnTo>
                    <a:pt x="161" y="94"/>
                  </a:lnTo>
                  <a:lnTo>
                    <a:pt x="198" y="145"/>
                  </a:lnTo>
                  <a:lnTo>
                    <a:pt x="224" y="161"/>
                  </a:lnTo>
                  <a:lnTo>
                    <a:pt x="229" y="135"/>
                  </a:lnTo>
                  <a:close/>
                </a:path>
              </a:pathLst>
            </a:custGeom>
            <a:solidFill>
              <a:srgbClr val="000000"/>
            </a:solidFill>
            <a:ln w="9525">
              <a:solidFill>
                <a:schemeClr val="tx1"/>
              </a:solidFill>
              <a:round/>
              <a:headEnd/>
              <a:tailEnd/>
            </a:ln>
          </p:spPr>
          <p:txBody>
            <a:bodyPr/>
            <a:lstStyle/>
            <a:p>
              <a:endParaRPr lang="en-US">
                <a:latin typeface="Corbel" pitchFamily="34" charset="0"/>
              </a:endParaRPr>
            </a:p>
          </p:txBody>
        </p:sp>
        <p:sp>
          <p:nvSpPr>
            <p:cNvPr id="63522" name="Freeform 34"/>
            <p:cNvSpPr>
              <a:spLocks/>
            </p:cNvSpPr>
            <p:nvPr/>
          </p:nvSpPr>
          <p:spPr bwMode="auto">
            <a:xfrm>
              <a:off x="4002" y="2386"/>
              <a:ext cx="141" cy="289"/>
            </a:xfrm>
            <a:custGeom>
              <a:avLst/>
              <a:gdLst>
                <a:gd name="T0" fmla="*/ 1 w 282"/>
                <a:gd name="T1" fmla="*/ 1 h 578"/>
                <a:gd name="T2" fmla="*/ 1 w 282"/>
                <a:gd name="T3" fmla="*/ 1 h 578"/>
                <a:gd name="T4" fmla="*/ 1 w 282"/>
                <a:gd name="T5" fmla="*/ 1 h 578"/>
                <a:gd name="T6" fmla="*/ 1 w 282"/>
                <a:gd name="T7" fmla="*/ 1 h 578"/>
                <a:gd name="T8" fmla="*/ 1 w 282"/>
                <a:gd name="T9" fmla="*/ 1 h 578"/>
                <a:gd name="T10" fmla="*/ 1 w 282"/>
                <a:gd name="T11" fmla="*/ 1 h 578"/>
                <a:gd name="T12" fmla="*/ 1 w 282"/>
                <a:gd name="T13" fmla="*/ 1 h 578"/>
                <a:gd name="T14" fmla="*/ 1 w 282"/>
                <a:gd name="T15" fmla="*/ 1 h 578"/>
                <a:gd name="T16" fmla="*/ 1 w 282"/>
                <a:gd name="T17" fmla="*/ 1 h 578"/>
                <a:gd name="T18" fmla="*/ 1 w 282"/>
                <a:gd name="T19" fmla="*/ 1 h 578"/>
                <a:gd name="T20" fmla="*/ 0 w 282"/>
                <a:gd name="T21" fmla="*/ 1 h 578"/>
                <a:gd name="T22" fmla="*/ 1 w 282"/>
                <a:gd name="T23" fmla="*/ 1 h 578"/>
                <a:gd name="T24" fmla="*/ 1 w 282"/>
                <a:gd name="T25" fmla="*/ 1 h 578"/>
                <a:gd name="T26" fmla="*/ 1 w 282"/>
                <a:gd name="T27" fmla="*/ 1 h 578"/>
                <a:gd name="T28" fmla="*/ 1 w 282"/>
                <a:gd name="T29" fmla="*/ 1 h 578"/>
                <a:gd name="T30" fmla="*/ 1 w 282"/>
                <a:gd name="T31" fmla="*/ 1 h 578"/>
                <a:gd name="T32" fmla="*/ 1 w 282"/>
                <a:gd name="T33" fmla="*/ 1 h 578"/>
                <a:gd name="T34" fmla="*/ 1 w 282"/>
                <a:gd name="T35" fmla="*/ 0 h 578"/>
                <a:gd name="T36" fmla="*/ 1 w 282"/>
                <a:gd name="T37" fmla="*/ 1 h 578"/>
                <a:gd name="T38" fmla="*/ 1 w 282"/>
                <a:gd name="T39" fmla="*/ 1 h 5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2"/>
                <a:gd name="T61" fmla="*/ 0 h 578"/>
                <a:gd name="T62" fmla="*/ 282 w 282"/>
                <a:gd name="T63" fmla="*/ 578 h 5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2" h="578">
                  <a:moveTo>
                    <a:pt x="282" y="31"/>
                  </a:moveTo>
                  <a:lnTo>
                    <a:pt x="209" y="110"/>
                  </a:lnTo>
                  <a:lnTo>
                    <a:pt x="136" y="167"/>
                  </a:lnTo>
                  <a:lnTo>
                    <a:pt x="68" y="265"/>
                  </a:lnTo>
                  <a:lnTo>
                    <a:pt x="89" y="292"/>
                  </a:lnTo>
                  <a:lnTo>
                    <a:pt x="89" y="349"/>
                  </a:lnTo>
                  <a:lnTo>
                    <a:pt x="73" y="397"/>
                  </a:lnTo>
                  <a:lnTo>
                    <a:pt x="63" y="469"/>
                  </a:lnTo>
                  <a:lnTo>
                    <a:pt x="68" y="578"/>
                  </a:lnTo>
                  <a:lnTo>
                    <a:pt x="21" y="531"/>
                  </a:lnTo>
                  <a:lnTo>
                    <a:pt x="0" y="443"/>
                  </a:lnTo>
                  <a:lnTo>
                    <a:pt x="21" y="360"/>
                  </a:lnTo>
                  <a:lnTo>
                    <a:pt x="32" y="313"/>
                  </a:lnTo>
                  <a:lnTo>
                    <a:pt x="11" y="276"/>
                  </a:lnTo>
                  <a:lnTo>
                    <a:pt x="32" y="225"/>
                  </a:lnTo>
                  <a:lnTo>
                    <a:pt x="83" y="161"/>
                  </a:lnTo>
                  <a:lnTo>
                    <a:pt x="178" y="84"/>
                  </a:lnTo>
                  <a:lnTo>
                    <a:pt x="276" y="0"/>
                  </a:lnTo>
                  <a:lnTo>
                    <a:pt x="282" y="31"/>
                  </a:lnTo>
                  <a:close/>
                </a:path>
              </a:pathLst>
            </a:custGeom>
            <a:solidFill>
              <a:srgbClr val="000000"/>
            </a:solidFill>
            <a:ln w="9525">
              <a:solidFill>
                <a:schemeClr val="tx1"/>
              </a:solidFill>
              <a:round/>
              <a:headEnd/>
              <a:tailEnd/>
            </a:ln>
          </p:spPr>
          <p:txBody>
            <a:bodyPr/>
            <a:lstStyle/>
            <a:p>
              <a:endParaRPr lang="en-US">
                <a:latin typeface="Corbel" pitchFamily="34" charset="0"/>
              </a:endParaRPr>
            </a:p>
          </p:txBody>
        </p:sp>
        <p:sp>
          <p:nvSpPr>
            <p:cNvPr id="63523" name="Freeform 35"/>
            <p:cNvSpPr>
              <a:spLocks/>
            </p:cNvSpPr>
            <p:nvPr/>
          </p:nvSpPr>
          <p:spPr bwMode="auto">
            <a:xfrm>
              <a:off x="4112" y="2331"/>
              <a:ext cx="110" cy="58"/>
            </a:xfrm>
            <a:custGeom>
              <a:avLst/>
              <a:gdLst>
                <a:gd name="T0" fmla="*/ 0 w 218"/>
                <a:gd name="T1" fmla="*/ 1 h 114"/>
                <a:gd name="T2" fmla="*/ 1 w 218"/>
                <a:gd name="T3" fmla="*/ 1 h 114"/>
                <a:gd name="T4" fmla="*/ 1 w 218"/>
                <a:gd name="T5" fmla="*/ 0 h 114"/>
                <a:gd name="T6" fmla="*/ 1 w 218"/>
                <a:gd name="T7" fmla="*/ 1 h 114"/>
                <a:gd name="T8" fmla="*/ 1 w 218"/>
                <a:gd name="T9" fmla="*/ 1 h 114"/>
                <a:gd name="T10" fmla="*/ 1 w 218"/>
                <a:gd name="T11" fmla="*/ 1 h 114"/>
                <a:gd name="T12" fmla="*/ 1 w 218"/>
                <a:gd name="T13" fmla="*/ 1 h 114"/>
                <a:gd name="T14" fmla="*/ 0 w 218"/>
                <a:gd name="T15" fmla="*/ 1 h 114"/>
                <a:gd name="T16" fmla="*/ 0 w 218"/>
                <a:gd name="T17" fmla="*/ 1 h 114"/>
                <a:gd name="T18" fmla="*/ 0 w 218"/>
                <a:gd name="T19" fmla="*/ 1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
                <a:gd name="T31" fmla="*/ 0 h 114"/>
                <a:gd name="T32" fmla="*/ 218 w 218"/>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 h="114">
                  <a:moveTo>
                    <a:pt x="0" y="68"/>
                  </a:moveTo>
                  <a:lnTo>
                    <a:pt x="82" y="31"/>
                  </a:lnTo>
                  <a:lnTo>
                    <a:pt x="161" y="0"/>
                  </a:lnTo>
                  <a:lnTo>
                    <a:pt x="218" y="6"/>
                  </a:lnTo>
                  <a:lnTo>
                    <a:pt x="186" y="31"/>
                  </a:lnTo>
                  <a:lnTo>
                    <a:pt x="108" y="57"/>
                  </a:lnTo>
                  <a:lnTo>
                    <a:pt x="51" y="72"/>
                  </a:lnTo>
                  <a:lnTo>
                    <a:pt x="0" y="114"/>
                  </a:lnTo>
                  <a:lnTo>
                    <a:pt x="0" y="68"/>
                  </a:lnTo>
                  <a:close/>
                </a:path>
              </a:pathLst>
            </a:custGeom>
            <a:solidFill>
              <a:srgbClr val="000000"/>
            </a:solidFill>
            <a:ln w="9525">
              <a:solidFill>
                <a:schemeClr val="tx1"/>
              </a:solidFill>
              <a:round/>
              <a:headEnd/>
              <a:tailEnd/>
            </a:ln>
          </p:spPr>
          <p:txBody>
            <a:bodyPr/>
            <a:lstStyle/>
            <a:p>
              <a:endParaRPr lang="en-US">
                <a:latin typeface="Corbel" pitchFamily="34" charset="0"/>
              </a:endParaRPr>
            </a:p>
          </p:txBody>
        </p:sp>
        <p:sp>
          <p:nvSpPr>
            <p:cNvPr id="63524" name="Freeform 36"/>
            <p:cNvSpPr>
              <a:spLocks/>
            </p:cNvSpPr>
            <p:nvPr/>
          </p:nvSpPr>
          <p:spPr bwMode="auto">
            <a:xfrm>
              <a:off x="4247" y="2355"/>
              <a:ext cx="172" cy="148"/>
            </a:xfrm>
            <a:custGeom>
              <a:avLst/>
              <a:gdLst>
                <a:gd name="T0" fmla="*/ 1 w 344"/>
                <a:gd name="T1" fmla="*/ 0 h 297"/>
                <a:gd name="T2" fmla="*/ 1 w 344"/>
                <a:gd name="T3" fmla="*/ 0 h 297"/>
                <a:gd name="T4" fmla="*/ 1 w 344"/>
                <a:gd name="T5" fmla="*/ 0 h 297"/>
                <a:gd name="T6" fmla="*/ 0 w 344"/>
                <a:gd name="T7" fmla="*/ 0 h 297"/>
                <a:gd name="T8" fmla="*/ 1 w 344"/>
                <a:gd name="T9" fmla="*/ 0 h 297"/>
                <a:gd name="T10" fmla="*/ 1 w 344"/>
                <a:gd name="T11" fmla="*/ 0 h 297"/>
                <a:gd name="T12" fmla="*/ 1 w 344"/>
                <a:gd name="T13" fmla="*/ 0 h 297"/>
                <a:gd name="T14" fmla="*/ 1 w 344"/>
                <a:gd name="T15" fmla="*/ 0 h 297"/>
                <a:gd name="T16" fmla="*/ 1 w 344"/>
                <a:gd name="T17" fmla="*/ 0 h 297"/>
                <a:gd name="T18" fmla="*/ 1 w 344"/>
                <a:gd name="T19" fmla="*/ 0 h 297"/>
                <a:gd name="T20" fmla="*/ 1 w 344"/>
                <a:gd name="T21" fmla="*/ 0 h 297"/>
                <a:gd name="T22" fmla="*/ 1 w 344"/>
                <a:gd name="T23" fmla="*/ 0 h 297"/>
                <a:gd name="T24" fmla="*/ 1 w 344"/>
                <a:gd name="T25" fmla="*/ 0 h 297"/>
                <a:gd name="T26" fmla="*/ 1 w 344"/>
                <a:gd name="T27" fmla="*/ 0 h 297"/>
                <a:gd name="T28" fmla="*/ 1 w 344"/>
                <a:gd name="T29" fmla="*/ 0 h 297"/>
                <a:gd name="T30" fmla="*/ 1 w 344"/>
                <a:gd name="T31" fmla="*/ 0 h 297"/>
                <a:gd name="T32" fmla="*/ 1 w 344"/>
                <a:gd name="T33" fmla="*/ 0 h 297"/>
                <a:gd name="T34" fmla="*/ 1 w 344"/>
                <a:gd name="T35" fmla="*/ 0 h 297"/>
                <a:gd name="T36" fmla="*/ 1 w 344"/>
                <a:gd name="T37" fmla="*/ 0 h 297"/>
                <a:gd name="T38" fmla="*/ 1 w 344"/>
                <a:gd name="T39" fmla="*/ 0 h 297"/>
                <a:gd name="T40" fmla="*/ 1 w 344"/>
                <a:gd name="T41" fmla="*/ 0 h 297"/>
                <a:gd name="T42" fmla="*/ 1 w 344"/>
                <a:gd name="T43" fmla="*/ 0 h 297"/>
                <a:gd name="T44" fmla="*/ 1 w 344"/>
                <a:gd name="T45" fmla="*/ 0 h 297"/>
                <a:gd name="T46" fmla="*/ 1 w 344"/>
                <a:gd name="T47" fmla="*/ 0 h 297"/>
                <a:gd name="T48" fmla="*/ 1 w 344"/>
                <a:gd name="T49" fmla="*/ 0 h 297"/>
                <a:gd name="T50" fmla="*/ 1 w 344"/>
                <a:gd name="T51" fmla="*/ 0 h 297"/>
                <a:gd name="T52" fmla="*/ 1 w 344"/>
                <a:gd name="T53" fmla="*/ 0 h 297"/>
                <a:gd name="T54" fmla="*/ 1 w 344"/>
                <a:gd name="T55" fmla="*/ 0 h 297"/>
                <a:gd name="T56" fmla="*/ 1 w 344"/>
                <a:gd name="T57" fmla="*/ 0 h 297"/>
                <a:gd name="T58" fmla="*/ 1 w 344"/>
                <a:gd name="T59" fmla="*/ 0 h 29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4"/>
                <a:gd name="T91" fmla="*/ 0 h 297"/>
                <a:gd name="T92" fmla="*/ 344 w 344"/>
                <a:gd name="T93" fmla="*/ 297 h 29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4" h="297">
                  <a:moveTo>
                    <a:pt x="22" y="26"/>
                  </a:moveTo>
                  <a:lnTo>
                    <a:pt x="27" y="59"/>
                  </a:lnTo>
                  <a:lnTo>
                    <a:pt x="6" y="99"/>
                  </a:lnTo>
                  <a:lnTo>
                    <a:pt x="0" y="147"/>
                  </a:lnTo>
                  <a:lnTo>
                    <a:pt x="11" y="189"/>
                  </a:lnTo>
                  <a:lnTo>
                    <a:pt x="42" y="214"/>
                  </a:lnTo>
                  <a:lnTo>
                    <a:pt x="100" y="220"/>
                  </a:lnTo>
                  <a:lnTo>
                    <a:pt x="141" y="214"/>
                  </a:lnTo>
                  <a:lnTo>
                    <a:pt x="162" y="272"/>
                  </a:lnTo>
                  <a:lnTo>
                    <a:pt x="219" y="297"/>
                  </a:lnTo>
                  <a:lnTo>
                    <a:pt x="261" y="272"/>
                  </a:lnTo>
                  <a:lnTo>
                    <a:pt x="276" y="224"/>
                  </a:lnTo>
                  <a:lnTo>
                    <a:pt x="282" y="136"/>
                  </a:lnTo>
                  <a:lnTo>
                    <a:pt x="344" y="63"/>
                  </a:lnTo>
                  <a:lnTo>
                    <a:pt x="340" y="0"/>
                  </a:lnTo>
                  <a:lnTo>
                    <a:pt x="298" y="26"/>
                  </a:lnTo>
                  <a:lnTo>
                    <a:pt x="271" y="68"/>
                  </a:lnTo>
                  <a:lnTo>
                    <a:pt x="219" y="131"/>
                  </a:lnTo>
                  <a:lnTo>
                    <a:pt x="230" y="189"/>
                  </a:lnTo>
                  <a:lnTo>
                    <a:pt x="225" y="246"/>
                  </a:lnTo>
                  <a:lnTo>
                    <a:pt x="199" y="230"/>
                  </a:lnTo>
                  <a:lnTo>
                    <a:pt x="188" y="173"/>
                  </a:lnTo>
                  <a:lnTo>
                    <a:pt x="137" y="147"/>
                  </a:lnTo>
                  <a:lnTo>
                    <a:pt x="100" y="178"/>
                  </a:lnTo>
                  <a:lnTo>
                    <a:pt x="64" y="156"/>
                  </a:lnTo>
                  <a:lnTo>
                    <a:pt x="58" y="105"/>
                  </a:lnTo>
                  <a:lnTo>
                    <a:pt x="95" y="22"/>
                  </a:lnTo>
                  <a:lnTo>
                    <a:pt x="64" y="6"/>
                  </a:lnTo>
                  <a:lnTo>
                    <a:pt x="22" y="26"/>
                  </a:lnTo>
                  <a:close/>
                </a:path>
              </a:pathLst>
            </a:custGeom>
            <a:solidFill>
              <a:srgbClr val="000000"/>
            </a:solidFill>
            <a:ln w="9525">
              <a:solidFill>
                <a:schemeClr val="tx1"/>
              </a:solidFill>
              <a:round/>
              <a:headEnd/>
              <a:tailEnd/>
            </a:ln>
          </p:spPr>
          <p:txBody>
            <a:bodyPr/>
            <a:lstStyle/>
            <a:p>
              <a:endParaRPr lang="en-US">
                <a:latin typeface="Corbel" pitchFamily="34" charset="0"/>
              </a:endParaRPr>
            </a:p>
          </p:txBody>
        </p:sp>
        <p:sp>
          <p:nvSpPr>
            <p:cNvPr id="63525" name="Freeform 37"/>
            <p:cNvSpPr>
              <a:spLocks/>
            </p:cNvSpPr>
            <p:nvPr/>
          </p:nvSpPr>
          <p:spPr bwMode="auto">
            <a:xfrm>
              <a:off x="4263" y="2334"/>
              <a:ext cx="323" cy="365"/>
            </a:xfrm>
            <a:custGeom>
              <a:avLst/>
              <a:gdLst>
                <a:gd name="T0" fmla="*/ 1 w 646"/>
                <a:gd name="T1" fmla="*/ 0 h 729"/>
                <a:gd name="T2" fmla="*/ 1 w 646"/>
                <a:gd name="T3" fmla="*/ 1 h 729"/>
                <a:gd name="T4" fmla="*/ 1 w 646"/>
                <a:gd name="T5" fmla="*/ 1 h 729"/>
                <a:gd name="T6" fmla="*/ 1 w 646"/>
                <a:gd name="T7" fmla="*/ 1 h 729"/>
                <a:gd name="T8" fmla="*/ 1 w 646"/>
                <a:gd name="T9" fmla="*/ 1 h 729"/>
                <a:gd name="T10" fmla="*/ 1 w 646"/>
                <a:gd name="T11" fmla="*/ 1 h 729"/>
                <a:gd name="T12" fmla="*/ 1 w 646"/>
                <a:gd name="T13" fmla="*/ 1 h 729"/>
                <a:gd name="T14" fmla="*/ 1 w 646"/>
                <a:gd name="T15" fmla="*/ 1 h 729"/>
                <a:gd name="T16" fmla="*/ 1 w 646"/>
                <a:gd name="T17" fmla="*/ 1 h 729"/>
                <a:gd name="T18" fmla="*/ 1 w 646"/>
                <a:gd name="T19" fmla="*/ 1 h 729"/>
                <a:gd name="T20" fmla="*/ 1 w 646"/>
                <a:gd name="T21" fmla="*/ 1 h 729"/>
                <a:gd name="T22" fmla="*/ 1 w 646"/>
                <a:gd name="T23" fmla="*/ 1 h 729"/>
                <a:gd name="T24" fmla="*/ 1 w 646"/>
                <a:gd name="T25" fmla="*/ 1 h 729"/>
                <a:gd name="T26" fmla="*/ 1 w 646"/>
                <a:gd name="T27" fmla="*/ 1 h 729"/>
                <a:gd name="T28" fmla="*/ 1 w 646"/>
                <a:gd name="T29" fmla="*/ 1 h 729"/>
                <a:gd name="T30" fmla="*/ 1 w 646"/>
                <a:gd name="T31" fmla="*/ 1 h 729"/>
                <a:gd name="T32" fmla="*/ 1 w 646"/>
                <a:gd name="T33" fmla="*/ 1 h 729"/>
                <a:gd name="T34" fmla="*/ 1 w 646"/>
                <a:gd name="T35" fmla="*/ 1 h 729"/>
                <a:gd name="T36" fmla="*/ 1 w 646"/>
                <a:gd name="T37" fmla="*/ 1 h 729"/>
                <a:gd name="T38" fmla="*/ 1 w 646"/>
                <a:gd name="T39" fmla="*/ 1 h 729"/>
                <a:gd name="T40" fmla="*/ 1 w 646"/>
                <a:gd name="T41" fmla="*/ 1 h 729"/>
                <a:gd name="T42" fmla="*/ 1 w 646"/>
                <a:gd name="T43" fmla="*/ 1 h 729"/>
                <a:gd name="T44" fmla="*/ 1 w 646"/>
                <a:gd name="T45" fmla="*/ 1 h 729"/>
                <a:gd name="T46" fmla="*/ 1 w 646"/>
                <a:gd name="T47" fmla="*/ 1 h 729"/>
                <a:gd name="T48" fmla="*/ 1 w 646"/>
                <a:gd name="T49" fmla="*/ 1 h 729"/>
                <a:gd name="T50" fmla="*/ 0 w 646"/>
                <a:gd name="T51" fmla="*/ 1 h 729"/>
                <a:gd name="T52" fmla="*/ 1 w 646"/>
                <a:gd name="T53" fmla="*/ 1 h 729"/>
                <a:gd name="T54" fmla="*/ 1 w 646"/>
                <a:gd name="T55" fmla="*/ 1 h 729"/>
                <a:gd name="T56" fmla="*/ 1 w 646"/>
                <a:gd name="T57" fmla="*/ 1 h 729"/>
                <a:gd name="T58" fmla="*/ 1 w 646"/>
                <a:gd name="T59" fmla="*/ 1 h 729"/>
                <a:gd name="T60" fmla="*/ 1 w 646"/>
                <a:gd name="T61" fmla="*/ 1 h 729"/>
                <a:gd name="T62" fmla="*/ 1 w 646"/>
                <a:gd name="T63" fmla="*/ 1 h 729"/>
                <a:gd name="T64" fmla="*/ 1 w 646"/>
                <a:gd name="T65" fmla="*/ 1 h 729"/>
                <a:gd name="T66" fmla="*/ 1 w 646"/>
                <a:gd name="T67" fmla="*/ 1 h 729"/>
                <a:gd name="T68" fmla="*/ 1 w 646"/>
                <a:gd name="T69" fmla="*/ 1 h 729"/>
                <a:gd name="T70" fmla="*/ 1 w 646"/>
                <a:gd name="T71" fmla="*/ 1 h 729"/>
                <a:gd name="T72" fmla="*/ 1 w 646"/>
                <a:gd name="T73" fmla="*/ 1 h 729"/>
                <a:gd name="T74" fmla="*/ 1 w 646"/>
                <a:gd name="T75" fmla="*/ 1 h 729"/>
                <a:gd name="T76" fmla="*/ 1 w 646"/>
                <a:gd name="T77" fmla="*/ 1 h 729"/>
                <a:gd name="T78" fmla="*/ 1 w 646"/>
                <a:gd name="T79" fmla="*/ 1 h 729"/>
                <a:gd name="T80" fmla="*/ 1 w 646"/>
                <a:gd name="T81" fmla="*/ 1 h 729"/>
                <a:gd name="T82" fmla="*/ 1 w 646"/>
                <a:gd name="T83" fmla="*/ 1 h 729"/>
                <a:gd name="T84" fmla="*/ 1 w 646"/>
                <a:gd name="T85" fmla="*/ 1 h 729"/>
                <a:gd name="T86" fmla="*/ 1 w 646"/>
                <a:gd name="T87" fmla="*/ 1 h 729"/>
                <a:gd name="T88" fmla="*/ 1 w 646"/>
                <a:gd name="T89" fmla="*/ 1 h 729"/>
                <a:gd name="T90" fmla="*/ 1 w 646"/>
                <a:gd name="T91" fmla="*/ 1 h 729"/>
                <a:gd name="T92" fmla="*/ 1 w 646"/>
                <a:gd name="T93" fmla="*/ 1 h 729"/>
                <a:gd name="T94" fmla="*/ 1 w 646"/>
                <a:gd name="T95" fmla="*/ 0 h 729"/>
                <a:gd name="T96" fmla="*/ 1 w 646"/>
                <a:gd name="T97" fmla="*/ 0 h 729"/>
                <a:gd name="T98" fmla="*/ 1 w 646"/>
                <a:gd name="T99" fmla="*/ 0 h 7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6"/>
                <a:gd name="T151" fmla="*/ 0 h 729"/>
                <a:gd name="T152" fmla="*/ 646 w 646"/>
                <a:gd name="T153" fmla="*/ 729 h 7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6" h="729">
                  <a:moveTo>
                    <a:pt x="485" y="0"/>
                  </a:moveTo>
                  <a:lnTo>
                    <a:pt x="569" y="46"/>
                  </a:lnTo>
                  <a:lnTo>
                    <a:pt x="631" y="66"/>
                  </a:lnTo>
                  <a:lnTo>
                    <a:pt x="626" y="103"/>
                  </a:lnTo>
                  <a:lnTo>
                    <a:pt x="532" y="176"/>
                  </a:lnTo>
                  <a:lnTo>
                    <a:pt x="402" y="291"/>
                  </a:lnTo>
                  <a:lnTo>
                    <a:pt x="589" y="187"/>
                  </a:lnTo>
                  <a:lnTo>
                    <a:pt x="626" y="207"/>
                  </a:lnTo>
                  <a:lnTo>
                    <a:pt x="646" y="306"/>
                  </a:lnTo>
                  <a:lnTo>
                    <a:pt x="605" y="337"/>
                  </a:lnTo>
                  <a:lnTo>
                    <a:pt x="553" y="353"/>
                  </a:lnTo>
                  <a:lnTo>
                    <a:pt x="480" y="432"/>
                  </a:lnTo>
                  <a:lnTo>
                    <a:pt x="428" y="509"/>
                  </a:lnTo>
                  <a:lnTo>
                    <a:pt x="386" y="562"/>
                  </a:lnTo>
                  <a:lnTo>
                    <a:pt x="335" y="593"/>
                  </a:lnTo>
                  <a:lnTo>
                    <a:pt x="287" y="603"/>
                  </a:lnTo>
                  <a:lnTo>
                    <a:pt x="293" y="656"/>
                  </a:lnTo>
                  <a:lnTo>
                    <a:pt x="276" y="718"/>
                  </a:lnTo>
                  <a:lnTo>
                    <a:pt x="236" y="729"/>
                  </a:lnTo>
                  <a:lnTo>
                    <a:pt x="209" y="707"/>
                  </a:lnTo>
                  <a:lnTo>
                    <a:pt x="194" y="666"/>
                  </a:lnTo>
                  <a:lnTo>
                    <a:pt x="183" y="624"/>
                  </a:lnTo>
                  <a:lnTo>
                    <a:pt x="147" y="603"/>
                  </a:lnTo>
                  <a:lnTo>
                    <a:pt x="79" y="624"/>
                  </a:lnTo>
                  <a:lnTo>
                    <a:pt x="16" y="666"/>
                  </a:lnTo>
                  <a:lnTo>
                    <a:pt x="0" y="624"/>
                  </a:lnTo>
                  <a:lnTo>
                    <a:pt x="95" y="572"/>
                  </a:lnTo>
                  <a:lnTo>
                    <a:pt x="172" y="546"/>
                  </a:lnTo>
                  <a:lnTo>
                    <a:pt x="220" y="562"/>
                  </a:lnTo>
                  <a:lnTo>
                    <a:pt x="225" y="614"/>
                  </a:lnTo>
                  <a:lnTo>
                    <a:pt x="240" y="676"/>
                  </a:lnTo>
                  <a:lnTo>
                    <a:pt x="251" y="624"/>
                  </a:lnTo>
                  <a:lnTo>
                    <a:pt x="272" y="572"/>
                  </a:lnTo>
                  <a:lnTo>
                    <a:pt x="344" y="546"/>
                  </a:lnTo>
                  <a:lnTo>
                    <a:pt x="417" y="484"/>
                  </a:lnTo>
                  <a:lnTo>
                    <a:pt x="464" y="416"/>
                  </a:lnTo>
                  <a:lnTo>
                    <a:pt x="547" y="328"/>
                  </a:lnTo>
                  <a:lnTo>
                    <a:pt x="569" y="280"/>
                  </a:lnTo>
                  <a:lnTo>
                    <a:pt x="558" y="238"/>
                  </a:lnTo>
                  <a:lnTo>
                    <a:pt x="496" y="280"/>
                  </a:lnTo>
                  <a:lnTo>
                    <a:pt x="412" y="333"/>
                  </a:lnTo>
                  <a:lnTo>
                    <a:pt x="355" y="374"/>
                  </a:lnTo>
                  <a:lnTo>
                    <a:pt x="318" y="333"/>
                  </a:lnTo>
                  <a:lnTo>
                    <a:pt x="402" y="238"/>
                  </a:lnTo>
                  <a:lnTo>
                    <a:pt x="470" y="171"/>
                  </a:lnTo>
                  <a:lnTo>
                    <a:pt x="563" y="103"/>
                  </a:lnTo>
                  <a:lnTo>
                    <a:pt x="501" y="57"/>
                  </a:lnTo>
                  <a:lnTo>
                    <a:pt x="443" y="0"/>
                  </a:lnTo>
                  <a:lnTo>
                    <a:pt x="485" y="0"/>
                  </a:lnTo>
                  <a:close/>
                </a:path>
              </a:pathLst>
            </a:custGeom>
            <a:solidFill>
              <a:srgbClr val="000000"/>
            </a:solidFill>
            <a:ln w="9525">
              <a:solidFill>
                <a:schemeClr val="tx1"/>
              </a:solidFill>
              <a:round/>
              <a:headEnd/>
              <a:tailEnd/>
            </a:ln>
          </p:spPr>
          <p:txBody>
            <a:bodyPr/>
            <a:lstStyle/>
            <a:p>
              <a:endParaRPr lang="en-US">
                <a:latin typeface="Corbel" pitchFamily="34" charset="0"/>
              </a:endParaRPr>
            </a:p>
          </p:txBody>
        </p:sp>
        <p:sp>
          <p:nvSpPr>
            <p:cNvPr id="63526" name="Freeform 38"/>
            <p:cNvSpPr>
              <a:spLocks/>
            </p:cNvSpPr>
            <p:nvPr/>
          </p:nvSpPr>
          <p:spPr bwMode="auto">
            <a:xfrm>
              <a:off x="4742" y="2686"/>
              <a:ext cx="123" cy="252"/>
            </a:xfrm>
            <a:custGeom>
              <a:avLst/>
              <a:gdLst>
                <a:gd name="T0" fmla="*/ 1 w 245"/>
                <a:gd name="T1" fmla="*/ 0 h 504"/>
                <a:gd name="T2" fmla="*/ 1 w 245"/>
                <a:gd name="T3" fmla="*/ 1 h 504"/>
                <a:gd name="T4" fmla="*/ 1 w 245"/>
                <a:gd name="T5" fmla="*/ 1 h 504"/>
                <a:gd name="T6" fmla="*/ 1 w 245"/>
                <a:gd name="T7" fmla="*/ 1 h 504"/>
                <a:gd name="T8" fmla="*/ 1 w 245"/>
                <a:gd name="T9" fmla="*/ 1 h 504"/>
                <a:gd name="T10" fmla="*/ 0 w 245"/>
                <a:gd name="T11" fmla="*/ 1 h 504"/>
                <a:gd name="T12" fmla="*/ 1 w 245"/>
                <a:gd name="T13" fmla="*/ 1 h 504"/>
                <a:gd name="T14" fmla="*/ 1 w 245"/>
                <a:gd name="T15" fmla="*/ 1 h 504"/>
                <a:gd name="T16" fmla="*/ 1 w 245"/>
                <a:gd name="T17" fmla="*/ 1 h 504"/>
                <a:gd name="T18" fmla="*/ 1 w 245"/>
                <a:gd name="T19" fmla="*/ 1 h 504"/>
                <a:gd name="T20" fmla="*/ 1 w 245"/>
                <a:gd name="T21" fmla="*/ 1 h 504"/>
                <a:gd name="T22" fmla="*/ 1 w 245"/>
                <a:gd name="T23" fmla="*/ 1 h 504"/>
                <a:gd name="T24" fmla="*/ 1 w 245"/>
                <a:gd name="T25" fmla="*/ 1 h 504"/>
                <a:gd name="T26" fmla="*/ 1 w 245"/>
                <a:gd name="T27" fmla="*/ 1 h 504"/>
                <a:gd name="T28" fmla="*/ 1 w 245"/>
                <a:gd name="T29" fmla="*/ 1 h 504"/>
                <a:gd name="T30" fmla="*/ 1 w 245"/>
                <a:gd name="T31" fmla="*/ 1 h 504"/>
                <a:gd name="T32" fmla="*/ 1 w 245"/>
                <a:gd name="T33" fmla="*/ 1 h 504"/>
                <a:gd name="T34" fmla="*/ 1 w 245"/>
                <a:gd name="T35" fmla="*/ 0 h 504"/>
                <a:gd name="T36" fmla="*/ 1 w 245"/>
                <a:gd name="T37" fmla="*/ 0 h 5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5"/>
                <a:gd name="T58" fmla="*/ 0 h 504"/>
                <a:gd name="T59" fmla="*/ 245 w 245"/>
                <a:gd name="T60" fmla="*/ 504 h 5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5" h="504">
                  <a:moveTo>
                    <a:pt x="245" y="0"/>
                  </a:moveTo>
                  <a:lnTo>
                    <a:pt x="31" y="88"/>
                  </a:lnTo>
                  <a:lnTo>
                    <a:pt x="41" y="182"/>
                  </a:lnTo>
                  <a:lnTo>
                    <a:pt x="25" y="286"/>
                  </a:lnTo>
                  <a:lnTo>
                    <a:pt x="10" y="348"/>
                  </a:lnTo>
                  <a:lnTo>
                    <a:pt x="0" y="401"/>
                  </a:lnTo>
                  <a:lnTo>
                    <a:pt x="62" y="442"/>
                  </a:lnTo>
                  <a:lnTo>
                    <a:pt x="156" y="504"/>
                  </a:lnTo>
                  <a:lnTo>
                    <a:pt x="188" y="500"/>
                  </a:lnTo>
                  <a:lnTo>
                    <a:pt x="166" y="463"/>
                  </a:lnTo>
                  <a:lnTo>
                    <a:pt x="115" y="411"/>
                  </a:lnTo>
                  <a:lnTo>
                    <a:pt x="62" y="380"/>
                  </a:lnTo>
                  <a:lnTo>
                    <a:pt x="83" y="266"/>
                  </a:lnTo>
                  <a:lnTo>
                    <a:pt x="104" y="161"/>
                  </a:lnTo>
                  <a:lnTo>
                    <a:pt x="115" y="114"/>
                  </a:lnTo>
                  <a:lnTo>
                    <a:pt x="193" y="68"/>
                  </a:lnTo>
                  <a:lnTo>
                    <a:pt x="245" y="57"/>
                  </a:lnTo>
                  <a:lnTo>
                    <a:pt x="245" y="0"/>
                  </a:lnTo>
                  <a:close/>
                </a:path>
              </a:pathLst>
            </a:custGeom>
            <a:solidFill>
              <a:srgbClr val="000000"/>
            </a:solidFill>
            <a:ln w="9525">
              <a:solidFill>
                <a:schemeClr val="tx1"/>
              </a:solidFill>
              <a:round/>
              <a:headEnd/>
              <a:tailEnd/>
            </a:ln>
          </p:spPr>
          <p:txBody>
            <a:bodyPr/>
            <a:lstStyle/>
            <a:p>
              <a:endParaRPr lang="en-US">
                <a:latin typeface="Corbel" pitchFamily="34" charset="0"/>
              </a:endParaRPr>
            </a:p>
          </p:txBody>
        </p:sp>
        <p:sp>
          <p:nvSpPr>
            <p:cNvPr id="63527" name="Freeform 39"/>
            <p:cNvSpPr>
              <a:spLocks/>
            </p:cNvSpPr>
            <p:nvPr/>
          </p:nvSpPr>
          <p:spPr bwMode="auto">
            <a:xfrm>
              <a:off x="4216" y="2660"/>
              <a:ext cx="143" cy="138"/>
            </a:xfrm>
            <a:custGeom>
              <a:avLst/>
              <a:gdLst>
                <a:gd name="T0" fmla="*/ 0 w 287"/>
                <a:gd name="T1" fmla="*/ 0 h 277"/>
                <a:gd name="T2" fmla="*/ 0 w 287"/>
                <a:gd name="T3" fmla="*/ 0 h 277"/>
                <a:gd name="T4" fmla="*/ 0 w 287"/>
                <a:gd name="T5" fmla="*/ 0 h 277"/>
                <a:gd name="T6" fmla="*/ 0 w 287"/>
                <a:gd name="T7" fmla="*/ 0 h 277"/>
                <a:gd name="T8" fmla="*/ 0 w 287"/>
                <a:gd name="T9" fmla="*/ 0 h 277"/>
                <a:gd name="T10" fmla="*/ 0 w 287"/>
                <a:gd name="T11" fmla="*/ 0 h 277"/>
                <a:gd name="T12" fmla="*/ 0 w 287"/>
                <a:gd name="T13" fmla="*/ 0 h 277"/>
                <a:gd name="T14" fmla="*/ 0 w 287"/>
                <a:gd name="T15" fmla="*/ 0 h 277"/>
                <a:gd name="T16" fmla="*/ 0 w 287"/>
                <a:gd name="T17" fmla="*/ 0 h 277"/>
                <a:gd name="T18" fmla="*/ 0 w 287"/>
                <a:gd name="T19" fmla="*/ 0 h 277"/>
                <a:gd name="T20" fmla="*/ 0 w 287"/>
                <a:gd name="T21" fmla="*/ 0 h 277"/>
                <a:gd name="T22" fmla="*/ 0 w 287"/>
                <a:gd name="T23" fmla="*/ 0 h 277"/>
                <a:gd name="T24" fmla="*/ 0 w 287"/>
                <a:gd name="T25" fmla="*/ 0 h 277"/>
                <a:gd name="T26" fmla="*/ 0 w 287"/>
                <a:gd name="T27" fmla="*/ 0 h 277"/>
                <a:gd name="T28" fmla="*/ 0 w 287"/>
                <a:gd name="T29" fmla="*/ 0 h 277"/>
                <a:gd name="T30" fmla="*/ 0 w 287"/>
                <a:gd name="T31" fmla="*/ 0 h 277"/>
                <a:gd name="T32" fmla="*/ 0 w 287"/>
                <a:gd name="T33" fmla="*/ 0 h 277"/>
                <a:gd name="T34" fmla="*/ 0 w 287"/>
                <a:gd name="T35" fmla="*/ 0 h 277"/>
                <a:gd name="T36" fmla="*/ 0 w 287"/>
                <a:gd name="T37" fmla="*/ 0 h 277"/>
                <a:gd name="T38" fmla="*/ 0 w 287"/>
                <a:gd name="T39" fmla="*/ 0 h 277"/>
                <a:gd name="T40" fmla="*/ 0 w 287"/>
                <a:gd name="T41" fmla="*/ 0 h 277"/>
                <a:gd name="T42" fmla="*/ 0 w 287"/>
                <a:gd name="T43" fmla="*/ 0 h 277"/>
                <a:gd name="T44" fmla="*/ 0 w 287"/>
                <a:gd name="T45" fmla="*/ 0 h 277"/>
                <a:gd name="T46" fmla="*/ 0 w 287"/>
                <a:gd name="T47" fmla="*/ 0 h 277"/>
                <a:gd name="T48" fmla="*/ 0 w 287"/>
                <a:gd name="T49" fmla="*/ 0 h 277"/>
                <a:gd name="T50" fmla="*/ 0 w 287"/>
                <a:gd name="T51" fmla="*/ 0 h 277"/>
                <a:gd name="T52" fmla="*/ 0 w 287"/>
                <a:gd name="T53" fmla="*/ 0 h 2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7"/>
                <a:gd name="T82" fmla="*/ 0 h 277"/>
                <a:gd name="T83" fmla="*/ 287 w 287"/>
                <a:gd name="T84" fmla="*/ 277 h 2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7" h="277">
                  <a:moveTo>
                    <a:pt x="36" y="0"/>
                  </a:moveTo>
                  <a:lnTo>
                    <a:pt x="5" y="57"/>
                  </a:lnTo>
                  <a:lnTo>
                    <a:pt x="0" y="121"/>
                  </a:lnTo>
                  <a:lnTo>
                    <a:pt x="53" y="162"/>
                  </a:lnTo>
                  <a:lnTo>
                    <a:pt x="115" y="183"/>
                  </a:lnTo>
                  <a:lnTo>
                    <a:pt x="157" y="152"/>
                  </a:lnTo>
                  <a:lnTo>
                    <a:pt x="177" y="115"/>
                  </a:lnTo>
                  <a:lnTo>
                    <a:pt x="224" y="141"/>
                  </a:lnTo>
                  <a:lnTo>
                    <a:pt x="182" y="167"/>
                  </a:lnTo>
                  <a:lnTo>
                    <a:pt x="172" y="209"/>
                  </a:lnTo>
                  <a:lnTo>
                    <a:pt x="199" y="240"/>
                  </a:lnTo>
                  <a:lnTo>
                    <a:pt x="271" y="277"/>
                  </a:lnTo>
                  <a:lnTo>
                    <a:pt x="287" y="245"/>
                  </a:lnTo>
                  <a:lnTo>
                    <a:pt x="255" y="220"/>
                  </a:lnTo>
                  <a:lnTo>
                    <a:pt x="245" y="193"/>
                  </a:lnTo>
                  <a:lnTo>
                    <a:pt x="271" y="167"/>
                  </a:lnTo>
                  <a:lnTo>
                    <a:pt x="276" y="136"/>
                  </a:lnTo>
                  <a:lnTo>
                    <a:pt x="255" y="88"/>
                  </a:lnTo>
                  <a:lnTo>
                    <a:pt x="208" y="63"/>
                  </a:lnTo>
                  <a:lnTo>
                    <a:pt x="162" y="68"/>
                  </a:lnTo>
                  <a:lnTo>
                    <a:pt x="126" y="115"/>
                  </a:lnTo>
                  <a:lnTo>
                    <a:pt x="93" y="130"/>
                  </a:lnTo>
                  <a:lnTo>
                    <a:pt x="47" y="110"/>
                  </a:lnTo>
                  <a:lnTo>
                    <a:pt x="53" y="68"/>
                  </a:lnTo>
                  <a:lnTo>
                    <a:pt x="73" y="26"/>
                  </a:lnTo>
                  <a:lnTo>
                    <a:pt x="36" y="0"/>
                  </a:lnTo>
                  <a:close/>
                </a:path>
              </a:pathLst>
            </a:custGeom>
            <a:solidFill>
              <a:srgbClr val="000000"/>
            </a:solidFill>
            <a:ln w="9525">
              <a:solidFill>
                <a:schemeClr val="tx1"/>
              </a:solidFill>
              <a:round/>
              <a:headEnd/>
              <a:tailEnd/>
            </a:ln>
          </p:spPr>
          <p:txBody>
            <a:bodyPr/>
            <a:lstStyle/>
            <a:p>
              <a:endParaRPr lang="en-US">
                <a:latin typeface="Corbel" pitchFamily="34" charset="0"/>
              </a:endParaRPr>
            </a:p>
          </p:txBody>
        </p:sp>
        <p:sp>
          <p:nvSpPr>
            <p:cNvPr id="63528" name="Freeform 40"/>
            <p:cNvSpPr>
              <a:spLocks/>
            </p:cNvSpPr>
            <p:nvPr/>
          </p:nvSpPr>
          <p:spPr bwMode="auto">
            <a:xfrm>
              <a:off x="4198" y="2269"/>
              <a:ext cx="143" cy="70"/>
            </a:xfrm>
            <a:custGeom>
              <a:avLst/>
              <a:gdLst>
                <a:gd name="T0" fmla="*/ 0 w 287"/>
                <a:gd name="T1" fmla="*/ 0 h 141"/>
                <a:gd name="T2" fmla="*/ 0 w 287"/>
                <a:gd name="T3" fmla="*/ 0 h 141"/>
                <a:gd name="T4" fmla="*/ 0 w 287"/>
                <a:gd name="T5" fmla="*/ 0 h 141"/>
                <a:gd name="T6" fmla="*/ 0 w 287"/>
                <a:gd name="T7" fmla="*/ 0 h 141"/>
                <a:gd name="T8" fmla="*/ 0 w 287"/>
                <a:gd name="T9" fmla="*/ 0 h 141"/>
                <a:gd name="T10" fmla="*/ 0 w 287"/>
                <a:gd name="T11" fmla="*/ 0 h 141"/>
                <a:gd name="T12" fmla="*/ 0 w 287"/>
                <a:gd name="T13" fmla="*/ 0 h 141"/>
                <a:gd name="T14" fmla="*/ 0 w 287"/>
                <a:gd name="T15" fmla="*/ 0 h 141"/>
                <a:gd name="T16" fmla="*/ 0 w 287"/>
                <a:gd name="T17" fmla="*/ 0 h 141"/>
                <a:gd name="T18" fmla="*/ 0 w 287"/>
                <a:gd name="T19" fmla="*/ 0 h 141"/>
                <a:gd name="T20" fmla="*/ 0 w 287"/>
                <a:gd name="T21" fmla="*/ 0 h 141"/>
                <a:gd name="T22" fmla="*/ 0 w 287"/>
                <a:gd name="T23" fmla="*/ 0 h 141"/>
                <a:gd name="T24" fmla="*/ 0 w 287"/>
                <a:gd name="T25" fmla="*/ 0 h 141"/>
                <a:gd name="T26" fmla="*/ 0 w 287"/>
                <a:gd name="T27" fmla="*/ 0 h 141"/>
                <a:gd name="T28" fmla="*/ 0 w 287"/>
                <a:gd name="T29" fmla="*/ 0 h 141"/>
                <a:gd name="T30" fmla="*/ 0 w 287"/>
                <a:gd name="T31" fmla="*/ 0 h 141"/>
                <a:gd name="T32" fmla="*/ 0 w 287"/>
                <a:gd name="T33" fmla="*/ 0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7"/>
                <a:gd name="T52" fmla="*/ 0 h 141"/>
                <a:gd name="T53" fmla="*/ 287 w 287"/>
                <a:gd name="T54" fmla="*/ 141 h 1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7" h="141">
                  <a:moveTo>
                    <a:pt x="6" y="26"/>
                  </a:moveTo>
                  <a:lnTo>
                    <a:pt x="152" y="11"/>
                  </a:lnTo>
                  <a:lnTo>
                    <a:pt x="225" y="0"/>
                  </a:lnTo>
                  <a:lnTo>
                    <a:pt x="287" y="26"/>
                  </a:lnTo>
                  <a:lnTo>
                    <a:pt x="240" y="141"/>
                  </a:lnTo>
                  <a:lnTo>
                    <a:pt x="199" y="110"/>
                  </a:lnTo>
                  <a:lnTo>
                    <a:pt x="115" y="95"/>
                  </a:lnTo>
                  <a:lnTo>
                    <a:pt x="37" y="79"/>
                  </a:lnTo>
                  <a:lnTo>
                    <a:pt x="90" y="59"/>
                  </a:lnTo>
                  <a:lnTo>
                    <a:pt x="167" y="68"/>
                  </a:lnTo>
                  <a:lnTo>
                    <a:pt x="209" y="79"/>
                  </a:lnTo>
                  <a:lnTo>
                    <a:pt x="240" y="42"/>
                  </a:lnTo>
                  <a:lnTo>
                    <a:pt x="172" y="37"/>
                  </a:lnTo>
                  <a:lnTo>
                    <a:pt x="110" y="37"/>
                  </a:lnTo>
                  <a:lnTo>
                    <a:pt x="0" y="59"/>
                  </a:lnTo>
                  <a:lnTo>
                    <a:pt x="6" y="26"/>
                  </a:lnTo>
                  <a:close/>
                </a:path>
              </a:pathLst>
            </a:custGeom>
            <a:solidFill>
              <a:srgbClr val="000000"/>
            </a:solidFill>
            <a:ln w="9525">
              <a:solidFill>
                <a:schemeClr val="tx1"/>
              </a:solidFill>
              <a:round/>
              <a:headEnd/>
              <a:tailEnd/>
            </a:ln>
          </p:spPr>
          <p:txBody>
            <a:bodyPr/>
            <a:lstStyle/>
            <a:p>
              <a:endParaRPr lang="en-US">
                <a:latin typeface="Corbel" pitchFamily="34"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533400" y="4267200"/>
            <a:ext cx="6858000" cy="2057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03"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CDEB3BD-F7DE-4A31-9BE5-0487AADC071C}" type="slidenum">
              <a:rPr lang="en-GB" smtClean="0"/>
              <a:pPr fontAlgn="base">
                <a:spcBef>
                  <a:spcPct val="0"/>
                </a:spcBef>
                <a:spcAft>
                  <a:spcPct val="0"/>
                </a:spcAft>
                <a:defRPr/>
              </a:pPr>
              <a:t>7</a:t>
            </a:fld>
            <a:endParaRPr lang="en-GB" smtClean="0"/>
          </a:p>
        </p:txBody>
      </p:sp>
      <p:sp>
        <p:nvSpPr>
          <p:cNvPr id="5122" name="Rectangle 2"/>
          <p:cNvSpPr>
            <a:spLocks noGrp="1" noChangeArrowheads="1"/>
          </p:cNvSpPr>
          <p:nvPr>
            <p:ph type="title"/>
          </p:nvPr>
        </p:nvSpPr>
        <p:spPr>
          <a:xfrm>
            <a:off x="685800" y="512763"/>
            <a:ext cx="7772400" cy="914400"/>
          </a:xfrm>
        </p:spPr>
        <p:txBody>
          <a:bodyPr/>
          <a:lstStyle/>
          <a:p>
            <a:pPr defTabSz="762000" eaLnBrk="1" fontAlgn="auto" hangingPunct="1">
              <a:spcAft>
                <a:spcPts val="0"/>
              </a:spcAft>
              <a:defRPr/>
            </a:pPr>
            <a:r>
              <a:rPr lang="en-GB" dirty="0">
                <a:solidFill>
                  <a:schemeClr val="tx2">
                    <a:satMod val="200000"/>
                  </a:schemeClr>
                </a:solidFill>
                <a:latin typeface="Arial" pitchFamily="34" charset="0"/>
                <a:cs typeface="Arial" pitchFamily="34" charset="0"/>
              </a:rPr>
              <a:t>Diabetes Mellitus</a:t>
            </a:r>
          </a:p>
        </p:txBody>
      </p:sp>
      <p:sp>
        <p:nvSpPr>
          <p:cNvPr id="64517" name="Rectangle 3"/>
          <p:cNvSpPr>
            <a:spLocks noGrp="1" noChangeArrowheads="1"/>
          </p:cNvSpPr>
          <p:nvPr>
            <p:ph type="body" idx="1"/>
          </p:nvPr>
        </p:nvSpPr>
        <p:spPr>
          <a:xfrm>
            <a:off x="228600" y="1773238"/>
            <a:ext cx="8229600" cy="5084762"/>
          </a:xfrm>
          <a:noFill/>
        </p:spPr>
        <p:txBody>
          <a:bodyPr/>
          <a:lstStyle/>
          <a:p>
            <a:pPr lvl="1" algn="just" defTabSz="762000" eaLnBrk="1" hangingPunct="1">
              <a:spcBef>
                <a:spcPct val="0"/>
              </a:spcBef>
            </a:pPr>
            <a:r>
              <a:rPr lang="en-GB" sz="2400" smtClean="0">
                <a:latin typeface="Arial" pitchFamily="34" charset="0"/>
                <a:cs typeface="Arial" pitchFamily="34" charset="0"/>
              </a:rPr>
              <a:t>A metabolic disorder of multiple aetiology characterized by chronic hyperglycaemia with disturbances of carbohydrate, fat and protein metabolism resulting from defects in insulin secretion, insulin action or both </a:t>
            </a:r>
          </a:p>
          <a:p>
            <a:pPr lvl="1" algn="just" defTabSz="762000" eaLnBrk="1" hangingPunct="1">
              <a:spcBef>
                <a:spcPct val="0"/>
              </a:spcBef>
            </a:pPr>
            <a:endParaRPr lang="en-GB" sz="2400" smtClean="0">
              <a:latin typeface="Arial" pitchFamily="34" charset="0"/>
              <a:cs typeface="Arial" pitchFamily="34" charset="0"/>
            </a:endParaRPr>
          </a:p>
          <a:p>
            <a:pPr lvl="1" algn="just" defTabSz="762000" eaLnBrk="1" hangingPunct="1">
              <a:spcBef>
                <a:spcPct val="0"/>
              </a:spcBef>
            </a:pPr>
            <a:r>
              <a:rPr lang="en-GB" sz="2400" smtClean="0">
                <a:latin typeface="Arial" pitchFamily="34" charset="0"/>
                <a:cs typeface="Arial" pitchFamily="34" charset="0"/>
              </a:rPr>
              <a:t>Associated with a risk of developing late diabetic complications including</a:t>
            </a:r>
          </a:p>
          <a:p>
            <a:pPr lvl="2" algn="just" defTabSz="762000" eaLnBrk="1" hangingPunct="1">
              <a:spcBef>
                <a:spcPct val="0"/>
              </a:spcBef>
            </a:pPr>
            <a:r>
              <a:rPr lang="en-GB" smtClean="0">
                <a:latin typeface="Arial" pitchFamily="34" charset="0"/>
                <a:cs typeface="Arial" pitchFamily="34" charset="0"/>
              </a:rPr>
              <a:t>Microvascular (retinopathy, nephropathy)</a:t>
            </a:r>
          </a:p>
          <a:p>
            <a:pPr lvl="2" algn="just" defTabSz="762000" eaLnBrk="1" hangingPunct="1">
              <a:spcBef>
                <a:spcPct val="0"/>
              </a:spcBef>
            </a:pPr>
            <a:r>
              <a:rPr lang="en-GB" smtClean="0">
                <a:latin typeface="Arial" pitchFamily="34" charset="0"/>
                <a:cs typeface="Arial" pitchFamily="34" charset="0"/>
              </a:rPr>
              <a:t>Macrovascular (atherosclerosis)</a:t>
            </a:r>
          </a:p>
          <a:p>
            <a:pPr lvl="2" algn="just" defTabSz="762000" eaLnBrk="1" hangingPunct="1">
              <a:spcBef>
                <a:spcPct val="0"/>
              </a:spcBef>
            </a:pPr>
            <a:r>
              <a:rPr lang="en-GB" smtClean="0">
                <a:latin typeface="Arial" pitchFamily="34" charset="0"/>
                <a:cs typeface="Arial" pitchFamily="34" charset="0"/>
              </a:rPr>
              <a:t>Neuropathy</a:t>
            </a:r>
          </a:p>
        </p:txBody>
      </p:sp>
      <p:sp>
        <p:nvSpPr>
          <p:cNvPr id="64518" name="Line 4"/>
          <p:cNvSpPr>
            <a:spLocks noChangeShapeType="1"/>
          </p:cNvSpPr>
          <p:nvPr/>
        </p:nvSpPr>
        <p:spPr bwMode="auto">
          <a:xfrm>
            <a:off x="755650" y="1412875"/>
            <a:ext cx="7777163" cy="0"/>
          </a:xfrm>
          <a:prstGeom prst="line">
            <a:avLst/>
          </a:prstGeom>
          <a:noFill/>
          <a:ln w="254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54" name="Rectangle 53"/>
          <p:cNvSpPr/>
          <p:nvPr/>
        </p:nvSpPr>
        <p:spPr>
          <a:xfrm>
            <a:off x="0" y="0"/>
            <a:ext cx="9144000" cy="85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5539" name="Rectangle 2"/>
          <p:cNvSpPr>
            <a:spLocks noChangeArrowheads="1"/>
          </p:cNvSpPr>
          <p:nvPr/>
        </p:nvSpPr>
        <p:spPr bwMode="auto">
          <a:xfrm>
            <a:off x="0" y="857250"/>
            <a:ext cx="8720138"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endParaRPr lang="en-US">
              <a:latin typeface="Calibri" pitchFamily="34" charset="0"/>
            </a:endParaRPr>
          </a:p>
        </p:txBody>
      </p:sp>
      <p:pic>
        <p:nvPicPr>
          <p:cNvPr id="65540" name="Picture 3" descr="Mode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2025" y="1089025"/>
            <a:ext cx="1762125"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7476" name="Rectangle 4"/>
          <p:cNvSpPr>
            <a:spLocks noGrp="1" noChangeArrowheads="1"/>
          </p:cNvSpPr>
          <p:nvPr>
            <p:ph type="title"/>
          </p:nvPr>
        </p:nvSpPr>
        <p:spPr>
          <a:xfrm>
            <a:off x="107950" y="155575"/>
            <a:ext cx="8940800" cy="487363"/>
          </a:xfrm>
        </p:spPr>
        <p:txBody>
          <a:bodyPr rtlCol="0">
            <a:normAutofit fontScale="90000"/>
          </a:bodyPr>
          <a:lstStyle/>
          <a:p>
            <a:pPr eaLnBrk="1" fontAlgn="auto" hangingPunct="1">
              <a:spcAft>
                <a:spcPts val="0"/>
              </a:spcAft>
              <a:defRPr/>
            </a:pPr>
            <a:r>
              <a:rPr lang="de-DE" sz="3200" dirty="0" smtClean="0">
                <a:solidFill>
                  <a:schemeClr val="bg1"/>
                </a:solidFill>
                <a:latin typeface="Britannic Bold" pitchFamily="34" charset="0"/>
              </a:rPr>
              <a:t>Diabetes : A malignant vascular disorder</a:t>
            </a:r>
          </a:p>
        </p:txBody>
      </p:sp>
      <p:grpSp>
        <p:nvGrpSpPr>
          <p:cNvPr id="2" name="Group 5"/>
          <p:cNvGrpSpPr>
            <a:grpSpLocks/>
          </p:cNvGrpSpPr>
          <p:nvPr/>
        </p:nvGrpSpPr>
        <p:grpSpPr bwMode="auto">
          <a:xfrm>
            <a:off x="1763713" y="1196975"/>
            <a:ext cx="2517775" cy="1289050"/>
            <a:chOff x="1384" y="945"/>
            <a:chExt cx="1784" cy="812"/>
          </a:xfrm>
        </p:grpSpPr>
        <p:sp>
          <p:nvSpPr>
            <p:cNvPr id="65587" name="Text Box 6"/>
            <p:cNvSpPr txBox="1">
              <a:spLocks noChangeArrowheads="1"/>
            </p:cNvSpPr>
            <p:nvPr/>
          </p:nvSpPr>
          <p:spPr bwMode="auto">
            <a:xfrm>
              <a:off x="1384" y="1391"/>
              <a:ext cx="103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de-DE" sz="1600" b="1">
                  <a:solidFill>
                    <a:srgbClr val="FFC000"/>
                  </a:solidFill>
                  <a:cs typeface="Arial" pitchFamily="34" charset="0"/>
                </a:rPr>
                <a:t>Diabetic Retinopathy</a:t>
              </a:r>
            </a:p>
          </p:txBody>
        </p:sp>
        <p:sp>
          <p:nvSpPr>
            <p:cNvPr id="65588" name="Freeform 7"/>
            <p:cNvSpPr>
              <a:spLocks/>
            </p:cNvSpPr>
            <p:nvPr/>
          </p:nvSpPr>
          <p:spPr bwMode="auto">
            <a:xfrm>
              <a:off x="1449" y="945"/>
              <a:ext cx="1719" cy="485"/>
            </a:xfrm>
            <a:custGeom>
              <a:avLst/>
              <a:gdLst>
                <a:gd name="T0" fmla="*/ 1640229 w 1413"/>
                <a:gd name="T1" fmla="*/ 233737 h 393"/>
                <a:gd name="T2" fmla="*/ 0 w 1413"/>
                <a:gd name="T3" fmla="*/ 0 h 393"/>
                <a:gd name="T4" fmla="*/ 0 w 1413"/>
                <a:gd name="T5" fmla="*/ 763684 h 393"/>
                <a:gd name="T6" fmla="*/ 1640229 w 1413"/>
                <a:gd name="T7" fmla="*/ 233737 h 393"/>
                <a:gd name="T8" fmla="*/ 0 60000 65536"/>
                <a:gd name="T9" fmla="*/ 0 60000 65536"/>
                <a:gd name="T10" fmla="*/ 0 60000 65536"/>
                <a:gd name="T11" fmla="*/ 0 60000 65536"/>
                <a:gd name="T12" fmla="*/ 0 w 1413"/>
                <a:gd name="T13" fmla="*/ 0 h 393"/>
                <a:gd name="T14" fmla="*/ 1413 w 1413"/>
                <a:gd name="T15" fmla="*/ 393 h 393"/>
              </a:gdLst>
              <a:ahLst/>
              <a:cxnLst>
                <a:cxn ang="T8">
                  <a:pos x="T0" y="T1"/>
                </a:cxn>
                <a:cxn ang="T9">
                  <a:pos x="T2" y="T3"/>
                </a:cxn>
                <a:cxn ang="T10">
                  <a:pos x="T4" y="T5"/>
                </a:cxn>
                <a:cxn ang="T11">
                  <a:pos x="T6" y="T7"/>
                </a:cxn>
              </a:cxnLst>
              <a:rect l="T12" t="T13" r="T14" b="T15"/>
              <a:pathLst>
                <a:path w="1413" h="393">
                  <a:moveTo>
                    <a:pt x="1413" y="120"/>
                  </a:moveTo>
                  <a:lnTo>
                    <a:pt x="0" y="0"/>
                  </a:lnTo>
                  <a:lnTo>
                    <a:pt x="0" y="393"/>
                  </a:lnTo>
                  <a:lnTo>
                    <a:pt x="1413" y="120"/>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cs typeface="Arial" pitchFamily="34" charset="0"/>
              </a:endParaRPr>
            </a:p>
          </p:txBody>
        </p:sp>
        <p:pic>
          <p:nvPicPr>
            <p:cNvPr id="65589" name="Picture 8"/>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71" y="969"/>
              <a:ext cx="453"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pic>
      </p:grpSp>
      <p:grpSp>
        <p:nvGrpSpPr>
          <p:cNvPr id="3" name="Group 10"/>
          <p:cNvGrpSpPr>
            <a:grpSpLocks/>
          </p:cNvGrpSpPr>
          <p:nvPr/>
        </p:nvGrpSpPr>
        <p:grpSpPr bwMode="auto">
          <a:xfrm>
            <a:off x="4335463" y="1019175"/>
            <a:ext cx="3262312" cy="1176338"/>
            <a:chOff x="3216" y="831"/>
            <a:chExt cx="2311" cy="741"/>
          </a:xfrm>
        </p:grpSpPr>
        <p:sp>
          <p:nvSpPr>
            <p:cNvPr id="65582" name="Text Box 11"/>
            <p:cNvSpPr txBox="1">
              <a:spLocks noChangeArrowheads="1"/>
            </p:cNvSpPr>
            <p:nvPr/>
          </p:nvSpPr>
          <p:spPr bwMode="auto">
            <a:xfrm>
              <a:off x="4944" y="831"/>
              <a:ext cx="58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de-DE" sz="1600" b="1">
                  <a:solidFill>
                    <a:schemeClr val="bg1"/>
                  </a:solidFill>
                  <a:cs typeface="Arial" pitchFamily="34" charset="0"/>
                </a:rPr>
                <a:t>Stroke</a:t>
              </a:r>
            </a:p>
          </p:txBody>
        </p:sp>
        <p:grpSp>
          <p:nvGrpSpPr>
            <p:cNvPr id="65583" name="Group 12"/>
            <p:cNvGrpSpPr>
              <a:grpSpLocks/>
            </p:cNvGrpSpPr>
            <p:nvPr/>
          </p:nvGrpSpPr>
          <p:grpSpPr bwMode="auto">
            <a:xfrm>
              <a:off x="3216" y="1008"/>
              <a:ext cx="1659" cy="533"/>
              <a:chOff x="3216" y="1008"/>
              <a:chExt cx="1659" cy="533"/>
            </a:xfrm>
          </p:grpSpPr>
          <p:sp>
            <p:nvSpPr>
              <p:cNvPr id="65585" name="Freeform 13"/>
              <p:cNvSpPr>
                <a:spLocks/>
              </p:cNvSpPr>
              <p:nvPr/>
            </p:nvSpPr>
            <p:spPr bwMode="auto">
              <a:xfrm rot="-142276">
                <a:off x="3216" y="1008"/>
                <a:ext cx="1659" cy="376"/>
              </a:xfrm>
              <a:custGeom>
                <a:avLst/>
                <a:gdLst>
                  <a:gd name="T0" fmla="*/ 0 w 1464"/>
                  <a:gd name="T1" fmla="*/ 0 h 264"/>
                  <a:gd name="T2" fmla="*/ 131987 w 1464"/>
                  <a:gd name="T3" fmla="*/ 15202134 h 264"/>
                  <a:gd name="T4" fmla="*/ 131987 w 1464"/>
                  <a:gd name="T5" fmla="*/ 89295469 h 264"/>
                  <a:gd name="T6" fmla="*/ 0 w 1464"/>
                  <a:gd name="T7" fmla="*/ 0 h 264"/>
                  <a:gd name="T8" fmla="*/ 0 60000 65536"/>
                  <a:gd name="T9" fmla="*/ 0 60000 65536"/>
                  <a:gd name="T10" fmla="*/ 0 60000 65536"/>
                  <a:gd name="T11" fmla="*/ 0 60000 65536"/>
                  <a:gd name="T12" fmla="*/ 0 w 1464"/>
                  <a:gd name="T13" fmla="*/ 0 h 264"/>
                  <a:gd name="T14" fmla="*/ 1464 w 1464"/>
                  <a:gd name="T15" fmla="*/ 264 h 264"/>
                </a:gdLst>
                <a:ahLst/>
                <a:cxnLst>
                  <a:cxn ang="T8">
                    <a:pos x="T0" y="T1"/>
                  </a:cxn>
                  <a:cxn ang="T9">
                    <a:pos x="T2" y="T3"/>
                  </a:cxn>
                  <a:cxn ang="T10">
                    <a:pos x="T4" y="T5"/>
                  </a:cxn>
                  <a:cxn ang="T11">
                    <a:pos x="T6" y="T7"/>
                  </a:cxn>
                </a:cxnLst>
                <a:rect l="T12" t="T13" r="T14" b="T15"/>
                <a:pathLst>
                  <a:path w="1464" h="264">
                    <a:moveTo>
                      <a:pt x="0" y="0"/>
                    </a:moveTo>
                    <a:lnTo>
                      <a:pt x="1464" y="45"/>
                    </a:lnTo>
                    <a:lnTo>
                      <a:pt x="1464" y="264"/>
                    </a:lnTo>
                    <a:lnTo>
                      <a:pt x="0" y="0"/>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cs typeface="Arial" pitchFamily="34" charset="0"/>
                </a:endParaRPr>
              </a:p>
            </p:txBody>
          </p:sp>
          <p:sp>
            <p:nvSpPr>
              <p:cNvPr id="65586" name="Freeform 14"/>
              <p:cNvSpPr>
                <a:spLocks/>
              </p:cNvSpPr>
              <p:nvPr/>
            </p:nvSpPr>
            <p:spPr bwMode="auto">
              <a:xfrm>
                <a:off x="3264" y="1200"/>
                <a:ext cx="1610" cy="341"/>
              </a:xfrm>
              <a:custGeom>
                <a:avLst/>
                <a:gdLst>
                  <a:gd name="T0" fmla="*/ 0 w 1419"/>
                  <a:gd name="T1" fmla="*/ 2147483647 h 213"/>
                  <a:gd name="T2" fmla="*/ 133784 w 1419"/>
                  <a:gd name="T3" fmla="*/ 0 h 213"/>
                  <a:gd name="T4" fmla="*/ 133784 w 1419"/>
                  <a:gd name="T5" fmla="*/ 2147483647 h 213"/>
                  <a:gd name="T6" fmla="*/ 0 w 1419"/>
                  <a:gd name="T7" fmla="*/ 2147483647 h 213"/>
                  <a:gd name="T8" fmla="*/ 0 60000 65536"/>
                  <a:gd name="T9" fmla="*/ 0 60000 65536"/>
                  <a:gd name="T10" fmla="*/ 0 60000 65536"/>
                  <a:gd name="T11" fmla="*/ 0 60000 65536"/>
                  <a:gd name="T12" fmla="*/ 0 w 1419"/>
                  <a:gd name="T13" fmla="*/ 0 h 213"/>
                  <a:gd name="T14" fmla="*/ 1419 w 1419"/>
                  <a:gd name="T15" fmla="*/ 213 h 213"/>
                </a:gdLst>
                <a:ahLst/>
                <a:cxnLst>
                  <a:cxn ang="T8">
                    <a:pos x="T0" y="T1"/>
                  </a:cxn>
                  <a:cxn ang="T9">
                    <a:pos x="T2" y="T3"/>
                  </a:cxn>
                  <a:cxn ang="T10">
                    <a:pos x="T4" y="T5"/>
                  </a:cxn>
                  <a:cxn ang="T11">
                    <a:pos x="T6" y="T7"/>
                  </a:cxn>
                </a:cxnLst>
                <a:rect l="T12" t="T13" r="T14" b="T15"/>
                <a:pathLst>
                  <a:path w="1419" h="213">
                    <a:moveTo>
                      <a:pt x="0" y="123"/>
                    </a:moveTo>
                    <a:lnTo>
                      <a:pt x="1419" y="0"/>
                    </a:lnTo>
                    <a:lnTo>
                      <a:pt x="1419" y="213"/>
                    </a:lnTo>
                    <a:lnTo>
                      <a:pt x="0" y="123"/>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cs typeface="Arial" pitchFamily="34" charset="0"/>
                </a:endParaRPr>
              </a:p>
            </p:txBody>
          </p:sp>
        </p:grpSp>
        <p:pic>
          <p:nvPicPr>
            <p:cNvPr id="65584" name="Picture 15" descr="brain"/>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68" y="1008"/>
              <a:ext cx="509"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97488" name="Text Box 16"/>
          <p:cNvSpPr txBox="1">
            <a:spLocks noChangeArrowheads="1"/>
          </p:cNvSpPr>
          <p:nvPr/>
        </p:nvSpPr>
        <p:spPr bwMode="auto">
          <a:xfrm>
            <a:off x="6773863" y="1295400"/>
            <a:ext cx="15367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90000"/>
              </a:lnSpc>
            </a:pPr>
            <a:r>
              <a:rPr lang="de-DE" sz="1200">
                <a:cs typeface="Arial" pitchFamily="34" charset="0"/>
              </a:rPr>
              <a:t>2-4 x risk for stroke </a:t>
            </a:r>
            <a:br>
              <a:rPr lang="de-DE" sz="1200">
                <a:cs typeface="Arial" pitchFamily="34" charset="0"/>
              </a:rPr>
            </a:br>
            <a:r>
              <a:rPr lang="de-DE" sz="1200">
                <a:cs typeface="Arial" pitchFamily="34" charset="0"/>
              </a:rPr>
              <a:t>and coronary heart</a:t>
            </a:r>
            <a:br>
              <a:rPr lang="de-DE" sz="1200">
                <a:cs typeface="Arial" pitchFamily="34" charset="0"/>
              </a:rPr>
            </a:br>
            <a:r>
              <a:rPr lang="de-DE" sz="1200">
                <a:cs typeface="Arial" pitchFamily="34" charset="0"/>
              </a:rPr>
              <a:t>disease *)</a:t>
            </a:r>
            <a:endParaRPr lang="de-DE" sz="1200" baseline="30000">
              <a:cs typeface="Arial" pitchFamily="34" charset="0"/>
            </a:endParaRPr>
          </a:p>
        </p:txBody>
      </p:sp>
      <p:sp>
        <p:nvSpPr>
          <p:cNvPr id="65545" name="Text Box 17"/>
          <p:cNvSpPr txBox="1">
            <a:spLocks noChangeArrowheads="1"/>
          </p:cNvSpPr>
          <p:nvPr/>
        </p:nvSpPr>
        <p:spPr bwMode="auto">
          <a:xfrm>
            <a:off x="323850" y="6207125"/>
            <a:ext cx="84518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90000"/>
              </a:lnSpc>
              <a:spcBef>
                <a:spcPct val="50000"/>
              </a:spcBef>
            </a:pPr>
            <a:r>
              <a:rPr lang="en-US" sz="1200">
                <a:solidFill>
                  <a:srgbClr val="FFFF00"/>
                </a:solidFill>
                <a:latin typeface="Calibri" pitchFamily="34" charset="0"/>
              </a:rPr>
              <a:t>National Diabetes Information Clearinghouse. Diabetes Statistics</a:t>
            </a:r>
            <a:r>
              <a:rPr lang="en-US" sz="1200">
                <a:solidFill>
                  <a:srgbClr val="FFFF00"/>
                </a:solidFill>
                <a:latin typeface="Calibri" pitchFamily="34" charset="0"/>
                <a:cs typeface="Arial" pitchFamily="34" charset="0"/>
              </a:rPr>
              <a:t>–</a:t>
            </a:r>
            <a:r>
              <a:rPr lang="en-US" sz="1200">
                <a:solidFill>
                  <a:srgbClr val="FFFF00"/>
                </a:solidFill>
                <a:latin typeface="Calibri" pitchFamily="34" charset="0"/>
              </a:rPr>
              <a:t>Complications of Diabetes. http://www.niddk.nih.gov/health/diabetes/pubs/dmstats/dmstats.htm#comp. </a:t>
            </a:r>
          </a:p>
        </p:txBody>
      </p:sp>
      <p:sp>
        <p:nvSpPr>
          <p:cNvPr id="1897490" name="Text Box 18"/>
          <p:cNvSpPr txBox="1">
            <a:spLocks noChangeArrowheads="1"/>
          </p:cNvSpPr>
          <p:nvPr/>
        </p:nvSpPr>
        <p:spPr bwMode="auto">
          <a:xfrm>
            <a:off x="5378450" y="5105400"/>
            <a:ext cx="1816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sz="1200">
                <a:cs typeface="Arial" pitchFamily="34" charset="0"/>
              </a:rPr>
              <a:t>Most common cause of </a:t>
            </a:r>
          </a:p>
          <a:p>
            <a:pPr algn="ctr"/>
            <a:r>
              <a:rPr lang="de-DE" sz="1200">
                <a:cs typeface="Arial" pitchFamily="34" charset="0"/>
              </a:rPr>
              <a:t>lower limb amputation</a:t>
            </a:r>
            <a:endParaRPr lang="de-DE" sz="1200" baseline="30000">
              <a:cs typeface="Arial" pitchFamily="34" charset="0"/>
            </a:endParaRPr>
          </a:p>
        </p:txBody>
      </p:sp>
      <p:sp>
        <p:nvSpPr>
          <p:cNvPr id="65547" name="Line 19"/>
          <p:cNvSpPr>
            <a:spLocks noChangeShapeType="1"/>
          </p:cNvSpPr>
          <p:nvPr/>
        </p:nvSpPr>
        <p:spPr bwMode="auto">
          <a:xfrm flipH="1">
            <a:off x="4637088" y="4492625"/>
            <a:ext cx="1722437" cy="4413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lIns="91910" tIns="45954" rIns="91910" bIns="45954"/>
          <a:lstStyle/>
          <a:p>
            <a:endParaRPr lang="en-US"/>
          </a:p>
        </p:txBody>
      </p:sp>
      <p:sp>
        <p:nvSpPr>
          <p:cNvPr id="1897492" name="Text Box 20"/>
          <p:cNvSpPr txBox="1">
            <a:spLocks noChangeArrowheads="1"/>
          </p:cNvSpPr>
          <p:nvPr/>
        </p:nvSpPr>
        <p:spPr bwMode="auto">
          <a:xfrm>
            <a:off x="7239000" y="4114800"/>
            <a:ext cx="16256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90000"/>
              </a:lnSpc>
            </a:pPr>
            <a:r>
              <a:rPr lang="de-DE" sz="1200">
                <a:cs typeface="Arial" pitchFamily="34" charset="0"/>
              </a:rPr>
              <a:t>*) Most common cause of death in diabetics</a:t>
            </a:r>
            <a:endParaRPr lang="de-DE" sz="2000">
              <a:cs typeface="Arial" pitchFamily="34" charset="0"/>
            </a:endParaRPr>
          </a:p>
        </p:txBody>
      </p:sp>
      <p:grpSp>
        <p:nvGrpSpPr>
          <p:cNvPr id="5" name="Group 21"/>
          <p:cNvGrpSpPr>
            <a:grpSpLocks/>
          </p:cNvGrpSpPr>
          <p:nvPr/>
        </p:nvGrpSpPr>
        <p:grpSpPr bwMode="auto">
          <a:xfrm>
            <a:off x="4478338" y="2314575"/>
            <a:ext cx="4606925" cy="1855788"/>
            <a:chOff x="3318" y="1647"/>
            <a:chExt cx="3261" cy="1169"/>
          </a:xfrm>
        </p:grpSpPr>
        <p:grpSp>
          <p:nvGrpSpPr>
            <p:cNvPr id="65577" name="Group 22"/>
            <p:cNvGrpSpPr>
              <a:grpSpLocks/>
            </p:cNvGrpSpPr>
            <p:nvPr/>
          </p:nvGrpSpPr>
          <p:grpSpPr bwMode="auto">
            <a:xfrm>
              <a:off x="3318" y="1647"/>
              <a:ext cx="2731" cy="928"/>
              <a:chOff x="3318" y="1647"/>
              <a:chExt cx="2731" cy="928"/>
            </a:xfrm>
          </p:grpSpPr>
          <p:sp>
            <p:nvSpPr>
              <p:cNvPr id="65579" name="Freeform 23"/>
              <p:cNvSpPr>
                <a:spLocks/>
              </p:cNvSpPr>
              <p:nvPr/>
            </p:nvSpPr>
            <p:spPr bwMode="auto">
              <a:xfrm>
                <a:off x="3318" y="1647"/>
                <a:ext cx="2731" cy="928"/>
              </a:xfrm>
              <a:custGeom>
                <a:avLst/>
                <a:gdLst>
                  <a:gd name="T0" fmla="*/ 0 w 2475"/>
                  <a:gd name="T1" fmla="*/ 0 h 816"/>
                  <a:gd name="T2" fmla="*/ 85388 w 2475"/>
                  <a:gd name="T3" fmla="*/ 19462 h 816"/>
                  <a:gd name="T4" fmla="*/ 85611 w 2475"/>
                  <a:gd name="T5" fmla="*/ 83641 h 816"/>
                  <a:gd name="T6" fmla="*/ 0 w 2475"/>
                  <a:gd name="T7" fmla="*/ 0 h 816"/>
                  <a:gd name="T8" fmla="*/ 0 60000 65536"/>
                  <a:gd name="T9" fmla="*/ 0 60000 65536"/>
                  <a:gd name="T10" fmla="*/ 0 60000 65536"/>
                  <a:gd name="T11" fmla="*/ 0 60000 65536"/>
                  <a:gd name="T12" fmla="*/ 0 w 2475"/>
                  <a:gd name="T13" fmla="*/ 0 h 816"/>
                  <a:gd name="T14" fmla="*/ 2475 w 2475"/>
                  <a:gd name="T15" fmla="*/ 816 h 816"/>
                </a:gdLst>
                <a:ahLst/>
                <a:cxnLst>
                  <a:cxn ang="T8">
                    <a:pos x="T0" y="T1"/>
                  </a:cxn>
                  <a:cxn ang="T9">
                    <a:pos x="T2" y="T3"/>
                  </a:cxn>
                  <a:cxn ang="T10">
                    <a:pos x="T4" y="T5"/>
                  </a:cxn>
                  <a:cxn ang="T11">
                    <a:pos x="T6" y="T7"/>
                  </a:cxn>
                </a:cxnLst>
                <a:rect l="T12" t="T13" r="T14" b="T15"/>
                <a:pathLst>
                  <a:path w="2475" h="816">
                    <a:moveTo>
                      <a:pt x="0" y="0"/>
                    </a:moveTo>
                    <a:lnTo>
                      <a:pt x="2469" y="189"/>
                    </a:lnTo>
                    <a:lnTo>
                      <a:pt x="2475" y="816"/>
                    </a:lnTo>
                    <a:lnTo>
                      <a:pt x="0" y="0"/>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cs typeface="Arial" pitchFamily="34" charset="0"/>
                </a:endParaRPr>
              </a:p>
            </p:txBody>
          </p:sp>
          <p:pic>
            <p:nvPicPr>
              <p:cNvPr id="65580" name="Picture 24"/>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79" y="1865"/>
                <a:ext cx="42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81" name="Text Box 25"/>
              <p:cNvSpPr txBox="1">
                <a:spLocks noChangeArrowheads="1"/>
              </p:cNvSpPr>
              <p:nvPr/>
            </p:nvSpPr>
            <p:spPr bwMode="auto">
              <a:xfrm>
                <a:off x="3984" y="1824"/>
                <a:ext cx="138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sz="1600" b="1">
                    <a:solidFill>
                      <a:srgbClr val="FFC000"/>
                    </a:solidFill>
                    <a:cs typeface="Arial" pitchFamily="34" charset="0"/>
                  </a:rPr>
                  <a:t>Cardiovascular disease</a:t>
                </a:r>
              </a:p>
            </p:txBody>
          </p:sp>
        </p:grpSp>
        <p:sp>
          <p:nvSpPr>
            <p:cNvPr id="65578" name="Text Box 26"/>
            <p:cNvSpPr txBox="1">
              <a:spLocks noChangeArrowheads="1"/>
            </p:cNvSpPr>
            <p:nvPr/>
          </p:nvSpPr>
          <p:spPr bwMode="auto">
            <a:xfrm>
              <a:off x="5164" y="2610"/>
              <a:ext cx="1415"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95000"/>
                </a:lnSpc>
                <a:spcBef>
                  <a:spcPct val="50000"/>
                </a:spcBef>
              </a:pPr>
              <a:r>
                <a:rPr lang="de-DE" sz="1600" b="1">
                  <a:solidFill>
                    <a:srgbClr val="FFC000"/>
                  </a:solidFill>
                  <a:cs typeface="Arial" pitchFamily="34" charset="0"/>
                </a:rPr>
                <a:t>Myocardiac infarct</a:t>
              </a:r>
            </a:p>
          </p:txBody>
        </p:sp>
      </p:grpSp>
      <p:grpSp>
        <p:nvGrpSpPr>
          <p:cNvPr id="7" name="Group 27"/>
          <p:cNvGrpSpPr>
            <a:grpSpLocks/>
          </p:cNvGrpSpPr>
          <p:nvPr/>
        </p:nvGrpSpPr>
        <p:grpSpPr bwMode="auto">
          <a:xfrm>
            <a:off x="4402138" y="3089275"/>
            <a:ext cx="2705100" cy="1992313"/>
            <a:chOff x="3264" y="2135"/>
            <a:chExt cx="1917" cy="1255"/>
          </a:xfrm>
        </p:grpSpPr>
        <p:grpSp>
          <p:nvGrpSpPr>
            <p:cNvPr id="65558" name="Group 28"/>
            <p:cNvGrpSpPr>
              <a:grpSpLocks/>
            </p:cNvGrpSpPr>
            <p:nvPr/>
          </p:nvGrpSpPr>
          <p:grpSpPr bwMode="auto">
            <a:xfrm>
              <a:off x="3264" y="2135"/>
              <a:ext cx="1621" cy="1217"/>
              <a:chOff x="3264" y="2135"/>
              <a:chExt cx="1621" cy="1217"/>
            </a:xfrm>
          </p:grpSpPr>
          <p:sp>
            <p:nvSpPr>
              <p:cNvPr id="65574" name="Freeform 29"/>
              <p:cNvSpPr>
                <a:spLocks/>
              </p:cNvSpPr>
              <p:nvPr/>
            </p:nvSpPr>
            <p:spPr bwMode="auto">
              <a:xfrm>
                <a:off x="3674" y="2135"/>
                <a:ext cx="1211" cy="826"/>
              </a:xfrm>
              <a:custGeom>
                <a:avLst/>
                <a:gdLst>
                  <a:gd name="T0" fmla="*/ 0 w 1046"/>
                  <a:gd name="T1" fmla="*/ 0 h 826"/>
                  <a:gd name="T2" fmla="*/ 203857 w 1046"/>
                  <a:gd name="T3" fmla="*/ 762 h 826"/>
                  <a:gd name="T4" fmla="*/ 168041 w 1046"/>
                  <a:gd name="T5" fmla="*/ 826 h 826"/>
                  <a:gd name="T6" fmla="*/ 0 w 1046"/>
                  <a:gd name="T7" fmla="*/ 0 h 826"/>
                  <a:gd name="T8" fmla="*/ 0 60000 65536"/>
                  <a:gd name="T9" fmla="*/ 0 60000 65536"/>
                  <a:gd name="T10" fmla="*/ 0 60000 65536"/>
                  <a:gd name="T11" fmla="*/ 0 60000 65536"/>
                  <a:gd name="T12" fmla="*/ 0 w 1046"/>
                  <a:gd name="T13" fmla="*/ 0 h 826"/>
                  <a:gd name="T14" fmla="*/ 1046 w 1046"/>
                  <a:gd name="T15" fmla="*/ 826 h 826"/>
                </a:gdLst>
                <a:ahLst/>
                <a:cxnLst>
                  <a:cxn ang="T8">
                    <a:pos x="T0" y="T1"/>
                  </a:cxn>
                  <a:cxn ang="T9">
                    <a:pos x="T2" y="T3"/>
                  </a:cxn>
                  <a:cxn ang="T10">
                    <a:pos x="T4" y="T5"/>
                  </a:cxn>
                  <a:cxn ang="T11">
                    <a:pos x="T6" y="T7"/>
                  </a:cxn>
                </a:cxnLst>
                <a:rect l="T12" t="T13" r="T14" b="T15"/>
                <a:pathLst>
                  <a:path w="1046" h="826">
                    <a:moveTo>
                      <a:pt x="0" y="0"/>
                    </a:moveTo>
                    <a:lnTo>
                      <a:pt x="1046" y="762"/>
                    </a:lnTo>
                    <a:lnTo>
                      <a:pt x="862" y="826"/>
                    </a:lnTo>
                    <a:lnTo>
                      <a:pt x="0" y="0"/>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cs typeface="Arial" pitchFamily="34" charset="0"/>
                </a:endParaRPr>
              </a:p>
            </p:txBody>
          </p:sp>
          <p:sp>
            <p:nvSpPr>
              <p:cNvPr id="65575" name="Freeform 30"/>
              <p:cNvSpPr>
                <a:spLocks/>
              </p:cNvSpPr>
              <p:nvPr/>
            </p:nvSpPr>
            <p:spPr bwMode="auto">
              <a:xfrm>
                <a:off x="3312" y="2897"/>
                <a:ext cx="1336" cy="74"/>
              </a:xfrm>
              <a:custGeom>
                <a:avLst/>
                <a:gdLst>
                  <a:gd name="T0" fmla="*/ 0 w 1336"/>
                  <a:gd name="T1" fmla="*/ 22 h 74"/>
                  <a:gd name="T2" fmla="*/ 1336 w 1336"/>
                  <a:gd name="T3" fmla="*/ 0 h 74"/>
                  <a:gd name="T4" fmla="*/ 1334 w 1336"/>
                  <a:gd name="T5" fmla="*/ 74 h 74"/>
                  <a:gd name="T6" fmla="*/ 0 w 1336"/>
                  <a:gd name="T7" fmla="*/ 22 h 74"/>
                  <a:gd name="T8" fmla="*/ 0 60000 65536"/>
                  <a:gd name="T9" fmla="*/ 0 60000 65536"/>
                  <a:gd name="T10" fmla="*/ 0 60000 65536"/>
                  <a:gd name="T11" fmla="*/ 0 60000 65536"/>
                  <a:gd name="T12" fmla="*/ 0 w 1336"/>
                  <a:gd name="T13" fmla="*/ 0 h 74"/>
                  <a:gd name="T14" fmla="*/ 1336 w 1336"/>
                  <a:gd name="T15" fmla="*/ 74 h 74"/>
                </a:gdLst>
                <a:ahLst/>
                <a:cxnLst>
                  <a:cxn ang="T8">
                    <a:pos x="T0" y="T1"/>
                  </a:cxn>
                  <a:cxn ang="T9">
                    <a:pos x="T2" y="T3"/>
                  </a:cxn>
                  <a:cxn ang="T10">
                    <a:pos x="T4" y="T5"/>
                  </a:cxn>
                  <a:cxn ang="T11">
                    <a:pos x="T6" y="T7"/>
                  </a:cxn>
                </a:cxnLst>
                <a:rect l="T12" t="T13" r="T14" b="T15"/>
                <a:pathLst>
                  <a:path w="1336" h="74">
                    <a:moveTo>
                      <a:pt x="0" y="22"/>
                    </a:moveTo>
                    <a:lnTo>
                      <a:pt x="1336" y="0"/>
                    </a:lnTo>
                    <a:lnTo>
                      <a:pt x="1334" y="74"/>
                    </a:lnTo>
                    <a:lnTo>
                      <a:pt x="0" y="22"/>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cs typeface="Arial" pitchFamily="34" charset="0"/>
                </a:endParaRPr>
              </a:p>
            </p:txBody>
          </p:sp>
          <p:sp>
            <p:nvSpPr>
              <p:cNvPr id="65576" name="Freeform 31"/>
              <p:cNvSpPr>
                <a:spLocks/>
              </p:cNvSpPr>
              <p:nvPr/>
            </p:nvSpPr>
            <p:spPr bwMode="auto">
              <a:xfrm rot="10054215" flipV="1">
                <a:off x="3264" y="3072"/>
                <a:ext cx="1508" cy="280"/>
              </a:xfrm>
              <a:custGeom>
                <a:avLst/>
                <a:gdLst>
                  <a:gd name="T0" fmla="*/ 792 w 1536"/>
                  <a:gd name="T1" fmla="*/ 0 h 672"/>
                  <a:gd name="T2" fmla="*/ 0 w 1536"/>
                  <a:gd name="T3" fmla="*/ 0 h 672"/>
                  <a:gd name="T4" fmla="*/ 3 w 1536"/>
                  <a:gd name="T5" fmla="*/ 0 h 672"/>
                  <a:gd name="T6" fmla="*/ 792 w 1536"/>
                  <a:gd name="T7" fmla="*/ 0 h 672"/>
                  <a:gd name="T8" fmla="*/ 0 60000 65536"/>
                  <a:gd name="T9" fmla="*/ 0 60000 65536"/>
                  <a:gd name="T10" fmla="*/ 0 60000 65536"/>
                  <a:gd name="T11" fmla="*/ 0 60000 65536"/>
                  <a:gd name="T12" fmla="*/ 0 w 1536"/>
                  <a:gd name="T13" fmla="*/ 0 h 672"/>
                  <a:gd name="T14" fmla="*/ 1536 w 1536"/>
                  <a:gd name="T15" fmla="*/ 672 h 672"/>
                </a:gdLst>
                <a:ahLst/>
                <a:cxnLst>
                  <a:cxn ang="T8">
                    <a:pos x="T0" y="T1"/>
                  </a:cxn>
                  <a:cxn ang="T9">
                    <a:pos x="T2" y="T3"/>
                  </a:cxn>
                  <a:cxn ang="T10">
                    <a:pos x="T4" y="T5"/>
                  </a:cxn>
                  <a:cxn ang="T11">
                    <a:pos x="T6" y="T7"/>
                  </a:cxn>
                </a:cxnLst>
                <a:rect l="T12" t="T13" r="T14" b="T15"/>
                <a:pathLst>
                  <a:path w="1536" h="672">
                    <a:moveTo>
                      <a:pt x="1536" y="672"/>
                    </a:moveTo>
                    <a:lnTo>
                      <a:pt x="0" y="0"/>
                    </a:lnTo>
                    <a:lnTo>
                      <a:pt x="3" y="417"/>
                    </a:lnTo>
                    <a:lnTo>
                      <a:pt x="1536" y="672"/>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cs typeface="Arial" pitchFamily="34" charset="0"/>
                </a:endParaRPr>
              </a:p>
            </p:txBody>
          </p:sp>
        </p:grpSp>
        <p:sp>
          <p:nvSpPr>
            <p:cNvPr id="65559" name="Text Box 32"/>
            <p:cNvSpPr txBox="1">
              <a:spLocks noChangeArrowheads="1"/>
            </p:cNvSpPr>
            <p:nvPr/>
          </p:nvSpPr>
          <p:spPr bwMode="auto">
            <a:xfrm>
              <a:off x="3600" y="3024"/>
              <a:ext cx="96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sz="1600" b="1">
                  <a:solidFill>
                    <a:srgbClr val="FFC000"/>
                  </a:solidFill>
                  <a:cs typeface="Arial" pitchFamily="34" charset="0"/>
                </a:rPr>
                <a:t>Diabetic Neuropathy</a:t>
              </a:r>
            </a:p>
          </p:txBody>
        </p:sp>
        <p:grpSp>
          <p:nvGrpSpPr>
            <p:cNvPr id="65560" name="Group 33"/>
            <p:cNvGrpSpPr>
              <a:grpSpLocks/>
            </p:cNvGrpSpPr>
            <p:nvPr/>
          </p:nvGrpSpPr>
          <p:grpSpPr bwMode="auto">
            <a:xfrm>
              <a:off x="4526" y="2591"/>
              <a:ext cx="655" cy="721"/>
              <a:chOff x="4526" y="2591"/>
              <a:chExt cx="655" cy="721"/>
            </a:xfrm>
          </p:grpSpPr>
          <p:sp>
            <p:nvSpPr>
              <p:cNvPr id="65561" name="Freeform 34"/>
              <p:cNvSpPr>
                <a:spLocks/>
              </p:cNvSpPr>
              <p:nvPr/>
            </p:nvSpPr>
            <p:spPr bwMode="auto">
              <a:xfrm>
                <a:off x="4527" y="2898"/>
                <a:ext cx="142" cy="69"/>
              </a:xfrm>
              <a:custGeom>
                <a:avLst/>
                <a:gdLst>
                  <a:gd name="T0" fmla="*/ 0 w 695"/>
                  <a:gd name="T1" fmla="*/ 0 h 339"/>
                  <a:gd name="T2" fmla="*/ 0 w 695"/>
                  <a:gd name="T3" fmla="*/ 0 h 339"/>
                  <a:gd name="T4" fmla="*/ 0 w 695"/>
                  <a:gd name="T5" fmla="*/ 0 h 339"/>
                  <a:gd name="T6" fmla="*/ 0 w 695"/>
                  <a:gd name="T7" fmla="*/ 0 h 339"/>
                  <a:gd name="T8" fmla="*/ 0 w 695"/>
                  <a:gd name="T9" fmla="*/ 0 h 339"/>
                  <a:gd name="T10" fmla="*/ 0 w 695"/>
                  <a:gd name="T11" fmla="*/ 0 h 339"/>
                  <a:gd name="T12" fmla="*/ 0 60000 65536"/>
                  <a:gd name="T13" fmla="*/ 0 60000 65536"/>
                  <a:gd name="T14" fmla="*/ 0 60000 65536"/>
                  <a:gd name="T15" fmla="*/ 0 60000 65536"/>
                  <a:gd name="T16" fmla="*/ 0 60000 65536"/>
                  <a:gd name="T17" fmla="*/ 0 60000 65536"/>
                  <a:gd name="T18" fmla="*/ 0 w 695"/>
                  <a:gd name="T19" fmla="*/ 0 h 339"/>
                  <a:gd name="T20" fmla="*/ 695 w 695"/>
                  <a:gd name="T21" fmla="*/ 339 h 339"/>
                </a:gdLst>
                <a:ahLst/>
                <a:cxnLst>
                  <a:cxn ang="T12">
                    <a:pos x="T0" y="T1"/>
                  </a:cxn>
                  <a:cxn ang="T13">
                    <a:pos x="T2" y="T3"/>
                  </a:cxn>
                  <a:cxn ang="T14">
                    <a:pos x="T4" y="T5"/>
                  </a:cxn>
                  <a:cxn ang="T15">
                    <a:pos x="T6" y="T7"/>
                  </a:cxn>
                  <a:cxn ang="T16">
                    <a:pos x="T8" y="T9"/>
                  </a:cxn>
                  <a:cxn ang="T17">
                    <a:pos x="T10" y="T11"/>
                  </a:cxn>
                </a:cxnLst>
                <a:rect l="T18" t="T19" r="T20" b="T21"/>
                <a:pathLst>
                  <a:path w="695" h="339">
                    <a:moveTo>
                      <a:pt x="32" y="82"/>
                    </a:moveTo>
                    <a:lnTo>
                      <a:pt x="695" y="0"/>
                    </a:lnTo>
                    <a:lnTo>
                      <a:pt x="671" y="339"/>
                    </a:lnTo>
                    <a:lnTo>
                      <a:pt x="387" y="279"/>
                    </a:lnTo>
                    <a:lnTo>
                      <a:pt x="0" y="265"/>
                    </a:lnTo>
                    <a:lnTo>
                      <a:pt x="32" y="82"/>
                    </a:lnTo>
                    <a:close/>
                  </a:path>
                </a:pathLst>
              </a:custGeom>
              <a:solidFill>
                <a:srgbClr val="C0C0C0"/>
              </a:solidFill>
              <a:ln w="9525">
                <a:solidFill>
                  <a:srgbClr val="FFCC99"/>
                </a:solidFill>
                <a:round/>
                <a:headEnd/>
                <a:tailEnd/>
              </a:ln>
            </p:spPr>
            <p:txBody>
              <a:bodyPr/>
              <a:lstStyle/>
              <a:p>
                <a:endParaRPr lang="en-US">
                  <a:cs typeface="Arial" pitchFamily="34" charset="0"/>
                </a:endParaRPr>
              </a:p>
            </p:txBody>
          </p:sp>
          <p:sp>
            <p:nvSpPr>
              <p:cNvPr id="65562" name="Freeform 35"/>
              <p:cNvSpPr>
                <a:spLocks/>
              </p:cNvSpPr>
              <p:nvPr/>
            </p:nvSpPr>
            <p:spPr bwMode="auto">
              <a:xfrm>
                <a:off x="4662" y="2788"/>
                <a:ext cx="317" cy="317"/>
              </a:xfrm>
              <a:custGeom>
                <a:avLst/>
                <a:gdLst>
                  <a:gd name="T0" fmla="*/ 0 w 1547"/>
                  <a:gd name="T1" fmla="*/ 0 h 1547"/>
                  <a:gd name="T2" fmla="*/ 0 w 1547"/>
                  <a:gd name="T3" fmla="*/ 0 h 1547"/>
                  <a:gd name="T4" fmla="*/ 0 w 1547"/>
                  <a:gd name="T5" fmla="*/ 0 h 1547"/>
                  <a:gd name="T6" fmla="*/ 0 w 1547"/>
                  <a:gd name="T7" fmla="*/ 0 h 1547"/>
                  <a:gd name="T8" fmla="*/ 0 w 1547"/>
                  <a:gd name="T9" fmla="*/ 0 h 1547"/>
                  <a:gd name="T10" fmla="*/ 0 w 1547"/>
                  <a:gd name="T11" fmla="*/ 0 h 1547"/>
                  <a:gd name="T12" fmla="*/ 0 w 1547"/>
                  <a:gd name="T13" fmla="*/ 0 h 1547"/>
                  <a:gd name="T14" fmla="*/ 0 w 1547"/>
                  <a:gd name="T15" fmla="*/ 0 h 1547"/>
                  <a:gd name="T16" fmla="*/ 0 w 1547"/>
                  <a:gd name="T17" fmla="*/ 0 h 1547"/>
                  <a:gd name="T18" fmla="*/ 0 w 1547"/>
                  <a:gd name="T19" fmla="*/ 0 h 1547"/>
                  <a:gd name="T20" fmla="*/ 0 w 1547"/>
                  <a:gd name="T21" fmla="*/ 0 h 1547"/>
                  <a:gd name="T22" fmla="*/ 0 w 1547"/>
                  <a:gd name="T23" fmla="*/ 0 h 1547"/>
                  <a:gd name="T24" fmla="*/ 0 w 1547"/>
                  <a:gd name="T25" fmla="*/ 0 h 1547"/>
                  <a:gd name="T26" fmla="*/ 0 w 1547"/>
                  <a:gd name="T27" fmla="*/ 0 h 1547"/>
                  <a:gd name="T28" fmla="*/ 0 w 1547"/>
                  <a:gd name="T29" fmla="*/ 0 h 1547"/>
                  <a:gd name="T30" fmla="*/ 0 w 1547"/>
                  <a:gd name="T31" fmla="*/ 0 h 1547"/>
                  <a:gd name="T32" fmla="*/ 0 w 1547"/>
                  <a:gd name="T33" fmla="*/ 0 h 1547"/>
                  <a:gd name="T34" fmla="*/ 0 w 1547"/>
                  <a:gd name="T35" fmla="*/ 0 h 1547"/>
                  <a:gd name="T36" fmla="*/ 0 w 1547"/>
                  <a:gd name="T37" fmla="*/ 0 h 1547"/>
                  <a:gd name="T38" fmla="*/ 0 w 1547"/>
                  <a:gd name="T39" fmla="*/ 0 h 1547"/>
                  <a:gd name="T40" fmla="*/ 0 w 1547"/>
                  <a:gd name="T41" fmla="*/ 0 h 1547"/>
                  <a:gd name="T42" fmla="*/ 0 w 1547"/>
                  <a:gd name="T43" fmla="*/ 0 h 1547"/>
                  <a:gd name="T44" fmla="*/ 0 w 1547"/>
                  <a:gd name="T45" fmla="*/ 0 h 1547"/>
                  <a:gd name="T46" fmla="*/ 0 w 1547"/>
                  <a:gd name="T47" fmla="*/ 0 h 1547"/>
                  <a:gd name="T48" fmla="*/ 0 w 1547"/>
                  <a:gd name="T49" fmla="*/ 0 h 1547"/>
                  <a:gd name="T50" fmla="*/ 0 w 1547"/>
                  <a:gd name="T51" fmla="*/ 0 h 1547"/>
                  <a:gd name="T52" fmla="*/ 0 w 1547"/>
                  <a:gd name="T53" fmla="*/ 0 h 1547"/>
                  <a:gd name="T54" fmla="*/ 0 w 1547"/>
                  <a:gd name="T55" fmla="*/ 0 h 1547"/>
                  <a:gd name="T56" fmla="*/ 0 w 1547"/>
                  <a:gd name="T57" fmla="*/ 0 h 1547"/>
                  <a:gd name="T58" fmla="*/ 0 w 1547"/>
                  <a:gd name="T59" fmla="*/ 0 h 1547"/>
                  <a:gd name="T60" fmla="*/ 0 w 1547"/>
                  <a:gd name="T61" fmla="*/ 0 h 1547"/>
                  <a:gd name="T62" fmla="*/ 0 w 1547"/>
                  <a:gd name="T63" fmla="*/ 0 h 1547"/>
                  <a:gd name="T64" fmla="*/ 0 w 1547"/>
                  <a:gd name="T65" fmla="*/ 0 h 1547"/>
                  <a:gd name="T66" fmla="*/ 0 w 1547"/>
                  <a:gd name="T67" fmla="*/ 0 h 1547"/>
                  <a:gd name="T68" fmla="*/ 0 w 1547"/>
                  <a:gd name="T69" fmla="*/ 0 h 1547"/>
                  <a:gd name="T70" fmla="*/ 0 w 1547"/>
                  <a:gd name="T71" fmla="*/ 0 h 1547"/>
                  <a:gd name="T72" fmla="*/ 0 w 1547"/>
                  <a:gd name="T73" fmla="*/ 0 h 1547"/>
                  <a:gd name="T74" fmla="*/ 0 w 1547"/>
                  <a:gd name="T75" fmla="*/ 0 h 1547"/>
                  <a:gd name="T76" fmla="*/ 0 w 1547"/>
                  <a:gd name="T77" fmla="*/ 0 h 1547"/>
                  <a:gd name="T78" fmla="*/ 0 w 1547"/>
                  <a:gd name="T79" fmla="*/ 0 h 1547"/>
                  <a:gd name="T80" fmla="*/ 0 w 1547"/>
                  <a:gd name="T81" fmla="*/ 0 h 1547"/>
                  <a:gd name="T82" fmla="*/ 0 w 1547"/>
                  <a:gd name="T83" fmla="*/ 0 h 1547"/>
                  <a:gd name="T84" fmla="*/ 0 w 1547"/>
                  <a:gd name="T85" fmla="*/ 0 h 1547"/>
                  <a:gd name="T86" fmla="*/ 0 w 1547"/>
                  <a:gd name="T87" fmla="*/ 0 h 1547"/>
                  <a:gd name="T88" fmla="*/ 0 w 1547"/>
                  <a:gd name="T89" fmla="*/ 0 h 1547"/>
                  <a:gd name="T90" fmla="*/ 0 w 1547"/>
                  <a:gd name="T91" fmla="*/ 0 h 1547"/>
                  <a:gd name="T92" fmla="*/ 0 w 1547"/>
                  <a:gd name="T93" fmla="*/ 0 h 1547"/>
                  <a:gd name="T94" fmla="*/ 0 w 1547"/>
                  <a:gd name="T95" fmla="*/ 0 h 1547"/>
                  <a:gd name="T96" fmla="*/ 0 w 1547"/>
                  <a:gd name="T97" fmla="*/ 0 h 1547"/>
                  <a:gd name="T98" fmla="*/ 0 w 1547"/>
                  <a:gd name="T99" fmla="*/ 0 h 1547"/>
                  <a:gd name="T100" fmla="*/ 0 w 1547"/>
                  <a:gd name="T101" fmla="*/ 0 h 1547"/>
                  <a:gd name="T102" fmla="*/ 0 w 1547"/>
                  <a:gd name="T103" fmla="*/ 0 h 1547"/>
                  <a:gd name="T104" fmla="*/ 0 w 1547"/>
                  <a:gd name="T105" fmla="*/ 0 h 1547"/>
                  <a:gd name="T106" fmla="*/ 0 w 1547"/>
                  <a:gd name="T107" fmla="*/ 0 h 1547"/>
                  <a:gd name="T108" fmla="*/ 0 w 1547"/>
                  <a:gd name="T109" fmla="*/ 0 h 1547"/>
                  <a:gd name="T110" fmla="*/ 0 w 1547"/>
                  <a:gd name="T111" fmla="*/ 0 h 1547"/>
                  <a:gd name="T112" fmla="*/ 0 w 1547"/>
                  <a:gd name="T113" fmla="*/ 0 h 15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47"/>
                  <a:gd name="T172" fmla="*/ 0 h 1547"/>
                  <a:gd name="T173" fmla="*/ 1547 w 1547"/>
                  <a:gd name="T174" fmla="*/ 1547 h 15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47" h="1547">
                    <a:moveTo>
                      <a:pt x="20" y="527"/>
                    </a:moveTo>
                    <a:lnTo>
                      <a:pt x="292" y="523"/>
                    </a:lnTo>
                    <a:lnTo>
                      <a:pt x="376" y="519"/>
                    </a:lnTo>
                    <a:lnTo>
                      <a:pt x="454" y="511"/>
                    </a:lnTo>
                    <a:lnTo>
                      <a:pt x="532" y="483"/>
                    </a:lnTo>
                    <a:lnTo>
                      <a:pt x="592" y="463"/>
                    </a:lnTo>
                    <a:lnTo>
                      <a:pt x="652" y="425"/>
                    </a:lnTo>
                    <a:lnTo>
                      <a:pt x="698" y="375"/>
                    </a:lnTo>
                    <a:lnTo>
                      <a:pt x="734" y="321"/>
                    </a:lnTo>
                    <a:lnTo>
                      <a:pt x="752" y="271"/>
                    </a:lnTo>
                    <a:lnTo>
                      <a:pt x="831" y="0"/>
                    </a:lnTo>
                    <a:lnTo>
                      <a:pt x="868" y="243"/>
                    </a:lnTo>
                    <a:lnTo>
                      <a:pt x="892" y="293"/>
                    </a:lnTo>
                    <a:lnTo>
                      <a:pt x="932" y="351"/>
                    </a:lnTo>
                    <a:lnTo>
                      <a:pt x="954" y="375"/>
                    </a:lnTo>
                    <a:lnTo>
                      <a:pt x="984" y="399"/>
                    </a:lnTo>
                    <a:lnTo>
                      <a:pt x="1008" y="421"/>
                    </a:lnTo>
                    <a:lnTo>
                      <a:pt x="1044" y="451"/>
                    </a:lnTo>
                    <a:lnTo>
                      <a:pt x="1086" y="475"/>
                    </a:lnTo>
                    <a:lnTo>
                      <a:pt x="1144" y="495"/>
                    </a:lnTo>
                    <a:lnTo>
                      <a:pt x="1212" y="507"/>
                    </a:lnTo>
                    <a:lnTo>
                      <a:pt x="1292" y="511"/>
                    </a:lnTo>
                    <a:lnTo>
                      <a:pt x="1547" y="477"/>
                    </a:lnTo>
                    <a:lnTo>
                      <a:pt x="1424" y="547"/>
                    </a:lnTo>
                    <a:lnTo>
                      <a:pt x="1380" y="587"/>
                    </a:lnTo>
                    <a:lnTo>
                      <a:pt x="1344" y="629"/>
                    </a:lnTo>
                    <a:lnTo>
                      <a:pt x="1314" y="669"/>
                    </a:lnTo>
                    <a:lnTo>
                      <a:pt x="1292" y="715"/>
                    </a:lnTo>
                    <a:lnTo>
                      <a:pt x="1276" y="779"/>
                    </a:lnTo>
                    <a:lnTo>
                      <a:pt x="1272" y="847"/>
                    </a:lnTo>
                    <a:lnTo>
                      <a:pt x="1270" y="903"/>
                    </a:lnTo>
                    <a:lnTo>
                      <a:pt x="1280" y="971"/>
                    </a:lnTo>
                    <a:lnTo>
                      <a:pt x="1312" y="1033"/>
                    </a:lnTo>
                    <a:lnTo>
                      <a:pt x="1360" y="1083"/>
                    </a:lnTo>
                    <a:lnTo>
                      <a:pt x="1539" y="1250"/>
                    </a:lnTo>
                    <a:lnTo>
                      <a:pt x="1296" y="1163"/>
                    </a:lnTo>
                    <a:lnTo>
                      <a:pt x="1238" y="1135"/>
                    </a:lnTo>
                    <a:lnTo>
                      <a:pt x="1160" y="1119"/>
                    </a:lnTo>
                    <a:lnTo>
                      <a:pt x="1080" y="1115"/>
                    </a:lnTo>
                    <a:lnTo>
                      <a:pt x="1016" y="1123"/>
                    </a:lnTo>
                    <a:lnTo>
                      <a:pt x="954" y="1143"/>
                    </a:lnTo>
                    <a:lnTo>
                      <a:pt x="892" y="1171"/>
                    </a:lnTo>
                    <a:lnTo>
                      <a:pt x="846" y="1205"/>
                    </a:lnTo>
                    <a:lnTo>
                      <a:pt x="816" y="1247"/>
                    </a:lnTo>
                    <a:lnTo>
                      <a:pt x="667" y="1547"/>
                    </a:lnTo>
                    <a:lnTo>
                      <a:pt x="700" y="1283"/>
                    </a:lnTo>
                    <a:lnTo>
                      <a:pt x="688" y="1221"/>
                    </a:lnTo>
                    <a:lnTo>
                      <a:pt x="664" y="1159"/>
                    </a:lnTo>
                    <a:lnTo>
                      <a:pt x="632" y="1101"/>
                    </a:lnTo>
                    <a:lnTo>
                      <a:pt x="580" y="1043"/>
                    </a:lnTo>
                    <a:lnTo>
                      <a:pt x="526" y="989"/>
                    </a:lnTo>
                    <a:lnTo>
                      <a:pt x="468" y="955"/>
                    </a:lnTo>
                    <a:lnTo>
                      <a:pt x="394" y="929"/>
                    </a:lnTo>
                    <a:lnTo>
                      <a:pt x="316" y="915"/>
                    </a:lnTo>
                    <a:lnTo>
                      <a:pt x="230" y="905"/>
                    </a:lnTo>
                    <a:lnTo>
                      <a:pt x="162" y="897"/>
                    </a:lnTo>
                    <a:lnTo>
                      <a:pt x="0" y="865"/>
                    </a:lnTo>
                  </a:path>
                </a:pathLst>
              </a:custGeom>
              <a:solidFill>
                <a:srgbClr val="C0C0C0"/>
              </a:solidFill>
              <a:ln w="57150">
                <a:solidFill>
                  <a:srgbClr val="FFCC99"/>
                </a:solidFill>
                <a:round/>
                <a:headEnd/>
                <a:tailEnd/>
              </a:ln>
            </p:spPr>
            <p:txBody>
              <a:bodyPr/>
              <a:lstStyle/>
              <a:p>
                <a:endParaRPr lang="en-US">
                  <a:cs typeface="Arial" pitchFamily="34" charset="0"/>
                </a:endParaRPr>
              </a:p>
            </p:txBody>
          </p:sp>
          <p:sp>
            <p:nvSpPr>
              <p:cNvPr id="65563" name="Oval 36"/>
              <p:cNvSpPr>
                <a:spLocks noChangeArrowheads="1"/>
              </p:cNvSpPr>
              <p:nvPr/>
            </p:nvSpPr>
            <p:spPr bwMode="auto">
              <a:xfrm>
                <a:off x="4773" y="2909"/>
                <a:ext cx="123" cy="81"/>
              </a:xfrm>
              <a:prstGeom prst="ellipse">
                <a:avLst/>
              </a:prstGeom>
              <a:solidFill>
                <a:srgbClr val="C0C0C0"/>
              </a:solidFill>
              <a:ln w="9525">
                <a:solidFill>
                  <a:srgbClr val="993300"/>
                </a:solidFill>
                <a:round/>
                <a:headEnd/>
                <a:tailEnd/>
              </a:ln>
            </p:spPr>
            <p:txBody>
              <a:bodyPr wrap="none" anchor="ctr"/>
              <a:lstStyle/>
              <a:p>
                <a:endParaRPr lang="en-US">
                  <a:cs typeface="Arial" pitchFamily="34" charset="0"/>
                </a:endParaRPr>
              </a:p>
            </p:txBody>
          </p:sp>
          <p:sp>
            <p:nvSpPr>
              <p:cNvPr id="65564" name="Freeform 37"/>
              <p:cNvSpPr>
                <a:spLocks/>
              </p:cNvSpPr>
              <p:nvPr/>
            </p:nvSpPr>
            <p:spPr bwMode="auto">
              <a:xfrm>
                <a:off x="4977" y="2821"/>
                <a:ext cx="202" cy="67"/>
              </a:xfrm>
              <a:custGeom>
                <a:avLst/>
                <a:gdLst>
                  <a:gd name="T0" fmla="*/ 0 w 992"/>
                  <a:gd name="T1" fmla="*/ 0 h 332"/>
                  <a:gd name="T2" fmla="*/ 0 w 992"/>
                  <a:gd name="T3" fmla="*/ 0 h 332"/>
                  <a:gd name="T4" fmla="*/ 0 w 992"/>
                  <a:gd name="T5" fmla="*/ 0 h 332"/>
                  <a:gd name="T6" fmla="*/ 0 w 992"/>
                  <a:gd name="T7" fmla="*/ 0 h 332"/>
                  <a:gd name="T8" fmla="*/ 0 w 992"/>
                  <a:gd name="T9" fmla="*/ 0 h 332"/>
                  <a:gd name="T10" fmla="*/ 0 w 992"/>
                  <a:gd name="T11" fmla="*/ 0 h 332"/>
                  <a:gd name="T12" fmla="*/ 0 w 992"/>
                  <a:gd name="T13" fmla="*/ 0 h 332"/>
                  <a:gd name="T14" fmla="*/ 0 w 992"/>
                  <a:gd name="T15" fmla="*/ 0 h 332"/>
                  <a:gd name="T16" fmla="*/ 0 w 992"/>
                  <a:gd name="T17" fmla="*/ 0 h 332"/>
                  <a:gd name="T18" fmla="*/ 0 w 992"/>
                  <a:gd name="T19" fmla="*/ 0 h 332"/>
                  <a:gd name="T20" fmla="*/ 0 w 992"/>
                  <a:gd name="T21" fmla="*/ 0 h 332"/>
                  <a:gd name="T22" fmla="*/ 0 w 992"/>
                  <a:gd name="T23" fmla="*/ 0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2"/>
                  <a:gd name="T37" fmla="*/ 0 h 332"/>
                  <a:gd name="T38" fmla="*/ 992 w 992"/>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2" h="332">
                    <a:moveTo>
                      <a:pt x="0" y="320"/>
                    </a:moveTo>
                    <a:lnTo>
                      <a:pt x="74" y="332"/>
                    </a:lnTo>
                    <a:lnTo>
                      <a:pt x="170" y="318"/>
                    </a:lnTo>
                    <a:lnTo>
                      <a:pt x="252" y="298"/>
                    </a:lnTo>
                    <a:lnTo>
                      <a:pt x="336" y="260"/>
                    </a:lnTo>
                    <a:lnTo>
                      <a:pt x="414" y="170"/>
                    </a:lnTo>
                    <a:lnTo>
                      <a:pt x="486" y="104"/>
                    </a:lnTo>
                    <a:lnTo>
                      <a:pt x="552" y="54"/>
                    </a:lnTo>
                    <a:lnTo>
                      <a:pt x="628" y="20"/>
                    </a:lnTo>
                    <a:lnTo>
                      <a:pt x="722" y="6"/>
                    </a:lnTo>
                    <a:lnTo>
                      <a:pt x="820" y="0"/>
                    </a:lnTo>
                    <a:lnTo>
                      <a:pt x="992" y="10"/>
                    </a:lnTo>
                  </a:path>
                </a:pathLst>
              </a:custGeom>
              <a:solidFill>
                <a:srgbClr val="C0C0C0"/>
              </a:solidFill>
              <a:ln w="28575">
                <a:solidFill>
                  <a:srgbClr val="FFCC99"/>
                </a:solidFill>
                <a:round/>
                <a:headEnd/>
                <a:tailEnd/>
              </a:ln>
            </p:spPr>
            <p:txBody>
              <a:bodyPr/>
              <a:lstStyle/>
              <a:p>
                <a:endParaRPr lang="en-US">
                  <a:cs typeface="Arial" pitchFamily="34" charset="0"/>
                </a:endParaRPr>
              </a:p>
            </p:txBody>
          </p:sp>
          <p:sp>
            <p:nvSpPr>
              <p:cNvPr id="65565" name="Freeform 38"/>
              <p:cNvSpPr>
                <a:spLocks/>
              </p:cNvSpPr>
              <p:nvPr/>
            </p:nvSpPr>
            <p:spPr bwMode="auto">
              <a:xfrm rot="1585095">
                <a:off x="4978" y="3026"/>
                <a:ext cx="203" cy="68"/>
              </a:xfrm>
              <a:custGeom>
                <a:avLst/>
                <a:gdLst>
                  <a:gd name="T0" fmla="*/ 0 w 992"/>
                  <a:gd name="T1" fmla="*/ 0 h 332"/>
                  <a:gd name="T2" fmla="*/ 0 w 992"/>
                  <a:gd name="T3" fmla="*/ 0 h 332"/>
                  <a:gd name="T4" fmla="*/ 0 w 992"/>
                  <a:gd name="T5" fmla="*/ 0 h 332"/>
                  <a:gd name="T6" fmla="*/ 0 w 992"/>
                  <a:gd name="T7" fmla="*/ 0 h 332"/>
                  <a:gd name="T8" fmla="*/ 0 w 992"/>
                  <a:gd name="T9" fmla="*/ 0 h 332"/>
                  <a:gd name="T10" fmla="*/ 0 w 992"/>
                  <a:gd name="T11" fmla="*/ 0 h 332"/>
                  <a:gd name="T12" fmla="*/ 0 w 992"/>
                  <a:gd name="T13" fmla="*/ 0 h 332"/>
                  <a:gd name="T14" fmla="*/ 0 w 992"/>
                  <a:gd name="T15" fmla="*/ 0 h 332"/>
                  <a:gd name="T16" fmla="*/ 0 w 992"/>
                  <a:gd name="T17" fmla="*/ 0 h 332"/>
                  <a:gd name="T18" fmla="*/ 0 w 992"/>
                  <a:gd name="T19" fmla="*/ 0 h 332"/>
                  <a:gd name="T20" fmla="*/ 0 w 992"/>
                  <a:gd name="T21" fmla="*/ 0 h 332"/>
                  <a:gd name="T22" fmla="*/ 0 w 992"/>
                  <a:gd name="T23" fmla="*/ 0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2"/>
                  <a:gd name="T37" fmla="*/ 0 h 332"/>
                  <a:gd name="T38" fmla="*/ 992 w 992"/>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2" h="332">
                    <a:moveTo>
                      <a:pt x="0" y="320"/>
                    </a:moveTo>
                    <a:lnTo>
                      <a:pt x="74" y="332"/>
                    </a:lnTo>
                    <a:lnTo>
                      <a:pt x="170" y="318"/>
                    </a:lnTo>
                    <a:lnTo>
                      <a:pt x="252" y="298"/>
                    </a:lnTo>
                    <a:lnTo>
                      <a:pt x="336" y="260"/>
                    </a:lnTo>
                    <a:lnTo>
                      <a:pt x="414" y="170"/>
                    </a:lnTo>
                    <a:lnTo>
                      <a:pt x="486" y="104"/>
                    </a:lnTo>
                    <a:lnTo>
                      <a:pt x="552" y="54"/>
                    </a:lnTo>
                    <a:lnTo>
                      <a:pt x="628" y="20"/>
                    </a:lnTo>
                    <a:lnTo>
                      <a:pt x="722" y="6"/>
                    </a:lnTo>
                    <a:lnTo>
                      <a:pt x="820" y="0"/>
                    </a:lnTo>
                    <a:lnTo>
                      <a:pt x="992" y="10"/>
                    </a:lnTo>
                  </a:path>
                </a:pathLst>
              </a:custGeom>
              <a:solidFill>
                <a:srgbClr val="C0C0C0"/>
              </a:solidFill>
              <a:ln w="28575">
                <a:solidFill>
                  <a:srgbClr val="FFCC99"/>
                </a:solidFill>
                <a:round/>
                <a:headEnd/>
                <a:tailEnd/>
              </a:ln>
            </p:spPr>
            <p:txBody>
              <a:bodyPr/>
              <a:lstStyle/>
              <a:p>
                <a:endParaRPr lang="en-US">
                  <a:cs typeface="Arial" pitchFamily="34" charset="0"/>
                </a:endParaRPr>
              </a:p>
            </p:txBody>
          </p:sp>
          <p:sp>
            <p:nvSpPr>
              <p:cNvPr id="65566" name="Freeform 39"/>
              <p:cNvSpPr>
                <a:spLocks/>
              </p:cNvSpPr>
              <p:nvPr/>
            </p:nvSpPr>
            <p:spPr bwMode="auto">
              <a:xfrm rot="-2928008">
                <a:off x="4773" y="2659"/>
                <a:ext cx="203" cy="67"/>
              </a:xfrm>
              <a:custGeom>
                <a:avLst/>
                <a:gdLst>
                  <a:gd name="T0" fmla="*/ 0 w 992"/>
                  <a:gd name="T1" fmla="*/ 0 h 332"/>
                  <a:gd name="T2" fmla="*/ 0 w 992"/>
                  <a:gd name="T3" fmla="*/ 0 h 332"/>
                  <a:gd name="T4" fmla="*/ 0 w 992"/>
                  <a:gd name="T5" fmla="*/ 0 h 332"/>
                  <a:gd name="T6" fmla="*/ 0 w 992"/>
                  <a:gd name="T7" fmla="*/ 0 h 332"/>
                  <a:gd name="T8" fmla="*/ 0 w 992"/>
                  <a:gd name="T9" fmla="*/ 0 h 332"/>
                  <a:gd name="T10" fmla="*/ 0 w 992"/>
                  <a:gd name="T11" fmla="*/ 0 h 332"/>
                  <a:gd name="T12" fmla="*/ 0 w 992"/>
                  <a:gd name="T13" fmla="*/ 0 h 332"/>
                  <a:gd name="T14" fmla="*/ 0 w 992"/>
                  <a:gd name="T15" fmla="*/ 0 h 332"/>
                  <a:gd name="T16" fmla="*/ 0 w 992"/>
                  <a:gd name="T17" fmla="*/ 0 h 332"/>
                  <a:gd name="T18" fmla="*/ 0 w 992"/>
                  <a:gd name="T19" fmla="*/ 0 h 332"/>
                  <a:gd name="T20" fmla="*/ 0 w 992"/>
                  <a:gd name="T21" fmla="*/ 0 h 332"/>
                  <a:gd name="T22" fmla="*/ 0 w 992"/>
                  <a:gd name="T23" fmla="*/ 0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2"/>
                  <a:gd name="T37" fmla="*/ 0 h 332"/>
                  <a:gd name="T38" fmla="*/ 992 w 992"/>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2" h="332">
                    <a:moveTo>
                      <a:pt x="0" y="320"/>
                    </a:moveTo>
                    <a:lnTo>
                      <a:pt x="74" y="332"/>
                    </a:lnTo>
                    <a:lnTo>
                      <a:pt x="170" y="318"/>
                    </a:lnTo>
                    <a:lnTo>
                      <a:pt x="252" y="298"/>
                    </a:lnTo>
                    <a:lnTo>
                      <a:pt x="336" y="260"/>
                    </a:lnTo>
                    <a:lnTo>
                      <a:pt x="414" y="170"/>
                    </a:lnTo>
                    <a:lnTo>
                      <a:pt x="486" y="104"/>
                    </a:lnTo>
                    <a:lnTo>
                      <a:pt x="552" y="54"/>
                    </a:lnTo>
                    <a:lnTo>
                      <a:pt x="628" y="20"/>
                    </a:lnTo>
                    <a:lnTo>
                      <a:pt x="722" y="6"/>
                    </a:lnTo>
                    <a:lnTo>
                      <a:pt x="820" y="0"/>
                    </a:lnTo>
                    <a:lnTo>
                      <a:pt x="992" y="10"/>
                    </a:lnTo>
                  </a:path>
                </a:pathLst>
              </a:custGeom>
              <a:solidFill>
                <a:srgbClr val="C0C0C0"/>
              </a:solidFill>
              <a:ln w="28575">
                <a:solidFill>
                  <a:srgbClr val="FFCC99"/>
                </a:solidFill>
                <a:round/>
                <a:headEnd/>
                <a:tailEnd/>
              </a:ln>
            </p:spPr>
            <p:txBody>
              <a:bodyPr/>
              <a:lstStyle/>
              <a:p>
                <a:endParaRPr lang="en-US">
                  <a:cs typeface="Arial" pitchFamily="34" charset="0"/>
                </a:endParaRPr>
              </a:p>
            </p:txBody>
          </p:sp>
          <p:sp>
            <p:nvSpPr>
              <p:cNvPr id="65567" name="Freeform 40"/>
              <p:cNvSpPr>
                <a:spLocks/>
              </p:cNvSpPr>
              <p:nvPr/>
            </p:nvSpPr>
            <p:spPr bwMode="auto">
              <a:xfrm rot="6278341">
                <a:off x="4702" y="3177"/>
                <a:ext cx="203" cy="67"/>
              </a:xfrm>
              <a:custGeom>
                <a:avLst/>
                <a:gdLst>
                  <a:gd name="T0" fmla="*/ 0 w 992"/>
                  <a:gd name="T1" fmla="*/ 0 h 332"/>
                  <a:gd name="T2" fmla="*/ 0 w 992"/>
                  <a:gd name="T3" fmla="*/ 0 h 332"/>
                  <a:gd name="T4" fmla="*/ 0 w 992"/>
                  <a:gd name="T5" fmla="*/ 0 h 332"/>
                  <a:gd name="T6" fmla="*/ 0 w 992"/>
                  <a:gd name="T7" fmla="*/ 0 h 332"/>
                  <a:gd name="T8" fmla="*/ 0 w 992"/>
                  <a:gd name="T9" fmla="*/ 0 h 332"/>
                  <a:gd name="T10" fmla="*/ 0 w 992"/>
                  <a:gd name="T11" fmla="*/ 0 h 332"/>
                  <a:gd name="T12" fmla="*/ 0 w 992"/>
                  <a:gd name="T13" fmla="*/ 0 h 332"/>
                  <a:gd name="T14" fmla="*/ 0 w 992"/>
                  <a:gd name="T15" fmla="*/ 0 h 332"/>
                  <a:gd name="T16" fmla="*/ 0 w 992"/>
                  <a:gd name="T17" fmla="*/ 0 h 332"/>
                  <a:gd name="T18" fmla="*/ 0 w 992"/>
                  <a:gd name="T19" fmla="*/ 0 h 332"/>
                  <a:gd name="T20" fmla="*/ 0 w 992"/>
                  <a:gd name="T21" fmla="*/ 0 h 332"/>
                  <a:gd name="T22" fmla="*/ 0 w 992"/>
                  <a:gd name="T23" fmla="*/ 0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2"/>
                  <a:gd name="T37" fmla="*/ 0 h 332"/>
                  <a:gd name="T38" fmla="*/ 992 w 992"/>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2" h="332">
                    <a:moveTo>
                      <a:pt x="0" y="320"/>
                    </a:moveTo>
                    <a:lnTo>
                      <a:pt x="74" y="332"/>
                    </a:lnTo>
                    <a:lnTo>
                      <a:pt x="170" y="318"/>
                    </a:lnTo>
                    <a:lnTo>
                      <a:pt x="252" y="298"/>
                    </a:lnTo>
                    <a:lnTo>
                      <a:pt x="336" y="260"/>
                    </a:lnTo>
                    <a:lnTo>
                      <a:pt x="414" y="170"/>
                    </a:lnTo>
                    <a:lnTo>
                      <a:pt x="486" y="104"/>
                    </a:lnTo>
                    <a:lnTo>
                      <a:pt x="552" y="54"/>
                    </a:lnTo>
                    <a:lnTo>
                      <a:pt x="628" y="20"/>
                    </a:lnTo>
                    <a:lnTo>
                      <a:pt x="722" y="6"/>
                    </a:lnTo>
                    <a:lnTo>
                      <a:pt x="820" y="0"/>
                    </a:lnTo>
                    <a:lnTo>
                      <a:pt x="992" y="10"/>
                    </a:lnTo>
                  </a:path>
                </a:pathLst>
              </a:custGeom>
              <a:solidFill>
                <a:srgbClr val="C0C0C0"/>
              </a:solidFill>
              <a:ln w="28575">
                <a:solidFill>
                  <a:srgbClr val="FFCC99"/>
                </a:solidFill>
                <a:round/>
                <a:headEnd/>
                <a:tailEnd/>
              </a:ln>
            </p:spPr>
            <p:txBody>
              <a:bodyPr/>
              <a:lstStyle/>
              <a:p>
                <a:endParaRPr lang="en-US">
                  <a:cs typeface="Arial" pitchFamily="34" charset="0"/>
                </a:endParaRPr>
              </a:p>
            </p:txBody>
          </p:sp>
          <p:sp>
            <p:nvSpPr>
              <p:cNvPr id="65568" name="Freeform 41"/>
              <p:cNvSpPr>
                <a:spLocks/>
              </p:cNvSpPr>
              <p:nvPr/>
            </p:nvSpPr>
            <p:spPr bwMode="auto">
              <a:xfrm>
                <a:off x="4526" y="2952"/>
                <a:ext cx="137" cy="13"/>
              </a:xfrm>
              <a:custGeom>
                <a:avLst/>
                <a:gdLst>
                  <a:gd name="T0" fmla="*/ 0 w 672"/>
                  <a:gd name="T1" fmla="*/ 0 h 62"/>
                  <a:gd name="T2" fmla="*/ 0 w 672"/>
                  <a:gd name="T3" fmla="*/ 0 h 62"/>
                  <a:gd name="T4" fmla="*/ 0 w 672"/>
                  <a:gd name="T5" fmla="*/ 0 h 62"/>
                  <a:gd name="T6" fmla="*/ 0 60000 65536"/>
                  <a:gd name="T7" fmla="*/ 0 60000 65536"/>
                  <a:gd name="T8" fmla="*/ 0 60000 65536"/>
                  <a:gd name="T9" fmla="*/ 0 w 672"/>
                  <a:gd name="T10" fmla="*/ 0 h 62"/>
                  <a:gd name="T11" fmla="*/ 672 w 672"/>
                  <a:gd name="T12" fmla="*/ 62 h 62"/>
                </a:gdLst>
                <a:ahLst/>
                <a:cxnLst>
                  <a:cxn ang="T6">
                    <a:pos x="T0" y="T1"/>
                  </a:cxn>
                  <a:cxn ang="T7">
                    <a:pos x="T2" y="T3"/>
                  </a:cxn>
                  <a:cxn ang="T8">
                    <a:pos x="T4" y="T5"/>
                  </a:cxn>
                </a:cxnLst>
                <a:rect l="T9" t="T10" r="T11" b="T12"/>
                <a:pathLst>
                  <a:path w="672" h="62">
                    <a:moveTo>
                      <a:pt x="672" y="62"/>
                    </a:moveTo>
                    <a:cubicBezTo>
                      <a:pt x="619" y="57"/>
                      <a:pt x="476" y="20"/>
                      <a:pt x="364" y="10"/>
                    </a:cubicBezTo>
                    <a:cubicBezTo>
                      <a:pt x="252" y="0"/>
                      <a:pt x="76" y="4"/>
                      <a:pt x="0" y="2"/>
                    </a:cubicBezTo>
                  </a:path>
                </a:pathLst>
              </a:custGeom>
              <a:solidFill>
                <a:srgbClr val="C0C0C0"/>
              </a:solidFill>
              <a:ln w="57150">
                <a:solidFill>
                  <a:srgbClr val="FFCC99"/>
                </a:solidFill>
                <a:round/>
                <a:headEnd/>
                <a:tailEnd/>
              </a:ln>
            </p:spPr>
            <p:txBody>
              <a:bodyPr/>
              <a:lstStyle/>
              <a:p>
                <a:endParaRPr lang="en-US">
                  <a:cs typeface="Arial" pitchFamily="34" charset="0"/>
                </a:endParaRPr>
              </a:p>
            </p:txBody>
          </p:sp>
          <p:sp>
            <p:nvSpPr>
              <p:cNvPr id="65569" name="Freeform 42"/>
              <p:cNvSpPr>
                <a:spLocks/>
              </p:cNvSpPr>
              <p:nvPr/>
            </p:nvSpPr>
            <p:spPr bwMode="auto">
              <a:xfrm>
                <a:off x="4533" y="2895"/>
                <a:ext cx="137" cy="20"/>
              </a:xfrm>
              <a:custGeom>
                <a:avLst/>
                <a:gdLst>
                  <a:gd name="T0" fmla="*/ 0 w 672"/>
                  <a:gd name="T1" fmla="*/ 0 h 95"/>
                  <a:gd name="T2" fmla="*/ 0 w 672"/>
                  <a:gd name="T3" fmla="*/ 0 h 95"/>
                  <a:gd name="T4" fmla="*/ 0 w 672"/>
                  <a:gd name="T5" fmla="*/ 0 h 95"/>
                  <a:gd name="T6" fmla="*/ 0 w 672"/>
                  <a:gd name="T7" fmla="*/ 0 h 95"/>
                  <a:gd name="T8" fmla="*/ 0 w 672"/>
                  <a:gd name="T9" fmla="*/ 0 h 95"/>
                  <a:gd name="T10" fmla="*/ 0 60000 65536"/>
                  <a:gd name="T11" fmla="*/ 0 60000 65536"/>
                  <a:gd name="T12" fmla="*/ 0 60000 65536"/>
                  <a:gd name="T13" fmla="*/ 0 60000 65536"/>
                  <a:gd name="T14" fmla="*/ 0 60000 65536"/>
                  <a:gd name="T15" fmla="*/ 0 w 672"/>
                  <a:gd name="T16" fmla="*/ 0 h 95"/>
                  <a:gd name="T17" fmla="*/ 672 w 672"/>
                  <a:gd name="T18" fmla="*/ 95 h 95"/>
                </a:gdLst>
                <a:ahLst/>
                <a:cxnLst>
                  <a:cxn ang="T10">
                    <a:pos x="T0" y="T1"/>
                  </a:cxn>
                  <a:cxn ang="T11">
                    <a:pos x="T2" y="T3"/>
                  </a:cxn>
                  <a:cxn ang="T12">
                    <a:pos x="T4" y="T5"/>
                  </a:cxn>
                  <a:cxn ang="T13">
                    <a:pos x="T6" y="T7"/>
                  </a:cxn>
                  <a:cxn ang="T14">
                    <a:pos x="T8" y="T9"/>
                  </a:cxn>
                </a:cxnLst>
                <a:rect l="T15" t="T16" r="T17" b="T18"/>
                <a:pathLst>
                  <a:path w="672" h="95">
                    <a:moveTo>
                      <a:pt x="672" y="0"/>
                    </a:moveTo>
                    <a:cubicBezTo>
                      <a:pt x="641" y="6"/>
                      <a:pt x="553" y="37"/>
                      <a:pt x="496" y="48"/>
                    </a:cubicBezTo>
                    <a:cubicBezTo>
                      <a:pt x="439" y="59"/>
                      <a:pt x="388" y="61"/>
                      <a:pt x="332" y="68"/>
                    </a:cubicBezTo>
                    <a:cubicBezTo>
                      <a:pt x="276" y="75"/>
                      <a:pt x="215" y="89"/>
                      <a:pt x="160" y="92"/>
                    </a:cubicBezTo>
                    <a:cubicBezTo>
                      <a:pt x="105" y="95"/>
                      <a:pt x="33" y="89"/>
                      <a:pt x="0" y="88"/>
                    </a:cubicBezTo>
                  </a:path>
                </a:pathLst>
              </a:custGeom>
              <a:solidFill>
                <a:srgbClr val="C0C0C0"/>
              </a:solidFill>
              <a:ln w="57150">
                <a:solidFill>
                  <a:srgbClr val="FFCC99"/>
                </a:solidFill>
                <a:round/>
                <a:headEnd/>
                <a:tailEnd/>
              </a:ln>
            </p:spPr>
            <p:txBody>
              <a:bodyPr/>
              <a:lstStyle/>
              <a:p>
                <a:endParaRPr lang="en-US">
                  <a:cs typeface="Arial" pitchFamily="34" charset="0"/>
                </a:endParaRPr>
              </a:p>
            </p:txBody>
          </p:sp>
          <p:sp>
            <p:nvSpPr>
              <p:cNvPr id="65570" name="Freeform 43"/>
              <p:cNvSpPr>
                <a:spLocks/>
              </p:cNvSpPr>
              <p:nvPr/>
            </p:nvSpPr>
            <p:spPr bwMode="auto">
              <a:xfrm rot="6278341">
                <a:off x="4745" y="3148"/>
                <a:ext cx="111" cy="37"/>
              </a:xfrm>
              <a:custGeom>
                <a:avLst/>
                <a:gdLst>
                  <a:gd name="T0" fmla="*/ 0 w 992"/>
                  <a:gd name="T1" fmla="*/ 0 h 332"/>
                  <a:gd name="T2" fmla="*/ 0 w 992"/>
                  <a:gd name="T3" fmla="*/ 0 h 332"/>
                  <a:gd name="T4" fmla="*/ 0 w 992"/>
                  <a:gd name="T5" fmla="*/ 0 h 332"/>
                  <a:gd name="T6" fmla="*/ 0 w 992"/>
                  <a:gd name="T7" fmla="*/ 0 h 332"/>
                  <a:gd name="T8" fmla="*/ 0 w 992"/>
                  <a:gd name="T9" fmla="*/ 0 h 332"/>
                  <a:gd name="T10" fmla="*/ 0 w 992"/>
                  <a:gd name="T11" fmla="*/ 0 h 332"/>
                  <a:gd name="T12" fmla="*/ 0 w 992"/>
                  <a:gd name="T13" fmla="*/ 0 h 332"/>
                  <a:gd name="T14" fmla="*/ 0 w 992"/>
                  <a:gd name="T15" fmla="*/ 0 h 332"/>
                  <a:gd name="T16" fmla="*/ 0 w 992"/>
                  <a:gd name="T17" fmla="*/ 0 h 332"/>
                  <a:gd name="T18" fmla="*/ 0 w 992"/>
                  <a:gd name="T19" fmla="*/ 0 h 332"/>
                  <a:gd name="T20" fmla="*/ 0 w 992"/>
                  <a:gd name="T21" fmla="*/ 0 h 332"/>
                  <a:gd name="T22" fmla="*/ 0 w 992"/>
                  <a:gd name="T23" fmla="*/ 0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2"/>
                  <a:gd name="T37" fmla="*/ 0 h 332"/>
                  <a:gd name="T38" fmla="*/ 992 w 992"/>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2" h="332">
                    <a:moveTo>
                      <a:pt x="0" y="320"/>
                    </a:moveTo>
                    <a:lnTo>
                      <a:pt x="74" y="332"/>
                    </a:lnTo>
                    <a:lnTo>
                      <a:pt x="170" y="318"/>
                    </a:lnTo>
                    <a:lnTo>
                      <a:pt x="252" y="298"/>
                    </a:lnTo>
                    <a:lnTo>
                      <a:pt x="336" y="260"/>
                    </a:lnTo>
                    <a:lnTo>
                      <a:pt x="414" y="170"/>
                    </a:lnTo>
                    <a:lnTo>
                      <a:pt x="486" y="104"/>
                    </a:lnTo>
                    <a:lnTo>
                      <a:pt x="552" y="54"/>
                    </a:lnTo>
                    <a:lnTo>
                      <a:pt x="628" y="20"/>
                    </a:lnTo>
                    <a:lnTo>
                      <a:pt x="722" y="6"/>
                    </a:lnTo>
                    <a:lnTo>
                      <a:pt x="820" y="0"/>
                    </a:lnTo>
                    <a:lnTo>
                      <a:pt x="992" y="10"/>
                    </a:lnTo>
                  </a:path>
                </a:pathLst>
              </a:custGeom>
              <a:solidFill>
                <a:srgbClr val="C0C0C0"/>
              </a:solidFill>
              <a:ln w="28575">
                <a:solidFill>
                  <a:srgbClr val="FFCC99"/>
                </a:solidFill>
                <a:round/>
                <a:headEnd/>
                <a:tailEnd/>
              </a:ln>
            </p:spPr>
            <p:txBody>
              <a:bodyPr/>
              <a:lstStyle/>
              <a:p>
                <a:endParaRPr lang="en-US">
                  <a:cs typeface="Arial" pitchFamily="34" charset="0"/>
                </a:endParaRPr>
              </a:p>
            </p:txBody>
          </p:sp>
          <p:sp>
            <p:nvSpPr>
              <p:cNvPr id="65571" name="Freeform 44"/>
              <p:cNvSpPr>
                <a:spLocks/>
              </p:cNvSpPr>
              <p:nvPr/>
            </p:nvSpPr>
            <p:spPr bwMode="auto">
              <a:xfrm rot="15321659" flipH="1">
                <a:off x="4917" y="3084"/>
                <a:ext cx="111" cy="37"/>
              </a:xfrm>
              <a:custGeom>
                <a:avLst/>
                <a:gdLst>
                  <a:gd name="T0" fmla="*/ 0 w 992"/>
                  <a:gd name="T1" fmla="*/ 0 h 332"/>
                  <a:gd name="T2" fmla="*/ 0 w 992"/>
                  <a:gd name="T3" fmla="*/ 0 h 332"/>
                  <a:gd name="T4" fmla="*/ 0 w 992"/>
                  <a:gd name="T5" fmla="*/ 0 h 332"/>
                  <a:gd name="T6" fmla="*/ 0 w 992"/>
                  <a:gd name="T7" fmla="*/ 0 h 332"/>
                  <a:gd name="T8" fmla="*/ 0 w 992"/>
                  <a:gd name="T9" fmla="*/ 0 h 332"/>
                  <a:gd name="T10" fmla="*/ 0 w 992"/>
                  <a:gd name="T11" fmla="*/ 0 h 332"/>
                  <a:gd name="T12" fmla="*/ 0 w 992"/>
                  <a:gd name="T13" fmla="*/ 0 h 332"/>
                  <a:gd name="T14" fmla="*/ 0 w 992"/>
                  <a:gd name="T15" fmla="*/ 0 h 332"/>
                  <a:gd name="T16" fmla="*/ 0 w 992"/>
                  <a:gd name="T17" fmla="*/ 0 h 332"/>
                  <a:gd name="T18" fmla="*/ 0 w 992"/>
                  <a:gd name="T19" fmla="*/ 0 h 332"/>
                  <a:gd name="T20" fmla="*/ 0 w 992"/>
                  <a:gd name="T21" fmla="*/ 0 h 332"/>
                  <a:gd name="T22" fmla="*/ 0 w 992"/>
                  <a:gd name="T23" fmla="*/ 0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2"/>
                  <a:gd name="T37" fmla="*/ 0 h 332"/>
                  <a:gd name="T38" fmla="*/ 992 w 992"/>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2" h="332">
                    <a:moveTo>
                      <a:pt x="0" y="320"/>
                    </a:moveTo>
                    <a:lnTo>
                      <a:pt x="74" y="332"/>
                    </a:lnTo>
                    <a:lnTo>
                      <a:pt x="170" y="318"/>
                    </a:lnTo>
                    <a:lnTo>
                      <a:pt x="252" y="298"/>
                    </a:lnTo>
                    <a:lnTo>
                      <a:pt x="336" y="260"/>
                    </a:lnTo>
                    <a:lnTo>
                      <a:pt x="414" y="170"/>
                    </a:lnTo>
                    <a:lnTo>
                      <a:pt x="486" y="104"/>
                    </a:lnTo>
                    <a:lnTo>
                      <a:pt x="552" y="54"/>
                    </a:lnTo>
                    <a:lnTo>
                      <a:pt x="628" y="20"/>
                    </a:lnTo>
                    <a:lnTo>
                      <a:pt x="722" y="6"/>
                    </a:lnTo>
                    <a:lnTo>
                      <a:pt x="820" y="0"/>
                    </a:lnTo>
                    <a:lnTo>
                      <a:pt x="992" y="10"/>
                    </a:lnTo>
                  </a:path>
                </a:pathLst>
              </a:custGeom>
              <a:solidFill>
                <a:srgbClr val="C0C0C0"/>
              </a:solidFill>
              <a:ln w="28575">
                <a:solidFill>
                  <a:srgbClr val="FFCC99"/>
                </a:solidFill>
                <a:round/>
                <a:headEnd/>
                <a:tailEnd/>
              </a:ln>
            </p:spPr>
            <p:txBody>
              <a:bodyPr/>
              <a:lstStyle/>
              <a:p>
                <a:endParaRPr lang="en-US">
                  <a:cs typeface="Arial" pitchFamily="34" charset="0"/>
                </a:endParaRPr>
              </a:p>
            </p:txBody>
          </p:sp>
          <p:sp>
            <p:nvSpPr>
              <p:cNvPr id="65572" name="Freeform 45"/>
              <p:cNvSpPr>
                <a:spLocks/>
              </p:cNvSpPr>
              <p:nvPr/>
            </p:nvSpPr>
            <p:spPr bwMode="auto">
              <a:xfrm rot="408281">
                <a:off x="4979" y="2857"/>
                <a:ext cx="110" cy="37"/>
              </a:xfrm>
              <a:custGeom>
                <a:avLst/>
                <a:gdLst>
                  <a:gd name="T0" fmla="*/ 0 w 992"/>
                  <a:gd name="T1" fmla="*/ 0 h 332"/>
                  <a:gd name="T2" fmla="*/ 0 w 992"/>
                  <a:gd name="T3" fmla="*/ 0 h 332"/>
                  <a:gd name="T4" fmla="*/ 0 w 992"/>
                  <a:gd name="T5" fmla="*/ 0 h 332"/>
                  <a:gd name="T6" fmla="*/ 0 w 992"/>
                  <a:gd name="T7" fmla="*/ 0 h 332"/>
                  <a:gd name="T8" fmla="*/ 0 w 992"/>
                  <a:gd name="T9" fmla="*/ 0 h 332"/>
                  <a:gd name="T10" fmla="*/ 0 w 992"/>
                  <a:gd name="T11" fmla="*/ 0 h 332"/>
                  <a:gd name="T12" fmla="*/ 0 w 992"/>
                  <a:gd name="T13" fmla="*/ 0 h 332"/>
                  <a:gd name="T14" fmla="*/ 0 w 992"/>
                  <a:gd name="T15" fmla="*/ 0 h 332"/>
                  <a:gd name="T16" fmla="*/ 0 w 992"/>
                  <a:gd name="T17" fmla="*/ 0 h 332"/>
                  <a:gd name="T18" fmla="*/ 0 w 992"/>
                  <a:gd name="T19" fmla="*/ 0 h 332"/>
                  <a:gd name="T20" fmla="*/ 0 w 992"/>
                  <a:gd name="T21" fmla="*/ 0 h 332"/>
                  <a:gd name="T22" fmla="*/ 0 w 992"/>
                  <a:gd name="T23" fmla="*/ 0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2"/>
                  <a:gd name="T37" fmla="*/ 0 h 332"/>
                  <a:gd name="T38" fmla="*/ 992 w 992"/>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2" h="332">
                    <a:moveTo>
                      <a:pt x="0" y="320"/>
                    </a:moveTo>
                    <a:lnTo>
                      <a:pt x="74" y="332"/>
                    </a:lnTo>
                    <a:lnTo>
                      <a:pt x="170" y="318"/>
                    </a:lnTo>
                    <a:lnTo>
                      <a:pt x="252" y="298"/>
                    </a:lnTo>
                    <a:lnTo>
                      <a:pt x="336" y="260"/>
                    </a:lnTo>
                    <a:lnTo>
                      <a:pt x="414" y="170"/>
                    </a:lnTo>
                    <a:lnTo>
                      <a:pt x="486" y="104"/>
                    </a:lnTo>
                    <a:lnTo>
                      <a:pt x="552" y="54"/>
                    </a:lnTo>
                    <a:lnTo>
                      <a:pt x="628" y="20"/>
                    </a:lnTo>
                    <a:lnTo>
                      <a:pt x="722" y="6"/>
                    </a:lnTo>
                    <a:lnTo>
                      <a:pt x="820" y="0"/>
                    </a:lnTo>
                    <a:lnTo>
                      <a:pt x="992" y="10"/>
                    </a:lnTo>
                  </a:path>
                </a:pathLst>
              </a:custGeom>
              <a:solidFill>
                <a:srgbClr val="C0C0C0"/>
              </a:solidFill>
              <a:ln w="28575">
                <a:solidFill>
                  <a:srgbClr val="FFCC99"/>
                </a:solidFill>
                <a:round/>
                <a:headEnd/>
                <a:tailEnd/>
              </a:ln>
            </p:spPr>
            <p:txBody>
              <a:bodyPr/>
              <a:lstStyle/>
              <a:p>
                <a:endParaRPr lang="en-US">
                  <a:cs typeface="Arial" pitchFamily="34" charset="0"/>
                </a:endParaRPr>
              </a:p>
            </p:txBody>
          </p:sp>
          <p:sp>
            <p:nvSpPr>
              <p:cNvPr id="65573" name="Freeform 46"/>
              <p:cNvSpPr>
                <a:spLocks/>
              </p:cNvSpPr>
              <p:nvPr/>
            </p:nvSpPr>
            <p:spPr bwMode="auto">
              <a:xfrm rot="408281">
                <a:off x="4836" y="2760"/>
                <a:ext cx="111" cy="37"/>
              </a:xfrm>
              <a:custGeom>
                <a:avLst/>
                <a:gdLst>
                  <a:gd name="T0" fmla="*/ 0 w 992"/>
                  <a:gd name="T1" fmla="*/ 0 h 332"/>
                  <a:gd name="T2" fmla="*/ 0 w 992"/>
                  <a:gd name="T3" fmla="*/ 0 h 332"/>
                  <a:gd name="T4" fmla="*/ 0 w 992"/>
                  <a:gd name="T5" fmla="*/ 0 h 332"/>
                  <a:gd name="T6" fmla="*/ 0 w 992"/>
                  <a:gd name="T7" fmla="*/ 0 h 332"/>
                  <a:gd name="T8" fmla="*/ 0 w 992"/>
                  <a:gd name="T9" fmla="*/ 0 h 332"/>
                  <a:gd name="T10" fmla="*/ 0 w 992"/>
                  <a:gd name="T11" fmla="*/ 0 h 332"/>
                  <a:gd name="T12" fmla="*/ 0 w 992"/>
                  <a:gd name="T13" fmla="*/ 0 h 332"/>
                  <a:gd name="T14" fmla="*/ 0 w 992"/>
                  <a:gd name="T15" fmla="*/ 0 h 332"/>
                  <a:gd name="T16" fmla="*/ 0 w 992"/>
                  <a:gd name="T17" fmla="*/ 0 h 332"/>
                  <a:gd name="T18" fmla="*/ 0 w 992"/>
                  <a:gd name="T19" fmla="*/ 0 h 332"/>
                  <a:gd name="T20" fmla="*/ 0 w 992"/>
                  <a:gd name="T21" fmla="*/ 0 h 332"/>
                  <a:gd name="T22" fmla="*/ 0 w 992"/>
                  <a:gd name="T23" fmla="*/ 0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2"/>
                  <a:gd name="T37" fmla="*/ 0 h 332"/>
                  <a:gd name="T38" fmla="*/ 992 w 992"/>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2" h="332">
                    <a:moveTo>
                      <a:pt x="0" y="320"/>
                    </a:moveTo>
                    <a:lnTo>
                      <a:pt x="74" y="332"/>
                    </a:lnTo>
                    <a:lnTo>
                      <a:pt x="170" y="318"/>
                    </a:lnTo>
                    <a:lnTo>
                      <a:pt x="252" y="298"/>
                    </a:lnTo>
                    <a:lnTo>
                      <a:pt x="336" y="260"/>
                    </a:lnTo>
                    <a:lnTo>
                      <a:pt x="414" y="170"/>
                    </a:lnTo>
                    <a:lnTo>
                      <a:pt x="486" y="104"/>
                    </a:lnTo>
                    <a:lnTo>
                      <a:pt x="552" y="54"/>
                    </a:lnTo>
                    <a:lnTo>
                      <a:pt x="628" y="20"/>
                    </a:lnTo>
                    <a:lnTo>
                      <a:pt x="722" y="6"/>
                    </a:lnTo>
                    <a:lnTo>
                      <a:pt x="820" y="0"/>
                    </a:lnTo>
                    <a:lnTo>
                      <a:pt x="992" y="10"/>
                    </a:lnTo>
                  </a:path>
                </a:pathLst>
              </a:custGeom>
              <a:solidFill>
                <a:srgbClr val="C0C0C0"/>
              </a:solidFill>
              <a:ln w="28575">
                <a:solidFill>
                  <a:srgbClr val="FFCC99"/>
                </a:solidFill>
                <a:round/>
                <a:headEnd/>
                <a:tailEnd/>
              </a:ln>
            </p:spPr>
            <p:txBody>
              <a:bodyPr/>
              <a:lstStyle/>
              <a:p>
                <a:endParaRPr lang="en-US">
                  <a:cs typeface="Arial" pitchFamily="34" charset="0"/>
                </a:endParaRPr>
              </a:p>
            </p:txBody>
          </p:sp>
        </p:grpSp>
      </p:grpSp>
      <p:sp>
        <p:nvSpPr>
          <p:cNvPr id="1897519" name="Text Box 47"/>
          <p:cNvSpPr txBox="1">
            <a:spLocks noChangeArrowheads="1"/>
          </p:cNvSpPr>
          <p:nvPr/>
        </p:nvSpPr>
        <p:spPr bwMode="auto">
          <a:xfrm>
            <a:off x="762000" y="4724400"/>
            <a:ext cx="1917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de-DE" sz="1200">
                <a:cs typeface="Arial" pitchFamily="34" charset="0"/>
              </a:rPr>
              <a:t>Most common cause of renal failure </a:t>
            </a:r>
            <a:r>
              <a:rPr lang="de-DE" sz="1400">
                <a:cs typeface="Arial" pitchFamily="34" charset="0"/>
              </a:rPr>
              <a:t>→ </a:t>
            </a:r>
            <a:r>
              <a:rPr lang="de-DE" sz="1200">
                <a:cs typeface="Arial" pitchFamily="34" charset="0"/>
              </a:rPr>
              <a:t>Dialysis</a:t>
            </a:r>
            <a:endParaRPr lang="de-DE" sz="1200" baseline="30000">
              <a:cs typeface="Arial" pitchFamily="34" charset="0"/>
            </a:endParaRPr>
          </a:p>
        </p:txBody>
      </p:sp>
      <p:grpSp>
        <p:nvGrpSpPr>
          <p:cNvPr id="10" name="Group 48"/>
          <p:cNvGrpSpPr>
            <a:grpSpLocks/>
          </p:cNvGrpSpPr>
          <p:nvPr/>
        </p:nvGrpSpPr>
        <p:grpSpPr bwMode="auto">
          <a:xfrm>
            <a:off x="677863" y="3128963"/>
            <a:ext cx="3873500" cy="1181100"/>
            <a:chOff x="624" y="2160"/>
            <a:chExt cx="2745" cy="744"/>
          </a:xfrm>
        </p:grpSpPr>
        <p:sp>
          <p:nvSpPr>
            <p:cNvPr id="65555" name="Freeform 49"/>
            <p:cNvSpPr>
              <a:spLocks/>
            </p:cNvSpPr>
            <p:nvPr/>
          </p:nvSpPr>
          <p:spPr bwMode="auto">
            <a:xfrm rot="-350999">
              <a:off x="810" y="2193"/>
              <a:ext cx="2559" cy="233"/>
            </a:xfrm>
            <a:custGeom>
              <a:avLst/>
              <a:gdLst>
                <a:gd name="T0" fmla="*/ 757773 w 2175"/>
                <a:gd name="T1" fmla="*/ 0 h 504"/>
                <a:gd name="T2" fmla="*/ 0 w 2175"/>
                <a:gd name="T3" fmla="*/ 0 h 504"/>
                <a:gd name="T4" fmla="*/ 1206 w 2175"/>
                <a:gd name="T5" fmla="*/ 0 h 504"/>
                <a:gd name="T6" fmla="*/ 757773 w 2175"/>
                <a:gd name="T7" fmla="*/ 0 h 504"/>
                <a:gd name="T8" fmla="*/ 0 60000 65536"/>
                <a:gd name="T9" fmla="*/ 0 60000 65536"/>
                <a:gd name="T10" fmla="*/ 0 60000 65536"/>
                <a:gd name="T11" fmla="*/ 0 60000 65536"/>
                <a:gd name="T12" fmla="*/ 0 w 2175"/>
                <a:gd name="T13" fmla="*/ 0 h 504"/>
                <a:gd name="T14" fmla="*/ 2175 w 2175"/>
                <a:gd name="T15" fmla="*/ 504 h 504"/>
              </a:gdLst>
              <a:ahLst/>
              <a:cxnLst>
                <a:cxn ang="T8">
                  <a:pos x="T0" y="T1"/>
                </a:cxn>
                <a:cxn ang="T9">
                  <a:pos x="T2" y="T3"/>
                </a:cxn>
                <a:cxn ang="T10">
                  <a:pos x="T4" y="T5"/>
                </a:cxn>
                <a:cxn ang="T11">
                  <a:pos x="T6" y="T7"/>
                </a:cxn>
              </a:cxnLst>
              <a:rect l="T12" t="T13" r="T14" b="T15"/>
              <a:pathLst>
                <a:path w="2175" h="504">
                  <a:moveTo>
                    <a:pt x="2175" y="0"/>
                  </a:moveTo>
                  <a:lnTo>
                    <a:pt x="0" y="18"/>
                  </a:lnTo>
                  <a:lnTo>
                    <a:pt x="3" y="504"/>
                  </a:lnTo>
                  <a:lnTo>
                    <a:pt x="2175" y="0"/>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cs typeface="Arial" pitchFamily="34" charset="0"/>
              </a:endParaRPr>
            </a:p>
          </p:txBody>
        </p:sp>
        <p:sp>
          <p:nvSpPr>
            <p:cNvPr id="65556" name="Text Box 50"/>
            <p:cNvSpPr txBox="1">
              <a:spLocks noChangeArrowheads="1"/>
            </p:cNvSpPr>
            <p:nvPr/>
          </p:nvSpPr>
          <p:spPr bwMode="auto">
            <a:xfrm>
              <a:off x="1097" y="2538"/>
              <a:ext cx="108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de-DE" sz="1600" b="1">
                  <a:solidFill>
                    <a:srgbClr val="FFC000"/>
                  </a:solidFill>
                  <a:cs typeface="Arial" pitchFamily="34" charset="0"/>
                </a:rPr>
                <a:t>Diabetic</a:t>
              </a:r>
              <a:br>
                <a:rPr lang="de-DE" sz="1600" b="1">
                  <a:solidFill>
                    <a:srgbClr val="FFC000"/>
                  </a:solidFill>
                  <a:cs typeface="Arial" pitchFamily="34" charset="0"/>
                </a:rPr>
              </a:br>
              <a:r>
                <a:rPr lang="de-DE" sz="1600" b="1">
                  <a:solidFill>
                    <a:srgbClr val="FFC000"/>
                  </a:solidFill>
                  <a:cs typeface="Arial" pitchFamily="34" charset="0"/>
                </a:rPr>
                <a:t>Nephropathy</a:t>
              </a:r>
            </a:p>
          </p:txBody>
        </p:sp>
        <p:pic>
          <p:nvPicPr>
            <p:cNvPr id="65557" name="Picture 51"/>
            <p:cNvPicPr preferRelativeResize="0">
              <a:picLocks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l="-8817" t="1920" r="47626" b="8180"/>
            <a:stretch>
              <a:fillRect/>
            </a:stretch>
          </p:blipFill>
          <p:spPr bwMode="auto">
            <a:xfrm>
              <a:off x="624" y="2160"/>
              <a:ext cx="376"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 name="Rectangle 51"/>
          <p:cNvSpPr>
            <a:spLocks noChangeArrowheads="1"/>
          </p:cNvSpPr>
          <p:nvPr/>
        </p:nvSpPr>
        <p:spPr bwMode="auto">
          <a:xfrm>
            <a:off x="762000" y="4343400"/>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cs typeface="Arial" pitchFamily="34" charset="0"/>
              </a:rPr>
              <a:t>Accounts for ~40% of all new cases of </a:t>
            </a:r>
          </a:p>
          <a:p>
            <a:r>
              <a:rPr lang="en-US" sz="1200">
                <a:cs typeface="Arial" pitchFamily="34" charset="0"/>
              </a:rPr>
              <a:t>end-stage renal disease (ESRD).</a:t>
            </a:r>
          </a:p>
        </p:txBody>
      </p:sp>
      <p:sp>
        <p:nvSpPr>
          <p:cNvPr id="53" name="Rectangle 52"/>
          <p:cNvSpPr>
            <a:spLocks noChangeArrowheads="1"/>
          </p:cNvSpPr>
          <p:nvPr/>
        </p:nvSpPr>
        <p:spPr bwMode="auto">
          <a:xfrm>
            <a:off x="0" y="1143000"/>
            <a:ext cx="182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200">
                <a:cs typeface="Arial" pitchFamily="34" charset="0"/>
              </a:rPr>
              <a:t>the most frequent cause of new cases of blindness among adults aged </a:t>
            </a:r>
          </a:p>
          <a:p>
            <a:pPr algn="r"/>
            <a:r>
              <a:rPr lang="en-US" sz="1200">
                <a:cs typeface="Arial" pitchFamily="34" charset="0"/>
              </a:rPr>
              <a:t>20 to 74.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97476"/>
                                        </p:tgtEl>
                                        <p:attrNameLst>
                                          <p:attrName>style.visibility</p:attrName>
                                        </p:attrNameLst>
                                      </p:cBhvr>
                                      <p:to>
                                        <p:strVal val="visible"/>
                                      </p:to>
                                    </p:set>
                                    <p:anim calcmode="lin" valueType="num">
                                      <p:cBhvr additive="base">
                                        <p:cTn id="7" dur="500" fill="hold"/>
                                        <p:tgtEl>
                                          <p:spTgt spid="1897476"/>
                                        </p:tgtEl>
                                        <p:attrNameLst>
                                          <p:attrName>ppt_x</p:attrName>
                                        </p:attrNameLst>
                                      </p:cBhvr>
                                      <p:tavLst>
                                        <p:tav tm="0">
                                          <p:val>
                                            <p:strVal val="0-#ppt_w/2"/>
                                          </p:val>
                                        </p:tav>
                                        <p:tav tm="100000">
                                          <p:val>
                                            <p:strVal val="#ppt_x"/>
                                          </p:val>
                                        </p:tav>
                                      </p:tavLst>
                                    </p:anim>
                                    <p:anim calcmode="lin" valueType="num">
                                      <p:cBhvr additive="base">
                                        <p:cTn id="8" dur="500" fill="hold"/>
                                        <p:tgtEl>
                                          <p:spTgt spid="189747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ppt_w/2"/>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897492"/>
                                        </p:tgtEl>
                                        <p:attrNameLst>
                                          <p:attrName>style.visibility</p:attrName>
                                        </p:attrNameLst>
                                      </p:cBhvr>
                                      <p:to>
                                        <p:strVal val="visible"/>
                                      </p:to>
                                    </p:set>
                                    <p:anim calcmode="lin" valueType="num">
                                      <p:cBhvr>
                                        <p:cTn id="21" dur="500" fill="hold"/>
                                        <p:tgtEl>
                                          <p:spTgt spid="1897492"/>
                                        </p:tgtEl>
                                        <p:attrNameLst>
                                          <p:attrName>ppt_w</p:attrName>
                                        </p:attrNameLst>
                                      </p:cBhvr>
                                      <p:tavLst>
                                        <p:tav tm="0">
                                          <p:val>
                                            <p:fltVal val="0"/>
                                          </p:val>
                                        </p:tav>
                                        <p:tav tm="100000">
                                          <p:val>
                                            <p:strVal val="#ppt_w"/>
                                          </p:val>
                                        </p:tav>
                                      </p:tavLst>
                                    </p:anim>
                                    <p:anim calcmode="lin" valueType="num">
                                      <p:cBhvr>
                                        <p:cTn id="22" dur="500" fill="hold"/>
                                        <p:tgtEl>
                                          <p:spTgt spid="1897492"/>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ppt_x</p:attrName>
                                        </p:attrNameLst>
                                      </p:cBhvr>
                                      <p:tavLst>
                                        <p:tav tm="0">
                                          <p:val>
                                            <p:strVal val="#ppt_x-#ppt_w/2"/>
                                          </p:val>
                                        </p:tav>
                                        <p:tav tm="100000">
                                          <p:val>
                                            <p:strVal val="#ppt_x"/>
                                          </p:val>
                                        </p:tav>
                                      </p:tavLst>
                                    </p:anim>
                                    <p:anim calcmode="lin" valueType="num">
                                      <p:cBhvr>
                                        <p:cTn id="28" dur="500" fill="hold"/>
                                        <p:tgtEl>
                                          <p:spTgt spid="3"/>
                                        </p:tgtEl>
                                        <p:attrNameLst>
                                          <p:attrName>ppt_y</p:attrName>
                                        </p:attrNameLst>
                                      </p:cBhvr>
                                      <p:tavLst>
                                        <p:tav tm="0">
                                          <p:val>
                                            <p:strVal val="#ppt_y"/>
                                          </p:val>
                                        </p:tav>
                                        <p:tav tm="100000">
                                          <p:val>
                                            <p:strVal val="#ppt_y"/>
                                          </p:val>
                                        </p:tav>
                                      </p:tavLst>
                                    </p:anim>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897488"/>
                                        </p:tgtEl>
                                        <p:attrNameLst>
                                          <p:attrName>style.visibility</p:attrName>
                                        </p:attrNameLst>
                                      </p:cBhvr>
                                      <p:to>
                                        <p:strVal val="visible"/>
                                      </p:to>
                                    </p:set>
                                    <p:anim calcmode="lin" valueType="num">
                                      <p:cBhvr>
                                        <p:cTn id="35" dur="500" fill="hold"/>
                                        <p:tgtEl>
                                          <p:spTgt spid="1897488"/>
                                        </p:tgtEl>
                                        <p:attrNameLst>
                                          <p:attrName>ppt_w</p:attrName>
                                        </p:attrNameLst>
                                      </p:cBhvr>
                                      <p:tavLst>
                                        <p:tav tm="0">
                                          <p:val>
                                            <p:fltVal val="0"/>
                                          </p:val>
                                        </p:tav>
                                        <p:tav tm="100000">
                                          <p:val>
                                            <p:strVal val="#ppt_w"/>
                                          </p:val>
                                        </p:tav>
                                      </p:tavLst>
                                    </p:anim>
                                    <p:anim calcmode="lin" valueType="num">
                                      <p:cBhvr>
                                        <p:cTn id="36" dur="500" fill="hold"/>
                                        <p:tgtEl>
                                          <p:spTgt spid="1897488"/>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8"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ppt_x</p:attrName>
                                        </p:attrNameLst>
                                      </p:cBhvr>
                                      <p:tavLst>
                                        <p:tav tm="0">
                                          <p:val>
                                            <p:strVal val="#ppt_x-#ppt_w/2"/>
                                          </p:val>
                                        </p:tav>
                                        <p:tav tm="100000">
                                          <p:val>
                                            <p:strVal val="#ppt_x"/>
                                          </p:val>
                                        </p:tav>
                                      </p:tavLst>
                                    </p:anim>
                                    <p:anim calcmode="lin" valueType="num">
                                      <p:cBhvr>
                                        <p:cTn id="42" dur="500" fill="hold"/>
                                        <p:tgtEl>
                                          <p:spTgt spid="7"/>
                                        </p:tgtEl>
                                        <p:attrNameLst>
                                          <p:attrName>ppt_y</p:attrName>
                                        </p:attrNameLst>
                                      </p:cBhvr>
                                      <p:tavLst>
                                        <p:tav tm="0">
                                          <p:val>
                                            <p:strVal val="#ppt_y"/>
                                          </p:val>
                                        </p:tav>
                                        <p:tav tm="100000">
                                          <p:val>
                                            <p:strVal val="#ppt_y"/>
                                          </p:val>
                                        </p:tav>
                                      </p:tavLst>
                                    </p:anim>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897490"/>
                                        </p:tgtEl>
                                        <p:attrNameLst>
                                          <p:attrName>style.visibility</p:attrName>
                                        </p:attrNameLst>
                                      </p:cBhvr>
                                      <p:to>
                                        <p:strVal val="visible"/>
                                      </p:to>
                                    </p:set>
                                    <p:anim calcmode="lin" valueType="num">
                                      <p:cBhvr additive="base">
                                        <p:cTn id="49" dur="500" fill="hold"/>
                                        <p:tgtEl>
                                          <p:spTgt spid="1897490"/>
                                        </p:tgtEl>
                                        <p:attrNameLst>
                                          <p:attrName>ppt_x</p:attrName>
                                        </p:attrNameLst>
                                      </p:cBhvr>
                                      <p:tavLst>
                                        <p:tav tm="0">
                                          <p:val>
                                            <p:strVal val="1+#ppt_w/2"/>
                                          </p:val>
                                        </p:tav>
                                        <p:tav tm="100000">
                                          <p:val>
                                            <p:strVal val="#ppt_x"/>
                                          </p:val>
                                        </p:tav>
                                      </p:tavLst>
                                    </p:anim>
                                    <p:anim calcmode="lin" valueType="num">
                                      <p:cBhvr additive="base">
                                        <p:cTn id="50" dur="500" fill="hold"/>
                                        <p:tgtEl>
                                          <p:spTgt spid="189749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2"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ppt_x</p:attrName>
                                        </p:attrNameLst>
                                      </p:cBhvr>
                                      <p:tavLst>
                                        <p:tav tm="0">
                                          <p:val>
                                            <p:strVal val="#ppt_x+#ppt_w/2"/>
                                          </p:val>
                                        </p:tav>
                                        <p:tav tm="100000">
                                          <p:val>
                                            <p:strVal val="#ppt_x"/>
                                          </p:val>
                                        </p:tav>
                                      </p:tavLst>
                                    </p:anim>
                                    <p:anim calcmode="lin" valueType="num">
                                      <p:cBhvr>
                                        <p:cTn id="56" dur="500" fill="hold"/>
                                        <p:tgtEl>
                                          <p:spTgt spid="2"/>
                                        </p:tgtEl>
                                        <p:attrNameLst>
                                          <p:attrName>ppt_y</p:attrName>
                                        </p:attrNameLst>
                                      </p:cBhvr>
                                      <p:tavLst>
                                        <p:tav tm="0">
                                          <p:val>
                                            <p:strVal val="#ppt_y"/>
                                          </p:val>
                                        </p:tav>
                                        <p:tav tm="100000">
                                          <p:val>
                                            <p:strVal val="#ppt_y"/>
                                          </p:val>
                                        </p:tav>
                                      </p:tavLst>
                                    </p:anim>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circle(in)">
                                      <p:cBhvr>
                                        <p:cTn id="63" dur="2000"/>
                                        <p:tgtEl>
                                          <p:spTgt spid="5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4" presetClass="entr" presetSubtype="0"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 to="" calcmode="lin" valueType="num">
                                      <p:cBhvr>
                                        <p:cTn id="68" dur="1" fill="hold"/>
                                        <p:tgtEl>
                                          <p:spTgt spid="10"/>
                                        </p:tgtEl>
                                        <p:attrNameLst>
                                          <p:attrName/>
                                        </p:attrNameLst>
                                      </p:cBhvr>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7" presetClass="entr" presetSubtype="4" fill="hold" grpId="0" nodeType="clickEffect">
                                  <p:stCondLst>
                                    <p:cond delay="0"/>
                                  </p:stCondLst>
                                  <p:childTnLst>
                                    <p:set>
                                      <p:cBhvr>
                                        <p:cTn id="72" dur="1" fill="hold">
                                          <p:stCondLst>
                                            <p:cond delay="0"/>
                                          </p:stCondLst>
                                        </p:cTn>
                                        <p:tgtEl>
                                          <p:spTgt spid="1897519"/>
                                        </p:tgtEl>
                                        <p:attrNameLst>
                                          <p:attrName>style.visibility</p:attrName>
                                        </p:attrNameLst>
                                      </p:cBhvr>
                                      <p:to>
                                        <p:strVal val="visible"/>
                                      </p:to>
                                    </p:set>
                                    <p:anim calcmode="lin" valueType="num">
                                      <p:cBhvr additive="base">
                                        <p:cTn id="73" dur="1000" fill="hold"/>
                                        <p:tgtEl>
                                          <p:spTgt spid="1897519"/>
                                        </p:tgtEl>
                                        <p:attrNameLst>
                                          <p:attrName>ppt_x</p:attrName>
                                        </p:attrNameLst>
                                      </p:cBhvr>
                                      <p:tavLst>
                                        <p:tav tm="0">
                                          <p:val>
                                            <p:strVal val="#ppt_x"/>
                                          </p:val>
                                        </p:tav>
                                        <p:tav tm="100000">
                                          <p:val>
                                            <p:strVal val="#ppt_x"/>
                                          </p:val>
                                        </p:tav>
                                      </p:tavLst>
                                    </p:anim>
                                    <p:anim calcmode="lin" valueType="num">
                                      <p:cBhvr additive="base">
                                        <p:cTn id="74" dur="1000" fill="hold"/>
                                        <p:tgtEl>
                                          <p:spTgt spid="1897519"/>
                                        </p:tgtEl>
                                        <p:attrNameLst>
                                          <p:attrName>ppt_y</p:attrName>
                                        </p:attrNameLst>
                                      </p:cBhvr>
                                      <p:tavLst>
                                        <p:tav tm="0">
                                          <p:val>
                                            <p:strVal val="1+#ppt_h/2"/>
                                          </p:val>
                                        </p:tav>
                                        <p:tav tm="100000">
                                          <p:val>
                                            <p:strVal val="#ppt_y"/>
                                          </p:val>
                                        </p:tav>
                                      </p:tavLst>
                                    </p:anim>
                                  </p:childTnLst>
                                </p:cTn>
                              </p:par>
                              <p:par>
                                <p:cTn id="75" presetID="7" presetClass="entr" presetSubtype="4"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additive="base">
                                        <p:cTn id="77" dur="1000" fill="hold"/>
                                        <p:tgtEl>
                                          <p:spTgt spid="52"/>
                                        </p:tgtEl>
                                        <p:attrNameLst>
                                          <p:attrName>ppt_x</p:attrName>
                                        </p:attrNameLst>
                                      </p:cBhvr>
                                      <p:tavLst>
                                        <p:tav tm="0">
                                          <p:val>
                                            <p:strVal val="#ppt_x"/>
                                          </p:val>
                                        </p:tav>
                                        <p:tav tm="100000">
                                          <p:val>
                                            <p:strVal val="#ppt_x"/>
                                          </p:val>
                                        </p:tav>
                                      </p:tavLst>
                                    </p:anim>
                                    <p:anim calcmode="lin" valueType="num">
                                      <p:cBhvr additive="base">
                                        <p:cTn id="78" dur="10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7476" grpId="0" autoUpdateAnimBg="0"/>
      <p:bldP spid="1897488" grpId="0" autoUpdateAnimBg="0"/>
      <p:bldP spid="1897490" grpId="0" autoUpdateAnimBg="0"/>
      <p:bldP spid="1897492" grpId="0" autoUpdateAnimBg="0"/>
      <p:bldP spid="1897519"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524000"/>
          <a:ext cx="9144000" cy="2803524"/>
        </p:xfrm>
        <a:graphic>
          <a:graphicData uri="http://schemas.openxmlformats.org/drawingml/2006/table">
            <a:tbl>
              <a:tblPr firstRow="1" bandRow="1">
                <a:tableStyleId>{5C22544A-7EE6-4342-B048-85BDC9FD1C3A}</a:tableStyleId>
              </a:tblPr>
              <a:tblGrid>
                <a:gridCol w="3200400"/>
                <a:gridCol w="1828800"/>
                <a:gridCol w="1905000"/>
                <a:gridCol w="2209800"/>
              </a:tblGrid>
              <a:tr h="506191">
                <a:tc>
                  <a:txBody>
                    <a:bodyPr/>
                    <a:lstStyle/>
                    <a:p>
                      <a:endParaRPr lang="en-US" sz="2000" dirty="0">
                        <a:latin typeface="Arial" pitchFamily="34" charset="0"/>
                        <a:cs typeface="Arial" pitchFamily="34" charset="0"/>
                      </a:endParaRPr>
                    </a:p>
                  </a:txBody>
                  <a:tcPr marT="45710" marB="45710"/>
                </a:tc>
                <a:tc>
                  <a:txBody>
                    <a:bodyPr/>
                    <a:lstStyle/>
                    <a:p>
                      <a:pPr algn="ctr"/>
                      <a:r>
                        <a:rPr lang="en-US" sz="2000" dirty="0" smtClean="0">
                          <a:latin typeface="Arial" pitchFamily="34" charset="0"/>
                          <a:cs typeface="Arial" pitchFamily="34" charset="0"/>
                        </a:rPr>
                        <a:t>IDF</a:t>
                      </a:r>
                      <a:endParaRPr lang="en-US" sz="2000" dirty="0">
                        <a:latin typeface="Arial" pitchFamily="34" charset="0"/>
                        <a:cs typeface="Arial" pitchFamily="34" charset="0"/>
                      </a:endParaRPr>
                    </a:p>
                  </a:txBody>
                  <a:tcPr marT="45710" marB="45710"/>
                </a:tc>
                <a:tc>
                  <a:txBody>
                    <a:bodyPr/>
                    <a:lstStyle/>
                    <a:p>
                      <a:pPr algn="ctr"/>
                      <a:r>
                        <a:rPr lang="en-US" sz="2000" dirty="0" smtClean="0">
                          <a:latin typeface="Arial" pitchFamily="34" charset="0"/>
                          <a:cs typeface="Arial" pitchFamily="34" charset="0"/>
                        </a:rPr>
                        <a:t>AACE</a:t>
                      </a:r>
                      <a:endParaRPr lang="en-US" sz="2000" dirty="0">
                        <a:latin typeface="Arial" pitchFamily="34" charset="0"/>
                        <a:cs typeface="Arial" pitchFamily="34" charset="0"/>
                      </a:endParaRPr>
                    </a:p>
                  </a:txBody>
                  <a:tcPr marT="45710" marB="45710"/>
                </a:tc>
                <a:tc>
                  <a:txBody>
                    <a:bodyPr/>
                    <a:lstStyle/>
                    <a:p>
                      <a:pPr algn="ctr"/>
                      <a:r>
                        <a:rPr lang="en-US" sz="2000" dirty="0" smtClean="0">
                          <a:latin typeface="Arial" pitchFamily="34" charset="0"/>
                          <a:cs typeface="Arial" pitchFamily="34" charset="0"/>
                        </a:rPr>
                        <a:t>ADA</a:t>
                      </a:r>
                      <a:endParaRPr lang="en-US" sz="2000" dirty="0">
                        <a:latin typeface="Arial" pitchFamily="34" charset="0"/>
                        <a:cs typeface="Arial" pitchFamily="34" charset="0"/>
                      </a:endParaRPr>
                    </a:p>
                  </a:txBody>
                  <a:tcPr marT="45710" marB="45710"/>
                </a:tc>
              </a:tr>
              <a:tr h="506191">
                <a:tc>
                  <a:txBody>
                    <a:bodyPr/>
                    <a:lstStyle/>
                    <a:p>
                      <a:r>
                        <a:rPr lang="en-US" sz="1800" dirty="0" smtClean="0">
                          <a:latin typeface="Arial" pitchFamily="34" charset="0"/>
                          <a:cs typeface="Arial" pitchFamily="34" charset="0"/>
                        </a:rPr>
                        <a:t>HbA1C (%)</a:t>
                      </a:r>
                      <a:endParaRPr lang="en-US" sz="1800" dirty="0">
                        <a:latin typeface="Arial" pitchFamily="34" charset="0"/>
                        <a:cs typeface="Arial" pitchFamily="34" charset="0"/>
                      </a:endParaRPr>
                    </a:p>
                  </a:txBody>
                  <a:tcPr marT="45710" marB="45710"/>
                </a:tc>
                <a:tc>
                  <a:txBody>
                    <a:bodyPr/>
                    <a:lstStyle/>
                    <a:p>
                      <a:r>
                        <a:rPr lang="en-US" sz="2000" dirty="0" smtClean="0">
                          <a:latin typeface="Arial" pitchFamily="34" charset="0"/>
                          <a:cs typeface="Arial" pitchFamily="34" charset="0"/>
                        </a:rPr>
                        <a:t>&lt; 6.5</a:t>
                      </a:r>
                      <a:endParaRPr lang="en-US" sz="2000" dirty="0">
                        <a:latin typeface="Arial" pitchFamily="34" charset="0"/>
                        <a:cs typeface="Arial" pitchFamily="34" charset="0"/>
                      </a:endParaRPr>
                    </a:p>
                  </a:txBody>
                  <a:tcPr marT="45710" marB="45710"/>
                </a:tc>
                <a:tc>
                  <a:txBody>
                    <a:bodyPr/>
                    <a:lstStyle/>
                    <a:p>
                      <a:r>
                        <a:rPr lang="en-US" sz="2000" dirty="0" smtClean="0">
                          <a:latin typeface="Arial" pitchFamily="34" charset="0"/>
                          <a:cs typeface="Arial" pitchFamily="34" charset="0"/>
                        </a:rPr>
                        <a:t>≤ 6.5</a:t>
                      </a:r>
                      <a:endParaRPr lang="en-US" sz="2000" dirty="0">
                        <a:latin typeface="Arial" pitchFamily="34" charset="0"/>
                        <a:cs typeface="Arial" pitchFamily="34" charset="0"/>
                      </a:endParaRPr>
                    </a:p>
                  </a:txBody>
                  <a:tcPr marT="45710" marB="45710"/>
                </a:tc>
                <a:tc>
                  <a:txBody>
                    <a:bodyPr/>
                    <a:lstStyle/>
                    <a:p>
                      <a:r>
                        <a:rPr lang="en-US" sz="2000" dirty="0" smtClean="0">
                          <a:latin typeface="Arial" pitchFamily="34" charset="0"/>
                          <a:cs typeface="Arial" pitchFamily="34" charset="0"/>
                        </a:rPr>
                        <a:t>&lt; 7.0</a:t>
                      </a:r>
                      <a:endParaRPr lang="en-US" sz="2000" dirty="0">
                        <a:latin typeface="Arial" pitchFamily="34" charset="0"/>
                        <a:cs typeface="Arial" pitchFamily="34" charset="0"/>
                      </a:endParaRPr>
                    </a:p>
                  </a:txBody>
                  <a:tcPr marT="45710" marB="45710"/>
                </a:tc>
              </a:tr>
              <a:tr h="895571">
                <a:tc>
                  <a:txBody>
                    <a:bodyPr/>
                    <a:lstStyle/>
                    <a:p>
                      <a:r>
                        <a:rPr lang="en-US" sz="1800" dirty="0" smtClean="0">
                          <a:latin typeface="Arial" pitchFamily="34" charset="0"/>
                          <a:cs typeface="Arial" pitchFamily="34" charset="0"/>
                        </a:rPr>
                        <a:t>Fasting/</a:t>
                      </a:r>
                      <a:r>
                        <a:rPr lang="en-US" sz="1800" dirty="0" err="1" smtClean="0">
                          <a:latin typeface="Arial" pitchFamily="34" charset="0"/>
                          <a:cs typeface="Arial" pitchFamily="34" charset="0"/>
                        </a:rPr>
                        <a:t>preprandial</a:t>
                      </a:r>
                      <a:r>
                        <a:rPr lang="en-US" sz="1800" baseline="0" dirty="0" smtClean="0">
                          <a:latin typeface="Arial" pitchFamily="34" charset="0"/>
                          <a:cs typeface="Arial" pitchFamily="34" charset="0"/>
                        </a:rPr>
                        <a:t> glucose</a:t>
                      </a:r>
                    </a:p>
                    <a:p>
                      <a:r>
                        <a:rPr lang="en-US" sz="1800" baseline="0" dirty="0" smtClean="0">
                          <a:latin typeface="Arial" pitchFamily="34" charset="0"/>
                          <a:cs typeface="Arial" pitchFamily="34" charset="0"/>
                        </a:rPr>
                        <a:t>(</a:t>
                      </a:r>
                      <a:r>
                        <a:rPr lang="en-US" sz="1800" baseline="0" dirty="0" err="1" smtClean="0">
                          <a:latin typeface="Arial" pitchFamily="34" charset="0"/>
                          <a:cs typeface="Arial" pitchFamily="34" charset="0"/>
                        </a:rPr>
                        <a:t>mmol</a:t>
                      </a:r>
                      <a:r>
                        <a:rPr lang="en-US" sz="1800" baseline="0" dirty="0" smtClean="0">
                          <a:latin typeface="Arial" pitchFamily="34" charset="0"/>
                          <a:cs typeface="Arial" pitchFamily="34" charset="0"/>
                        </a:rPr>
                        <a:t>/L  / mg/</a:t>
                      </a:r>
                      <a:r>
                        <a:rPr lang="en-US" sz="1800" baseline="0" dirty="0" err="1" smtClean="0">
                          <a:latin typeface="Arial" pitchFamily="34" charset="0"/>
                          <a:cs typeface="Arial" pitchFamily="34" charset="0"/>
                        </a:rPr>
                        <a:t>dL</a:t>
                      </a:r>
                      <a:r>
                        <a:rPr lang="en-US" sz="1800" baseline="0" dirty="0" smtClean="0">
                          <a:latin typeface="Arial" pitchFamily="34" charset="0"/>
                          <a:cs typeface="Arial" pitchFamily="34" charset="0"/>
                        </a:rPr>
                        <a:t>)</a:t>
                      </a:r>
                      <a:endParaRPr lang="en-US" sz="1800" dirty="0">
                        <a:latin typeface="Arial" pitchFamily="34" charset="0"/>
                        <a:cs typeface="Arial" pitchFamily="34" charset="0"/>
                      </a:endParaRPr>
                    </a:p>
                  </a:txBody>
                  <a:tcPr marT="45710" marB="45710"/>
                </a:tc>
                <a:tc>
                  <a:txBody>
                    <a:bodyPr/>
                    <a:lstStyle/>
                    <a:p>
                      <a:r>
                        <a:rPr lang="en-US" sz="2000" dirty="0" smtClean="0">
                          <a:latin typeface="Arial" pitchFamily="34" charset="0"/>
                          <a:cs typeface="Arial" pitchFamily="34" charset="0"/>
                        </a:rPr>
                        <a:t>&lt; 6.0 / &lt; 110</a:t>
                      </a:r>
                      <a:endParaRPr lang="en-US" sz="2000" dirty="0">
                        <a:latin typeface="Arial" pitchFamily="34" charset="0"/>
                        <a:cs typeface="Arial" pitchFamily="34" charset="0"/>
                      </a:endParaRPr>
                    </a:p>
                  </a:txBody>
                  <a:tcPr marT="45710" marB="45710"/>
                </a:tc>
                <a:tc>
                  <a:txBody>
                    <a:bodyPr/>
                    <a:lstStyle/>
                    <a:p>
                      <a:r>
                        <a:rPr lang="en-US" sz="2000" dirty="0" smtClean="0">
                          <a:latin typeface="Arial" pitchFamily="34" charset="0"/>
                          <a:cs typeface="Arial" pitchFamily="34" charset="0"/>
                        </a:rPr>
                        <a:t>&lt; 6.0 / &lt; 110</a:t>
                      </a:r>
                      <a:endParaRPr lang="en-US" sz="2000" dirty="0">
                        <a:latin typeface="Arial" pitchFamily="34" charset="0"/>
                        <a:cs typeface="Arial" pitchFamily="34" charset="0"/>
                      </a:endParaRPr>
                    </a:p>
                  </a:txBody>
                  <a:tcPr marT="45710" marB="45710"/>
                </a:tc>
                <a:tc>
                  <a:txBody>
                    <a:bodyPr/>
                    <a:lstStyle/>
                    <a:p>
                      <a:r>
                        <a:rPr lang="en-US" sz="2000" dirty="0" smtClean="0">
                          <a:latin typeface="Arial" pitchFamily="34" charset="0"/>
                          <a:cs typeface="Arial" pitchFamily="34" charset="0"/>
                        </a:rPr>
                        <a:t>3.9-7.2 / 70-130</a:t>
                      </a:r>
                      <a:endParaRPr lang="en-US" sz="2000" dirty="0">
                        <a:latin typeface="Arial" pitchFamily="34" charset="0"/>
                        <a:cs typeface="Arial" pitchFamily="34" charset="0"/>
                      </a:endParaRPr>
                    </a:p>
                  </a:txBody>
                  <a:tcPr marT="45710" marB="45710"/>
                </a:tc>
              </a:tr>
              <a:tr h="895571">
                <a:tc>
                  <a:txBody>
                    <a:bodyPr/>
                    <a:lstStyle/>
                    <a:p>
                      <a:r>
                        <a:rPr lang="en-US" sz="1800" dirty="0" smtClean="0">
                          <a:latin typeface="Arial" pitchFamily="34" charset="0"/>
                          <a:cs typeface="Arial" pitchFamily="34" charset="0"/>
                        </a:rPr>
                        <a:t>2-h postprandial glucose</a:t>
                      </a:r>
                    </a:p>
                    <a:p>
                      <a:r>
                        <a:rPr lang="en-US" sz="1800" dirty="0" smtClean="0">
                          <a:latin typeface="Arial" pitchFamily="34" charset="0"/>
                          <a:cs typeface="Arial" pitchFamily="34" charset="0"/>
                        </a:rPr>
                        <a:t>(</a:t>
                      </a:r>
                      <a:r>
                        <a:rPr lang="en-US" sz="1800" dirty="0" err="1" smtClean="0">
                          <a:latin typeface="Arial" pitchFamily="34" charset="0"/>
                          <a:cs typeface="Arial" pitchFamily="34" charset="0"/>
                        </a:rPr>
                        <a:t>mmol</a:t>
                      </a:r>
                      <a:r>
                        <a:rPr lang="en-US" sz="1800" dirty="0" smtClean="0">
                          <a:latin typeface="Arial" pitchFamily="34" charset="0"/>
                          <a:cs typeface="Arial" pitchFamily="34" charset="0"/>
                        </a:rPr>
                        <a:t>/L  / mg/</a:t>
                      </a:r>
                      <a:r>
                        <a:rPr lang="en-US" sz="1800" dirty="0" err="1" smtClean="0">
                          <a:latin typeface="Arial" pitchFamily="34" charset="0"/>
                          <a:cs typeface="Arial" pitchFamily="34" charset="0"/>
                        </a:rPr>
                        <a:t>dL</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a:txBody>
                  <a:tcPr marT="45710" marB="45710"/>
                </a:tc>
                <a:tc>
                  <a:txBody>
                    <a:bodyPr/>
                    <a:lstStyle/>
                    <a:p>
                      <a:r>
                        <a:rPr lang="en-US" sz="2000" dirty="0" smtClean="0">
                          <a:latin typeface="Arial" pitchFamily="34" charset="0"/>
                          <a:cs typeface="Arial" pitchFamily="34" charset="0"/>
                        </a:rPr>
                        <a:t>&lt; 7.8 / &lt; 140</a:t>
                      </a:r>
                      <a:endParaRPr lang="en-US" sz="2000" dirty="0">
                        <a:latin typeface="Arial" pitchFamily="34" charset="0"/>
                        <a:cs typeface="Arial" pitchFamily="34" charset="0"/>
                      </a:endParaRPr>
                    </a:p>
                  </a:txBody>
                  <a:tcPr marT="45710" marB="45710"/>
                </a:tc>
                <a:tc>
                  <a:txBody>
                    <a:bodyPr/>
                    <a:lstStyle/>
                    <a:p>
                      <a:r>
                        <a:rPr lang="en-US" sz="2000" dirty="0" smtClean="0">
                          <a:latin typeface="Arial" pitchFamily="34" charset="0"/>
                          <a:cs typeface="Arial" pitchFamily="34" charset="0"/>
                        </a:rPr>
                        <a:t>&lt; 7.8 / &lt; 140</a:t>
                      </a:r>
                      <a:endParaRPr lang="en-US" sz="2000" dirty="0">
                        <a:latin typeface="Arial" pitchFamily="34" charset="0"/>
                        <a:cs typeface="Arial" pitchFamily="34" charset="0"/>
                      </a:endParaRPr>
                    </a:p>
                  </a:txBody>
                  <a:tcPr marT="45710" marB="45710"/>
                </a:tc>
                <a:tc>
                  <a:txBody>
                    <a:bodyPr/>
                    <a:lstStyle/>
                    <a:p>
                      <a:r>
                        <a:rPr lang="en-US" sz="2000" dirty="0" smtClean="0">
                          <a:latin typeface="Arial" pitchFamily="34" charset="0"/>
                          <a:cs typeface="Arial" pitchFamily="34" charset="0"/>
                        </a:rPr>
                        <a:t>&lt; 10.0 / &lt; 180*</a:t>
                      </a:r>
                      <a:endParaRPr lang="en-US" sz="2000" dirty="0">
                        <a:latin typeface="Arial" pitchFamily="34" charset="0"/>
                        <a:cs typeface="Arial" pitchFamily="34" charset="0"/>
                      </a:endParaRPr>
                    </a:p>
                  </a:txBody>
                  <a:tcPr marT="45710" marB="45710"/>
                </a:tc>
              </a:tr>
            </a:tbl>
          </a:graphicData>
        </a:graphic>
      </p:graphicFrame>
      <p:sp>
        <p:nvSpPr>
          <p:cNvPr id="66589" name="TextBox 4"/>
          <p:cNvSpPr txBox="1">
            <a:spLocks noChangeArrowheads="1"/>
          </p:cNvSpPr>
          <p:nvPr/>
        </p:nvSpPr>
        <p:spPr bwMode="auto">
          <a:xfrm>
            <a:off x="444500" y="4514850"/>
            <a:ext cx="83185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t>ADA recommends that postprandial glucose measurements should be made 1- 2h after the beginning of the meal </a:t>
            </a:r>
          </a:p>
          <a:p>
            <a:pPr algn="just" eaLnBrk="1" hangingPunct="1"/>
            <a:endParaRPr lang="en-US"/>
          </a:p>
          <a:p>
            <a:pPr algn="just" eaLnBrk="1" hangingPunct="1"/>
            <a:r>
              <a:rPr lang="en-US"/>
              <a:t>IDF 	: International Diabetes Federation</a:t>
            </a:r>
          </a:p>
          <a:p>
            <a:pPr algn="just" eaLnBrk="1" hangingPunct="1"/>
            <a:r>
              <a:rPr lang="en-US"/>
              <a:t>AACE	: American Association of Clinical Endocrinologist</a:t>
            </a:r>
          </a:p>
        </p:txBody>
      </p:sp>
      <p:sp>
        <p:nvSpPr>
          <p:cNvPr id="66590" name="TextBox 4"/>
          <p:cNvSpPr txBox="1">
            <a:spLocks noChangeArrowheads="1"/>
          </p:cNvSpPr>
          <p:nvPr/>
        </p:nvSpPr>
        <p:spPr bwMode="auto">
          <a:xfrm>
            <a:off x="1752600" y="457200"/>
            <a:ext cx="5695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a:solidFill>
                  <a:schemeClr val="bg1"/>
                </a:solidFill>
                <a:latin typeface="Britannic Bold" pitchFamily="34" charset="0"/>
              </a:rPr>
              <a:t>GLYCEMIC GOALS IN ADULT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Slide resource kit">
  <a:themeElements>
    <a:clrScheme name="">
      <a:dk1>
        <a:srgbClr val="808080"/>
      </a:dk1>
      <a:lt1>
        <a:srgbClr val="FFFFFF"/>
      </a:lt1>
      <a:dk2>
        <a:srgbClr val="000066"/>
      </a:dk2>
      <a:lt2>
        <a:srgbClr val="F9FC72"/>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fontScheme name="1_Slide resource k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lide resource ki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lide resource ki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lide resource ki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lide resource ki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lide resource ki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lide resource ki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lide resource ki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5.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6.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echn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Metro</Template>
  <TotalTime>1010</TotalTime>
  <Words>2131</Words>
  <Application>Microsoft Office PowerPoint</Application>
  <PresentationFormat>On-screen Show (4:3)</PresentationFormat>
  <Paragraphs>550</Paragraphs>
  <Slides>41</Slides>
  <Notes>16</Notes>
  <HiddenSlides>0</HiddenSlides>
  <MMClips>0</MMClips>
  <ScaleCrop>false</ScaleCrop>
  <HeadingPairs>
    <vt:vector size="8" baseType="variant">
      <vt:variant>
        <vt:lpstr>Fonts Used</vt:lpstr>
      </vt:variant>
      <vt:variant>
        <vt:i4>18</vt:i4>
      </vt:variant>
      <vt:variant>
        <vt:lpstr>Theme</vt:lpstr>
      </vt:variant>
      <vt:variant>
        <vt:i4>11</vt:i4>
      </vt:variant>
      <vt:variant>
        <vt:lpstr>Embedded OLE Servers</vt:lpstr>
      </vt:variant>
      <vt:variant>
        <vt:i4>1</vt:i4>
      </vt:variant>
      <vt:variant>
        <vt:lpstr>Slide Titles</vt:lpstr>
      </vt:variant>
      <vt:variant>
        <vt:i4>41</vt:i4>
      </vt:variant>
    </vt:vector>
  </HeadingPairs>
  <TitlesOfParts>
    <vt:vector size="71" baseType="lpstr">
      <vt:lpstr>Arial</vt:lpstr>
      <vt:lpstr>Consolas</vt:lpstr>
      <vt:lpstr>Corbel</vt:lpstr>
      <vt:lpstr>Wingdings</vt:lpstr>
      <vt:lpstr>Wingdings 2</vt:lpstr>
      <vt:lpstr>Wingdings 3</vt:lpstr>
      <vt:lpstr>Calibri</vt:lpstr>
      <vt:lpstr>Franklin Gothic Book</vt:lpstr>
      <vt:lpstr>Tahoma</vt:lpstr>
      <vt:lpstr>Myriad Pro</vt:lpstr>
      <vt:lpstr>Monotype Sorts</vt:lpstr>
      <vt:lpstr>Britannic Bold</vt:lpstr>
      <vt:lpstr>MS PGothic</vt:lpstr>
      <vt:lpstr>Arial Rounded MT Bold</vt:lpstr>
      <vt:lpstr>Arial Unicode MS</vt:lpstr>
      <vt:lpstr>Symbol</vt:lpstr>
      <vt:lpstr>TimesNewRomanPS</vt:lpstr>
      <vt:lpstr>Comic Sans MS</vt:lpstr>
      <vt:lpstr>Metro</vt:lpstr>
      <vt:lpstr>Module</vt:lpstr>
      <vt:lpstr>Office Theme</vt:lpstr>
      <vt:lpstr>Technic</vt:lpstr>
      <vt:lpstr>1_Module</vt:lpstr>
      <vt:lpstr>Shimmer</vt:lpstr>
      <vt:lpstr>5_Default Design</vt:lpstr>
      <vt:lpstr>1_Technic</vt:lpstr>
      <vt:lpstr>2_Office Theme</vt:lpstr>
      <vt:lpstr>3_Office Theme</vt:lpstr>
      <vt:lpstr>1_Slide resource kit</vt:lpstr>
      <vt:lpstr>Clip</vt:lpstr>
      <vt:lpstr>Overview Diabetes Mellitus </vt:lpstr>
      <vt:lpstr>Standar Kompetensi Dokter (2006)</vt:lpstr>
      <vt:lpstr>PowerPoint Presentation</vt:lpstr>
      <vt:lpstr>PowerPoint Presentation</vt:lpstr>
      <vt:lpstr>Moduls consist of :</vt:lpstr>
      <vt:lpstr>DIABETES MELLITUS Definition, Presentation, Diagnosis, and Classification  </vt:lpstr>
      <vt:lpstr>Diabetes Mellitus</vt:lpstr>
      <vt:lpstr>Diabetes : A malignant vascular disorder</vt:lpstr>
      <vt:lpstr>PowerPoint Presentation</vt:lpstr>
      <vt:lpstr>NHANES reveals the under-management  of diabetes</vt:lpstr>
      <vt:lpstr>PowerPoint Presentation</vt:lpstr>
      <vt:lpstr>Persentase kadar glukosa darah responden DDM* setelah 2 jam pemberian diet cair 300 kalori</vt:lpstr>
      <vt:lpstr>Diabetes is an increasing healthcare epidemic throughout the world</vt:lpstr>
      <vt:lpstr>PowerPoint Presentation</vt:lpstr>
      <vt:lpstr>PowerPoint Presentation</vt:lpstr>
      <vt:lpstr>Data Riskesdas tahun 2007</vt:lpstr>
      <vt:lpstr>PowerPoint Presentation</vt:lpstr>
      <vt:lpstr>Prediabetes </vt:lpstr>
      <vt:lpstr>Prevalensi DM</vt:lpstr>
      <vt:lpstr>PowerPoint Presentation</vt:lpstr>
      <vt:lpstr>PowerPoint Presentation</vt:lpstr>
      <vt:lpstr>PowerPoint Presentation</vt:lpstr>
      <vt:lpstr>PowerPoint Presentation</vt:lpstr>
      <vt:lpstr>Model of underlying factors in type 2 diabetes:  -cell dysfunction and insulin resistance</vt:lpstr>
      <vt:lpstr>Siapa saja yang bisa terkena DM ?</vt:lpstr>
      <vt:lpstr>PowerPoint Presentation</vt:lpstr>
      <vt:lpstr>Prevalensi TGT</vt:lpstr>
      <vt:lpstr>Prevalensi TGT dan DM menurut  IMT,  obesitas abdominal, dan hipertensi</vt:lpstr>
      <vt:lpstr>PowerPoint Presentation</vt:lpstr>
      <vt:lpstr>Bagaimana diagnosis DM ditegakkan ?</vt:lpstr>
      <vt:lpstr>Relation of FPG, 2hrPG,  A1C to Retinopathy : Pima Indians</vt:lpstr>
      <vt:lpstr>Relation of FPG, 2hPG,  A1C to Retinopathy : NHANES III</vt:lpstr>
      <vt:lpstr>Relation of FPG, 2hPG,  A1C to Retinopathy : Egypt</vt:lpstr>
      <vt:lpstr>Type 2 Diabetes:   Progression from Underlying Defects</vt:lpstr>
      <vt:lpstr>The progressive nature of type 2 diabetes</vt:lpstr>
      <vt:lpstr>KLASIFIKASI DM</vt:lpstr>
      <vt:lpstr>PowerPoint Presentation</vt:lpstr>
      <vt:lpstr>The New Paradigm of  (Type 2) Diabetes Treatment</vt:lpstr>
      <vt:lpstr>PowerPoint Presentation</vt:lpstr>
      <vt:lpstr>PowerPoint Presentation</vt:lpstr>
      <vt:lpstr>PowerPoint Presentation</vt:lpstr>
    </vt:vector>
  </TitlesOfParts>
  <Company>Your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OF  DIABETES MELLITUS</dc:title>
  <dc:creator>Your User Name</dc:creator>
  <cp:lastModifiedBy>Max</cp:lastModifiedBy>
  <cp:revision>71</cp:revision>
  <dcterms:created xsi:type="dcterms:W3CDTF">2010-10-11T01:17:17Z</dcterms:created>
  <dcterms:modified xsi:type="dcterms:W3CDTF">2011-10-19T10:37:34Z</dcterms:modified>
</cp:coreProperties>
</file>