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85" r:id="rId16"/>
    <p:sldId id="28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58C076D-D6C4-427B-8034-CF1C3801063F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B90DF1-308B-4BED-A603-6052C8336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4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BC3E9F-90A6-49C5-B945-BFEF9740B4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73B2661-8D43-41D3-8534-109C8008833E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1213DC-2AC2-446F-A2D5-7349C75C6C1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415925"/>
            <a:ext cx="5508625" cy="41322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5925" y="4735513"/>
            <a:ext cx="6053138" cy="3749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mtClean="0"/>
              <a:t>Of the 4,874 adults who completed the 1999–2000 National Health and Nutrition Examination Survey (NHANES) in the USA, 441 (6%) had previously diagnosed diabetes.</a:t>
            </a:r>
            <a:endParaRPr lang="en-GB" baseline="30000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The mean HbA</a:t>
            </a:r>
            <a:r>
              <a:rPr lang="en-GB" baseline="-25000" smtClean="0"/>
              <a:t>1c</a:t>
            </a:r>
            <a:r>
              <a:rPr lang="en-GB" smtClean="0"/>
              <a:t> value in the subgroup with diabetes was 7.8%. Only 37% of these individuals had an HbA</a:t>
            </a:r>
            <a:r>
              <a:rPr lang="en-GB" baseline="-25000" smtClean="0"/>
              <a:t>1c</a:t>
            </a:r>
            <a:r>
              <a:rPr lang="en-GB" smtClean="0"/>
              <a:t> value &lt;7.0%, and a further 26% had an HbA</a:t>
            </a:r>
            <a:r>
              <a:rPr lang="en-GB" baseline="-25000" smtClean="0"/>
              <a:t>1c</a:t>
            </a:r>
            <a:r>
              <a:rPr lang="en-GB" smtClean="0"/>
              <a:t> value of 7.0–8.0%.</a:t>
            </a:r>
          </a:p>
          <a:p>
            <a:pPr eaLnBrk="1" hangingPunct="1">
              <a:spcBef>
                <a:spcPct val="0"/>
              </a:spcBef>
            </a:pPr>
            <a:r>
              <a:rPr lang="en-GB" smtClean="0"/>
              <a:t>OHAs alone were the most common diabetes treatment (54%). Insulin therapy with or without OHAs was used by 10% and 17% of the survey’s diabetes population, respectively. The remaining 19% of individuals received neither insulin nor OHAs.</a:t>
            </a:r>
            <a:endParaRPr lang="en-GB" baseline="30000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NHANES highlights the under-management of diabetes. Almost two-thirds of the individuals with diabetes had poor glycaemic control, and yet insulin therapy is underutilised.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r>
              <a:rPr lang="en-GB" smtClean="0"/>
              <a:t>Saydah S, et al. JAMA 2004;291:335–42.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A89035D-2047-4169-9EAF-80175E9CC240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AFA6B3-217A-45BF-BB46-C12182E0AC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FABE-D9EE-45F7-80E4-37A93DD422D1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5135-EBDD-4FA0-BD30-82C91AFA2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6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04A58-DA57-4090-986B-0D602FC65FC7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D424E-56EC-4669-81C8-822130DE6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DC33-C01B-42E6-BEFB-30852C7A14AC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0BC8-813E-46D4-8175-E8B9CB7D5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77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CD80C0-BA36-49FF-9984-032D51DAFD26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962FBD-47AA-460D-B5CB-E1074885F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0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DBF7C9-C5A5-401E-AE62-075D14AAAAE8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CBFA75-864B-4B09-ABC0-E6D78A4A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31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2572F8-32AD-4689-A761-26F5381D917E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1C9F4-4F15-4036-9FED-69FA34F04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C1F760-A0FB-4FF9-80FA-036F8511FFE6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F6CC42-E462-4366-922D-13DEF3AB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0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6B5995-0D5D-41AA-8710-9BA626E0FD83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E472E-CABB-46A9-97D8-FA432F345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36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4CD10D-0A47-4DC1-A335-4DA0F8F4FBD1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5464C9-0AFE-4449-9BCA-96C2C4957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54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5973C4-F712-4289-916B-43CF31469E14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0F5D4-19FF-447A-8D08-EB3FE5ED8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262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814001-6342-4BE2-8716-AEE40C61CE1A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D4359-718F-44A3-A7A1-9EA0A6C1E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9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EEC5-5203-4664-B0A8-EEE80445B72F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8D65-837B-42C7-948C-89352E6AE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26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829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829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81933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82906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819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69BBF-86F6-4B9A-B79F-A875168B5670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158BB8-F1D1-4994-A7F1-9FDF9C700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3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DA942D-3028-4499-90F5-1ACA7E6AF993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B1E63F-6823-4D42-A5C3-82C5612D7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04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75E8BE-2595-40A1-A474-4507D36B8C94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D2D2FB-8367-4B2D-BE55-ECA806EC7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58BD0-9851-4CA2-A8E1-7EF723919431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E96CF-AF9A-465A-81BB-8991ADD38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8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FBA77-4B01-4F36-A2F3-99EB3D0F799B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6ED51-F164-486D-B9E4-A61D61FC4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2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7B14F-5F41-4BAE-881A-94C723446A62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C6237-AE2C-475E-AB3B-1A119D963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0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4CC7-9560-4C10-933C-4983812DDFC7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AB39-D433-451C-AEE0-727EFAFDA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22117-2FB5-4035-A08C-366B3711186E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BA916-FF0B-487D-AD56-23ACDDF04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1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2651-C515-43D1-BD49-82DAECB3DF18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68972-CAAB-4421-9D9C-4540E387F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8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473B3-FE91-4CAE-A7EE-0F67BBE2A7D4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3238-495E-4467-9173-B3D14EA79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69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A43B8B-BD2C-4484-9290-C189E03388EE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F3C9B7-CBE9-4A47-920E-BA71034C6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6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8A373AE-DA7A-43C8-A380-4BFFFFC68885}" type="datetimeFigureOut">
              <a:rPr lang="en-US"/>
              <a:pPr>
                <a:defRPr/>
              </a:pPr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BD5AEFF-5AA0-43EC-9AB8-0A0457F1A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9"/>
          <p:cNvGrpSpPr>
            <a:grpSpLocks/>
          </p:cNvGrpSpPr>
          <p:nvPr/>
        </p:nvGrpSpPr>
        <p:grpSpPr bwMode="auto">
          <a:xfrm>
            <a:off x="1447800" y="-1371600"/>
            <a:ext cx="4953000" cy="6934200"/>
            <a:chOff x="2743199" y="2150401"/>
            <a:chExt cx="2674193" cy="4326599"/>
          </a:xfrm>
        </p:grpSpPr>
        <p:pic>
          <p:nvPicPr>
            <p:cNvPr id="4098" name="Picture 2" descr="cov"/>
            <p:cNvPicPr>
              <a:picLocks noChangeAspect="1" noChangeArrowheads="1"/>
            </p:cNvPicPr>
            <p:nvPr/>
          </p:nvPicPr>
          <p:blipFill>
            <a:blip r:embed="rId2" cstate="email">
              <a:lum contras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99" y="2661073"/>
              <a:ext cx="2674193" cy="3815927"/>
            </a:xfrm>
            <a:prstGeom prst="rect">
              <a:avLst/>
            </a:prstGeom>
            <a:noFill/>
            <a:ln w="34925">
              <a:solidFill>
                <a:schemeClr val="tx1">
                  <a:lumMod val="85000"/>
                </a:schemeClr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</p:pic>
        <p:pic>
          <p:nvPicPr>
            <p:cNvPr id="6" name="Picture 2" descr="cov"/>
            <p:cNvPicPr>
              <a:picLocks noChangeAspect="1" noChangeArrowheads="1"/>
            </p:cNvPicPr>
            <p:nvPr/>
          </p:nvPicPr>
          <p:blipFill>
            <a:blip r:embed="rId2" cstate="email">
              <a:lum contras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99" y="2508673"/>
              <a:ext cx="2674193" cy="3815927"/>
            </a:xfrm>
            <a:prstGeom prst="rect">
              <a:avLst/>
            </a:prstGeom>
            <a:noFill/>
            <a:ln w="34925">
              <a:solidFill>
                <a:schemeClr val="tx1">
                  <a:lumMod val="85000"/>
                </a:schemeClr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</p:pic>
        <p:pic>
          <p:nvPicPr>
            <p:cNvPr id="7" name="Picture 2" descr="cov"/>
            <p:cNvPicPr>
              <a:picLocks noChangeAspect="1" noChangeArrowheads="1"/>
            </p:cNvPicPr>
            <p:nvPr/>
          </p:nvPicPr>
          <p:blipFill>
            <a:blip r:embed="rId2" cstate="email">
              <a:lum contras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99" y="2350346"/>
              <a:ext cx="2674193" cy="3815927"/>
            </a:xfrm>
            <a:prstGeom prst="rect">
              <a:avLst/>
            </a:prstGeom>
            <a:noFill/>
            <a:ln w="34925">
              <a:solidFill>
                <a:schemeClr val="tx1">
                  <a:lumMod val="85000"/>
                </a:schemeClr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</p:pic>
        <p:pic>
          <p:nvPicPr>
            <p:cNvPr id="8" name="Picture 2" descr="cov"/>
            <p:cNvPicPr>
              <a:picLocks noChangeAspect="1" noChangeArrowheads="1"/>
            </p:cNvPicPr>
            <p:nvPr/>
          </p:nvPicPr>
          <p:blipFill>
            <a:blip r:embed="rId2" cstate="email">
              <a:lum contrast="4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99" y="2150401"/>
              <a:ext cx="2674193" cy="3815927"/>
            </a:xfrm>
            <a:prstGeom prst="rect">
              <a:avLst/>
            </a:prstGeom>
            <a:noFill/>
            <a:ln w="34925">
              <a:solidFill>
                <a:schemeClr val="tx1">
                  <a:lumMod val="85000"/>
                </a:schemeClr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cene3d>
              <a:camera prst="perspectiveFront" fov="2700000">
                <a:rot lat="19086000" lon="19067999" rev="3108000"/>
              </a:camera>
              <a:lightRig rig="threePt" dir="t">
                <a:rot lat="0" lon="0" rev="0"/>
              </a:lightRig>
            </a:scene3d>
            <a:sp3d extrusionH="38100" prstMaterial="clear">
              <a:bevelT w="260350" h="50800" prst="softRound"/>
              <a:bevelB prst="softRound"/>
            </a:sp3d>
          </p:spPr>
        </p:pic>
      </p:grpSp>
      <p:sp>
        <p:nvSpPr>
          <p:cNvPr id="10" name="Rectangle 9"/>
          <p:cNvSpPr/>
          <p:nvPr/>
        </p:nvSpPr>
        <p:spPr>
          <a:xfrm>
            <a:off x="990600" y="4646474"/>
            <a:ext cx="5686172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</a:rPr>
              <a:t>Pengelolaan</a:t>
            </a:r>
            <a:r>
              <a:rPr lang="en-US" sz="5400" b="1" cap="all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</a:rPr>
              <a:t>prediabetes</a:t>
            </a:r>
            <a:endParaRPr lang="en-US" sz="5400" b="1" cap="all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ChangeArrowheads="1"/>
          </p:cNvSpPr>
          <p:nvPr/>
        </p:nvSpPr>
        <p:spPr bwMode="auto">
          <a:xfrm>
            <a:off x="1143000" y="2466975"/>
            <a:ext cx="4038600" cy="381000"/>
          </a:xfrm>
          <a:prstGeom prst="rect">
            <a:avLst/>
          </a:prstGeom>
          <a:solidFill>
            <a:srgbClr val="9900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8"/>
          <p:cNvSpPr>
            <a:spLocks noChangeArrowheads="1"/>
          </p:cNvSpPr>
          <p:nvPr/>
        </p:nvSpPr>
        <p:spPr bwMode="auto">
          <a:xfrm>
            <a:off x="1143000" y="1752600"/>
            <a:ext cx="4038600" cy="381000"/>
          </a:xfrm>
          <a:prstGeom prst="rect">
            <a:avLst/>
          </a:prstGeom>
          <a:solidFill>
            <a:srgbClr val="9900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12"/>
          <p:cNvSpPr>
            <a:spLocks noChangeArrowheads="1"/>
          </p:cNvSpPr>
          <p:nvPr/>
        </p:nvSpPr>
        <p:spPr bwMode="auto">
          <a:xfrm>
            <a:off x="1143000" y="4619625"/>
            <a:ext cx="7239000" cy="609600"/>
          </a:xfrm>
          <a:prstGeom prst="rect">
            <a:avLst/>
          </a:prstGeom>
          <a:solidFill>
            <a:srgbClr val="9900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1143000" y="3476625"/>
            <a:ext cx="4038600" cy="381000"/>
          </a:xfrm>
          <a:prstGeom prst="rect">
            <a:avLst/>
          </a:prstGeom>
          <a:solidFill>
            <a:srgbClr val="9900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BERBAGAI FAKTOR RESIKO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35849" name="Line 4"/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19050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162800" y="6096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ADA-2002</a:t>
            </a:r>
          </a:p>
        </p:txBody>
      </p:sp>
      <p:sp>
        <p:nvSpPr>
          <p:cNvPr id="35851" name="Line 7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57150" cmpd="thickThin">
            <a:solidFill>
              <a:schemeClr val="bg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1143000" y="3886200"/>
            <a:ext cx="6172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1143000" y="5248275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9"/>
          <p:cNvSpPr>
            <a:spLocks noChangeArrowheads="1"/>
          </p:cNvSpPr>
          <p:nvPr/>
        </p:nvSpPr>
        <p:spPr bwMode="auto">
          <a:xfrm>
            <a:off x="1143000" y="4267200"/>
            <a:ext cx="4038600" cy="381000"/>
          </a:xfrm>
          <a:prstGeom prst="rect">
            <a:avLst/>
          </a:prstGeom>
          <a:solidFill>
            <a:srgbClr val="9900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3"/>
          <p:cNvSpPr>
            <a:spLocks noChangeArrowheads="1"/>
          </p:cNvSpPr>
          <p:nvPr/>
        </p:nvSpPr>
        <p:spPr bwMode="auto">
          <a:xfrm>
            <a:off x="762000" y="1371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Usia </a:t>
            </a:r>
            <a:r>
              <a:rPr lang="en-US" sz="2000" u="sng"/>
              <a:t>&gt;</a:t>
            </a:r>
            <a:r>
              <a:rPr lang="en-US" sz="2000"/>
              <a:t> 45 years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Kelebihan BB (BMI </a:t>
            </a:r>
            <a:r>
              <a:rPr lang="en-US" sz="2000" u="sng"/>
              <a:t>&gt;</a:t>
            </a:r>
            <a:r>
              <a:rPr lang="en-US" sz="2000"/>
              <a:t> 25 kg/m</a:t>
            </a:r>
            <a:r>
              <a:rPr lang="en-US" sz="2000" baseline="30000"/>
              <a:t>2</a:t>
            </a:r>
            <a:r>
              <a:rPr lang="en-US" sz="2000"/>
              <a:t>*)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Orang tua dengan DM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Kurangnya aktifitas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Kelompok etnis dengan angka prevalensi populasi DM yang tinggi (mis: penduduk kepulauan Pasifik, keturuan Asian-American)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Terdeteksi adanya IFG atau IGT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Riwayat DM pada kehamilan atau bayi &gt; 4 kg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Hipertensi (</a:t>
            </a:r>
            <a:r>
              <a:rPr lang="en-US" sz="2000" u="sng"/>
              <a:t>&gt;</a:t>
            </a:r>
            <a:r>
              <a:rPr lang="en-US" sz="2000"/>
              <a:t> 140/90 mmHg)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Kadar HDL kolesterol </a:t>
            </a:r>
            <a:r>
              <a:rPr lang="en-US" sz="2000" u="sng"/>
              <a:t>&lt;</a:t>
            </a:r>
            <a:r>
              <a:rPr lang="en-US" sz="2000"/>
              <a:t> 35 mg/dl (0.90 mmol/l) dan/atau kadar trigliseride </a:t>
            </a:r>
            <a:r>
              <a:rPr lang="en-US" sz="2000" u="sng"/>
              <a:t>&gt;</a:t>
            </a:r>
            <a:r>
              <a:rPr lang="en-US" sz="2000"/>
              <a:t> 250 mg/dl (2.82 mmol/l) 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PCOS</a:t>
            </a:r>
          </a:p>
          <a:p>
            <a:pPr marL="342900" indent="-342900">
              <a:lnSpc>
                <a:spcPct val="95000"/>
              </a:lnSpc>
              <a:spcBef>
                <a:spcPct val="25000"/>
              </a:spcBef>
              <a:buClr>
                <a:srgbClr val="FFFF00"/>
              </a:buClr>
              <a:buSzPct val="125000"/>
              <a:buFont typeface="Wingdings" pitchFamily="2" charset="2"/>
              <a:buChar char="§"/>
            </a:pPr>
            <a:r>
              <a:rPr lang="en-US" sz="2000"/>
              <a:t>Riwayat penyakit jantung &amp; pembuluh darah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Content Placeholder 3" descr="Morbidly-obe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" y="304800"/>
            <a:ext cx="3752850" cy="3409950"/>
          </a:xfrm>
        </p:spPr>
      </p:pic>
      <p:pic>
        <p:nvPicPr>
          <p:cNvPr id="5" name="Picture 4" descr="mcdonalds mediu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04800"/>
            <a:ext cx="41148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obes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4495800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http://karantina.deptan.go.id/upt/kh/images/peta-indonesia2.gif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76352" y="304493"/>
            <a:ext cx="9677248" cy="5410505"/>
          </a:xfrm>
          <a:prstGeom prst="rect">
            <a:avLst/>
          </a:prstGeom>
          <a:noFill/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38" name="TextBox 37"/>
          <p:cNvSpPr txBox="1"/>
          <p:nvPr/>
        </p:nvSpPr>
        <p:spPr>
          <a:xfrm>
            <a:off x="4419600" y="6305550"/>
            <a:ext cx="3352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RISKESDAS, 2007</a:t>
            </a:r>
          </a:p>
        </p:txBody>
      </p:sp>
      <p:sp>
        <p:nvSpPr>
          <p:cNvPr id="30724" name="TextBox 38"/>
          <p:cNvSpPr txBox="1">
            <a:spLocks noChangeArrowheads="1"/>
          </p:cNvSpPr>
          <p:nvPr/>
        </p:nvSpPr>
        <p:spPr bwMode="auto">
          <a:xfrm>
            <a:off x="457200" y="381000"/>
            <a:ext cx="548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/>
              <a:t>OBESITAS di INDONESIA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4495800" y="4230976"/>
            <a:ext cx="381000" cy="1600200"/>
          </a:xfrm>
          <a:prstGeom prst="flowChartPredefinedProcess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Flowchart: Predefined Process 40"/>
          <p:cNvSpPr/>
          <p:nvPr/>
        </p:nvSpPr>
        <p:spPr>
          <a:xfrm>
            <a:off x="5257800" y="4535776"/>
            <a:ext cx="381000" cy="1295400"/>
          </a:xfrm>
          <a:prstGeom prst="flowChartPredefinedProcess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Flowchart: Predefined Process 41"/>
          <p:cNvSpPr/>
          <p:nvPr/>
        </p:nvSpPr>
        <p:spPr>
          <a:xfrm>
            <a:off x="5943600" y="4383376"/>
            <a:ext cx="381000" cy="1447800"/>
          </a:xfrm>
          <a:prstGeom prst="flowChartPredefinedProcess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Flowchart: Predefined Process 42"/>
          <p:cNvSpPr/>
          <p:nvPr/>
        </p:nvSpPr>
        <p:spPr>
          <a:xfrm>
            <a:off x="6705600" y="3621376"/>
            <a:ext cx="381000" cy="2209800"/>
          </a:xfrm>
          <a:prstGeom prst="flowChartPredefinedProcess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3962400" y="5865813"/>
            <a:ext cx="3733800" cy="158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2819401" y="4611687"/>
            <a:ext cx="2438400" cy="31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038600" y="4551363"/>
            <a:ext cx="3733800" cy="1587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38600" y="3581400"/>
            <a:ext cx="3733800" cy="1588"/>
          </a:xfrm>
          <a:prstGeom prst="line">
            <a:avLst/>
          </a:prstGeom>
          <a:ln w="1905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1" name="TextBox 49"/>
          <p:cNvSpPr txBox="1">
            <a:spLocks noChangeArrowheads="1"/>
          </p:cNvSpPr>
          <p:nvPr/>
        </p:nvSpPr>
        <p:spPr bwMode="auto">
          <a:xfrm>
            <a:off x="6553200" y="321151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18.8%</a:t>
            </a:r>
          </a:p>
        </p:txBody>
      </p:sp>
      <p:sp>
        <p:nvSpPr>
          <p:cNvPr id="30742" name="TextBox 50"/>
          <p:cNvSpPr txBox="1">
            <a:spLocks noChangeArrowheads="1"/>
          </p:cNvSpPr>
          <p:nvPr/>
        </p:nvSpPr>
        <p:spPr bwMode="auto">
          <a:xfrm>
            <a:off x="4343400" y="382111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12.2%</a:t>
            </a:r>
          </a:p>
        </p:txBody>
      </p:sp>
      <p:sp>
        <p:nvSpPr>
          <p:cNvPr id="30743" name="TextBox 52"/>
          <p:cNvSpPr txBox="1">
            <a:spLocks noChangeArrowheads="1"/>
          </p:cNvSpPr>
          <p:nvPr/>
        </p:nvSpPr>
        <p:spPr bwMode="auto">
          <a:xfrm>
            <a:off x="5715000" y="404971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10.3%</a:t>
            </a:r>
          </a:p>
        </p:txBody>
      </p:sp>
      <p:sp>
        <p:nvSpPr>
          <p:cNvPr id="30744" name="TextBox 53"/>
          <p:cNvSpPr txBox="1">
            <a:spLocks noChangeArrowheads="1"/>
          </p:cNvSpPr>
          <p:nvPr/>
        </p:nvSpPr>
        <p:spPr bwMode="auto">
          <a:xfrm>
            <a:off x="5105400" y="420211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9.5%</a:t>
            </a:r>
          </a:p>
        </p:txBody>
      </p:sp>
      <p:sp>
        <p:nvSpPr>
          <p:cNvPr id="30745" name="TextBox 54"/>
          <p:cNvSpPr txBox="1">
            <a:spLocks noChangeArrowheads="1"/>
          </p:cNvSpPr>
          <p:nvPr/>
        </p:nvSpPr>
        <p:spPr bwMode="auto">
          <a:xfrm>
            <a:off x="6553200" y="5867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&gt; 15 </a:t>
            </a:r>
          </a:p>
        </p:txBody>
      </p:sp>
      <p:sp>
        <p:nvSpPr>
          <p:cNvPr id="30746" name="TextBox 55"/>
          <p:cNvSpPr txBox="1">
            <a:spLocks noChangeArrowheads="1"/>
          </p:cNvSpPr>
          <p:nvPr/>
        </p:nvSpPr>
        <p:spPr bwMode="auto">
          <a:xfrm>
            <a:off x="4343400" y="58674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&lt; 5 </a:t>
            </a:r>
          </a:p>
        </p:txBody>
      </p:sp>
      <p:sp>
        <p:nvSpPr>
          <p:cNvPr id="30747" name="TextBox 56"/>
          <p:cNvSpPr txBox="1">
            <a:spLocks noChangeArrowheads="1"/>
          </p:cNvSpPr>
          <p:nvPr/>
        </p:nvSpPr>
        <p:spPr bwMode="auto">
          <a:xfrm>
            <a:off x="5791200" y="5867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&gt; 15 </a:t>
            </a:r>
          </a:p>
        </p:txBody>
      </p:sp>
      <p:sp>
        <p:nvSpPr>
          <p:cNvPr id="30748" name="TextBox 57"/>
          <p:cNvSpPr txBox="1">
            <a:spLocks noChangeArrowheads="1"/>
          </p:cNvSpPr>
          <p:nvPr/>
        </p:nvSpPr>
        <p:spPr bwMode="auto">
          <a:xfrm>
            <a:off x="5105400" y="58674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6-12</a:t>
            </a:r>
          </a:p>
        </p:txBody>
      </p:sp>
      <p:sp>
        <p:nvSpPr>
          <p:cNvPr id="30749" name="TextBox 58"/>
          <p:cNvSpPr txBox="1">
            <a:spLocks noChangeArrowheads="1"/>
          </p:cNvSpPr>
          <p:nvPr/>
        </p:nvSpPr>
        <p:spPr bwMode="auto">
          <a:xfrm>
            <a:off x="3733800" y="5837238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Usia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3200" y="2971800"/>
            <a:ext cx="22098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Obesitas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sentral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930400"/>
          <a:ext cx="9067800" cy="2032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424438"/>
                <a:gridCol w="4643362"/>
              </a:tblGrid>
              <a:tr h="6087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" pitchFamily="34" charset="0"/>
                          <a:cs typeface="Arial" pitchFamily="34" charset="0"/>
                        </a:rPr>
                        <a:t>Kelompok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latin typeface="Arial" pitchFamily="34" charset="0"/>
                          <a:cs typeface="Arial" pitchFamily="34" charset="0"/>
                        </a:rPr>
                        <a:t>umur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 ≥ 15 </a:t>
                      </a:r>
                      <a:r>
                        <a:rPr lang="en-US" sz="220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23277">
                <a:tc>
                  <a:txBody>
                    <a:bodyPr/>
                    <a:lstStyle/>
                    <a:p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Prevalensi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umum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*10,3 %</a:t>
                      </a:r>
                    </a:p>
                    <a:p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Lakli-laki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    13,9%</a:t>
                      </a:r>
                    </a:p>
                    <a:p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Perempuan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23,8 %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Prevalensi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sentral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** 18,8%</a:t>
                      </a:r>
                    </a:p>
                    <a:p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Laki-laki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     7,7%</a:t>
                      </a:r>
                    </a:p>
                    <a:p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US" sz="2100" dirty="0" err="1" smtClean="0">
                          <a:latin typeface="Arial" pitchFamily="34" charset="0"/>
                          <a:cs typeface="Arial" pitchFamily="34" charset="0"/>
                        </a:rPr>
                        <a:t>Perempuan</a:t>
                      </a:r>
                      <a:r>
                        <a:rPr lang="en-US" sz="2100" dirty="0" smtClean="0">
                          <a:latin typeface="Arial" pitchFamily="34" charset="0"/>
                          <a:cs typeface="Arial" pitchFamily="34" charset="0"/>
                        </a:rPr>
                        <a:t>   29%</a:t>
                      </a:r>
                      <a:endParaRPr lang="en-US" sz="2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56" name="TextBox 4"/>
          <p:cNvSpPr txBox="1">
            <a:spLocks noChangeArrowheads="1"/>
          </p:cNvSpPr>
          <p:nvPr/>
        </p:nvSpPr>
        <p:spPr bwMode="auto">
          <a:xfrm>
            <a:off x="381000" y="4191000"/>
            <a:ext cx="6211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* Obesitas umum menggunakan kriteria IMT ≥ 27 kg/m2</a:t>
            </a:r>
          </a:p>
          <a:p>
            <a:pPr eaLnBrk="1" hangingPunct="1"/>
            <a:r>
              <a:rPr lang="en-US">
                <a:latin typeface="Corbel" pitchFamily="34" charset="0"/>
              </a:rPr>
              <a:t>** Obesitas sentral menggunakan kriteria lingkar perut (LP)</a:t>
            </a:r>
          </a:p>
          <a:p>
            <a:pPr eaLnBrk="1" hangingPunct="1"/>
            <a:r>
              <a:rPr lang="en-US">
                <a:latin typeface="Corbel" pitchFamily="34" charset="0"/>
              </a:rPr>
              <a:t>       Laki-laki       : LP &gt; 90 cm</a:t>
            </a:r>
          </a:p>
          <a:p>
            <a:pPr eaLnBrk="1" hangingPunct="1"/>
            <a:r>
              <a:rPr lang="en-US">
                <a:latin typeface="Corbel" pitchFamily="34" charset="0"/>
              </a:rPr>
              <a:t>       Perempuan : LP &gt; 80 cm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Riskesdas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2007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Riskesdas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2010</a:t>
            </a: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11363"/>
          <a:ext cx="8229600" cy="3733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743200"/>
                <a:gridCol w="5486400"/>
              </a:tblGrid>
              <a:tr h="594360">
                <a:tc>
                  <a:txBody>
                    <a:bodyPr/>
                    <a:lstStyle/>
                    <a:p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Prevalensi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(%)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6-12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9,2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13-15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2,5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 16-18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1,4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5636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Usia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&gt; 18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tahun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21,7</a:t>
                      </a:r>
                    </a:p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               ♂ :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16,3% </a:t>
                      </a:r>
                    </a:p>
                    <a:p>
                      <a:pPr algn="l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                   ♀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: 26,9%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8229600" cy="914400"/>
          </a:xfrm>
        </p:spPr>
        <p:txBody>
          <a:bodyPr/>
          <a:lstStyle/>
          <a:p>
            <a:pPr>
              <a:defRPr/>
            </a:pP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Prevalensi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TGT </a:t>
            </a: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DM </a:t>
            </a: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IMT,  </a:t>
            </a: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obesitas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abdominal, </a:t>
            </a: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hipertensi</a:t>
            </a:r>
            <a:endParaRPr lang="en-US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2149475"/>
          <a:ext cx="7772400" cy="356601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352800"/>
                <a:gridCol w="2209800"/>
                <a:gridCol w="2209800"/>
              </a:tblGrid>
              <a:tr h="39616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Karakteristik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responden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TGT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DM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/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IMT :    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kurus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3,7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 normal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9,1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4,4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 BB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12,3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7,3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16,3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9,1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Perut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: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sentral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(+)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15,9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9,7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obesitas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sentral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(-)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9,1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4,0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bg1"/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itchFamily="34" charset="0"/>
                          <a:cs typeface="Arial" pitchFamily="34" charset="0"/>
                        </a:rPr>
                        <a:t>Hipertensi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:  (+)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15,1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9,0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39616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                  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(-)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8,4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3,4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12" marB="45712"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37" name="TextBox 4"/>
          <p:cNvSpPr txBox="1">
            <a:spLocks noChangeArrowheads="1"/>
          </p:cNvSpPr>
          <p:nvPr/>
        </p:nvSpPr>
        <p:spPr bwMode="auto">
          <a:xfrm>
            <a:off x="762000" y="5781675"/>
            <a:ext cx="3117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>
                <a:latin typeface="Corbel" pitchFamily="34" charset="0"/>
              </a:rPr>
              <a:t>*IMT  :  Indeks Massa Tubuh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/>
        </p:nvGrpSpPr>
        <p:grpSpPr>
          <a:xfrm>
            <a:off x="990600" y="914400"/>
            <a:ext cx="7315200" cy="5106013"/>
            <a:chOff x="990600" y="914400"/>
            <a:chExt cx="7315200" cy="5106013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pic>
          <p:nvPicPr>
            <p:cNvPr id="2" name="Picture 1" descr="cov"/>
            <p:cNvPicPr>
              <a:picLocks noChangeAspect="1" noChangeArrowheads="1"/>
            </p:cNvPicPr>
            <p:nvPr/>
          </p:nvPicPr>
          <p:blipFill>
            <a:blip r:embed="rId2" cstate="email">
              <a:lum contrast="1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9625" y="914400"/>
              <a:ext cx="3596175" cy="5105400"/>
            </a:xfrm>
            <a:prstGeom prst="rect">
              <a:avLst/>
            </a:prstGeom>
            <a:noFill/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</p:pic>
        <p:sp>
          <p:nvSpPr>
            <p:cNvPr id="6" name="TextBox 5"/>
            <p:cNvSpPr txBox="1"/>
            <p:nvPr/>
          </p:nvSpPr>
          <p:spPr>
            <a:xfrm>
              <a:off x="990600" y="914400"/>
              <a:ext cx="3657600" cy="5106013"/>
            </a:xfrm>
            <a:prstGeom prst="rect">
              <a:avLst/>
            </a:prstGeom>
            <a:solidFill>
              <a:schemeClr val="tx1"/>
            </a:solidFill>
            <a:ln w="34925">
              <a:solidFill>
                <a:srgbClr val="FFFFFF"/>
              </a:solidFill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DAFTAR ISI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PENDAHULUAN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DIAGNOSIS DAN FAKTOR RESIKO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TINJAUAN BEBERAPA STUDI PENCEGAHAN DM</a:t>
              </a:r>
              <a:r>
                <a:rPr lang="fi-FI" sz="1820" b="1" dirty="0">
                  <a:solidFill>
                    <a:schemeClr val="bg1"/>
                  </a:solidFill>
                  <a:latin typeface="+mn-lt"/>
                </a:rPr>
                <a:t> 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fi-FI" sz="1820" b="1" dirty="0">
                  <a:solidFill>
                    <a:schemeClr val="bg1"/>
                  </a:solidFill>
                  <a:latin typeface="+mn-lt"/>
                </a:rPr>
                <a:t>TINJAUAN EKONOMI KESEHATAN  PENCEGAHAN DM</a:t>
              </a: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 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820" b="1" dirty="0">
                  <a:solidFill>
                    <a:schemeClr val="bg1"/>
                  </a:solidFill>
                  <a:latin typeface="+mn-lt"/>
                </a:rPr>
                <a:t>STRATEGI PENCEGAHAN DM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fi-FI" sz="1820" b="1" dirty="0">
                  <a:solidFill>
                    <a:schemeClr val="bg1"/>
                  </a:solidFill>
                  <a:latin typeface="+mn-lt"/>
                </a:rPr>
                <a:t>REKOMENDASI</a:t>
              </a: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20" b="1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3588"/>
            <a:ext cx="8382000" cy="6080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rlin Sans FB" pitchFamily="34" charset="0"/>
              </a:rPr>
              <a:t>Diagnosis Criteria of Hyperglycemia 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erlin Sans FB" pitchFamily="34" charset="0"/>
            </a:endParaRPr>
          </a:p>
        </p:txBody>
      </p:sp>
      <p:graphicFrame>
        <p:nvGraphicFramePr>
          <p:cNvPr id="6148" name="Group 4"/>
          <p:cNvGraphicFramePr>
            <a:graphicFrameLocks noGrp="1"/>
          </p:cNvGraphicFramePr>
          <p:nvPr>
            <p:ph type="tbl" idx="4294967295"/>
          </p:nvPr>
        </p:nvGraphicFramePr>
        <p:xfrm>
          <a:off x="304800" y="1676400"/>
          <a:ext cx="8458200" cy="356203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905000"/>
                <a:gridCol w="3352800"/>
                <a:gridCol w="3200400"/>
              </a:tblGrid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IFG or IGT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Diabetes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10000"/>
                      </a:schemeClr>
                    </a:solidFill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FPG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&lt; 100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IFG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FPG    ≥ 100 - 125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2-hPG &lt; 140 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3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FPG ≥ 126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3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2-hPG ≥ 200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3000"/>
                        <a:buFontTx/>
                        <a:buBlip>
                          <a:blip r:embed="rId3"/>
                        </a:buBlip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Symptoms of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3000"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  diabetes and causal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  plasma glucose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  concentration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  ≥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200 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2-hPG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&lt; 140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IGT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FPG    &lt; 100 mg/dl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2-hPG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≥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140 - 199 mg/dl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638800"/>
            <a:ext cx="8458200" cy="4000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Pemeriksaan</a:t>
            </a:r>
            <a:r>
              <a:rPr lang="en-US" sz="2000" dirty="0">
                <a:latin typeface="+mn-lt"/>
              </a:rPr>
              <a:t> OGTT: </a:t>
            </a:r>
            <a:r>
              <a:rPr lang="en-US" sz="2000" dirty="0" err="1">
                <a:latin typeface="+mn-lt"/>
              </a:rPr>
              <a:t>puasa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sedikitnya</a:t>
            </a:r>
            <a:r>
              <a:rPr lang="en-US" sz="2000" dirty="0">
                <a:latin typeface="+mn-lt"/>
              </a:rPr>
              <a:t> 8 jam, </a:t>
            </a:r>
            <a:r>
              <a:rPr lang="en-US" sz="2000" dirty="0" err="1">
                <a:latin typeface="+mn-lt"/>
              </a:rPr>
              <a:t>beban</a:t>
            </a:r>
            <a:r>
              <a:rPr lang="en-US" sz="2000" dirty="0">
                <a:latin typeface="+mn-lt"/>
              </a:rPr>
              <a:t> 75 g </a:t>
            </a:r>
            <a:r>
              <a:rPr lang="en-US" sz="2000" dirty="0" err="1">
                <a:latin typeface="+mn-lt"/>
              </a:rPr>
              <a:t>glukosa</a:t>
            </a:r>
            <a:r>
              <a:rPr lang="en-US" sz="2000" dirty="0">
                <a:latin typeface="+mn-lt"/>
              </a:rPr>
              <a:t>/oral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7" descr="poster diabetes panah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580231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7000" y="595313"/>
            <a:ext cx="2590800" cy="61864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orbel" pitchFamily="34" charset="0"/>
              </a:rPr>
              <a:t>Glukosa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darah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merupakan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rentang</a:t>
            </a:r>
            <a:r>
              <a:rPr lang="en-US" dirty="0">
                <a:latin typeface="Corbel" pitchFamily="34" charset="0"/>
              </a:rPr>
              <a:t> yang </a:t>
            </a:r>
            <a:r>
              <a:rPr lang="en-US" dirty="0" err="1">
                <a:latin typeface="Corbel" pitchFamily="34" charset="0"/>
              </a:rPr>
              <a:t>berkelanjutan</a:t>
            </a:r>
            <a:r>
              <a:rPr lang="en-US" dirty="0">
                <a:latin typeface="Corbel" pitchFamily="34" charset="0"/>
              </a:rPr>
              <a:t> (</a:t>
            </a:r>
            <a:r>
              <a:rPr lang="en-US" i="1" dirty="0">
                <a:latin typeface="Corbel" pitchFamily="34" charset="0"/>
              </a:rPr>
              <a:t>continuous </a:t>
            </a:r>
            <a:r>
              <a:rPr lang="en-US" i="1" dirty="0" err="1">
                <a:latin typeface="Corbel" pitchFamily="34" charset="0"/>
              </a:rPr>
              <a:t>spektrum</a:t>
            </a:r>
            <a:r>
              <a:rPr lang="en-US" dirty="0">
                <a:latin typeface="Corbel" pitchFamily="34" charset="0"/>
              </a:rPr>
              <a:t>). Batas </a:t>
            </a:r>
            <a:r>
              <a:rPr lang="en-US" dirty="0" err="1">
                <a:latin typeface="Corbel" pitchFamily="34" charset="0"/>
              </a:rPr>
              <a:t>kadar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glukosa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darah</a:t>
            </a:r>
            <a:r>
              <a:rPr lang="en-US" dirty="0">
                <a:latin typeface="Corbel" pitchFamily="34" charset="0"/>
              </a:rPr>
              <a:t> normal, </a:t>
            </a:r>
            <a:r>
              <a:rPr lang="en-US" dirty="0" err="1">
                <a:latin typeface="Corbel" pitchFamily="34" charset="0"/>
              </a:rPr>
              <a:t>prediabetes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dan</a:t>
            </a:r>
            <a:r>
              <a:rPr lang="en-US" dirty="0">
                <a:latin typeface="Corbel" pitchFamily="34" charset="0"/>
              </a:rPr>
              <a:t> diabetes </a:t>
            </a:r>
            <a:r>
              <a:rPr lang="en-US" dirty="0" err="1">
                <a:latin typeface="Corbel" pitchFamily="34" charset="0"/>
              </a:rPr>
              <a:t>ditetapkan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secara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arbitrer</a:t>
            </a:r>
            <a:r>
              <a:rPr lang="en-US" dirty="0">
                <a:latin typeface="Corbel" pitchFamily="34" charset="0"/>
              </a:rPr>
              <a:t>.  </a:t>
            </a:r>
            <a:r>
              <a:rPr lang="en-US" dirty="0" err="1">
                <a:latin typeface="Corbel" pitchFamily="34" charset="0"/>
              </a:rPr>
              <a:t>Saat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ini</a:t>
            </a:r>
            <a:r>
              <a:rPr lang="en-US" dirty="0">
                <a:latin typeface="Corbel" pitchFamily="34" charset="0"/>
              </a:rPr>
              <a:t>, diagnosis diabetes </a:t>
            </a:r>
            <a:r>
              <a:rPr lang="en-US" dirty="0" err="1">
                <a:latin typeface="Corbel" pitchFamily="34" charset="0"/>
              </a:rPr>
              <a:t>ditetapkan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bila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kadar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glukosa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darah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puasa</a:t>
            </a:r>
            <a:r>
              <a:rPr lang="en-US" dirty="0">
                <a:latin typeface="Corbel" pitchFamily="34" charset="0"/>
              </a:rPr>
              <a:t> ≥ 126 mg/</a:t>
            </a:r>
            <a:r>
              <a:rPr lang="en-US" dirty="0" err="1">
                <a:latin typeface="Corbel" pitchFamily="34" charset="0"/>
              </a:rPr>
              <a:t>dL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atau</a:t>
            </a:r>
            <a:r>
              <a:rPr lang="en-US" dirty="0">
                <a:latin typeface="Corbel" pitchFamily="34" charset="0"/>
              </a:rPr>
              <a:t> 2 jam </a:t>
            </a:r>
            <a:r>
              <a:rPr lang="en-US" dirty="0" err="1">
                <a:latin typeface="Corbel" pitchFamily="34" charset="0"/>
              </a:rPr>
              <a:t>pasca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beban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glukosa</a:t>
            </a:r>
            <a:r>
              <a:rPr lang="en-US" dirty="0">
                <a:latin typeface="Corbel" pitchFamily="34" charset="0"/>
              </a:rPr>
              <a:t> ≥ 200 mg/</a:t>
            </a:r>
            <a:r>
              <a:rPr lang="en-US" dirty="0" err="1">
                <a:latin typeface="Corbel" pitchFamily="34" charset="0"/>
              </a:rPr>
              <a:t>dL</a:t>
            </a:r>
            <a:r>
              <a:rPr lang="en-US" dirty="0">
                <a:latin typeface="Corbel" pitchFamily="34" charset="0"/>
              </a:rPr>
              <a:t>. </a:t>
            </a:r>
            <a:r>
              <a:rPr lang="en-US" dirty="0" err="1">
                <a:latin typeface="Corbel" pitchFamily="34" charset="0"/>
              </a:rPr>
              <a:t>Penetapan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tersebut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berdasar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kadar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glukosa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darah</a:t>
            </a:r>
            <a:r>
              <a:rPr lang="en-US" dirty="0">
                <a:latin typeface="Corbel" pitchFamily="34" charset="0"/>
              </a:rPr>
              <a:t> yang </a:t>
            </a:r>
            <a:r>
              <a:rPr lang="en-US" dirty="0" err="1">
                <a:latin typeface="Corbel" pitchFamily="34" charset="0"/>
              </a:rPr>
              <a:t>terkait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dengan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timbulnya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komplikasi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mikroangiopati</a:t>
            </a:r>
            <a:r>
              <a:rPr lang="en-US" dirty="0">
                <a:latin typeface="Corbel" pitchFamily="34" charset="0"/>
              </a:rPr>
              <a:t> yang </a:t>
            </a:r>
            <a:r>
              <a:rPr lang="en-US" dirty="0" err="1">
                <a:latin typeface="Corbel" pitchFamily="34" charset="0"/>
              </a:rPr>
              <a:t>khas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untuk</a:t>
            </a:r>
            <a:r>
              <a:rPr lang="en-US" dirty="0">
                <a:latin typeface="Corbel" pitchFamily="34" charset="0"/>
              </a:rPr>
              <a:t> diabetes, </a:t>
            </a:r>
            <a:r>
              <a:rPr lang="en-US" dirty="0" err="1">
                <a:latin typeface="Corbel" pitchFamily="34" charset="0"/>
              </a:rPr>
              <a:t>khususnya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retinopati</a:t>
            </a:r>
            <a:r>
              <a:rPr lang="en-US" dirty="0"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FFFF00"/>
                </a:solidFill>
              </a:rPr>
              <a:t>       Penegakan diagnosis prediabetes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  <a:solidFill>
            <a:schemeClr val="bg1"/>
          </a:solidFill>
        </p:spPr>
        <p:txBody>
          <a:bodyPr/>
          <a:lstStyle/>
          <a:p>
            <a:pPr algn="just" eaLnBrk="1" hangingPunct="1">
              <a:buClr>
                <a:schemeClr val="tx1"/>
              </a:buClr>
            </a:pPr>
            <a:endParaRPr lang="es-ES" sz="2800" smtClean="0">
              <a:cs typeface="Arial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r>
              <a:rPr lang="es-ES" sz="2800" smtClean="0">
                <a:cs typeface="Arial" pitchFamily="34" charset="0"/>
              </a:rPr>
              <a:t>Berbagai studi epidemiologis </a:t>
            </a:r>
            <a:r>
              <a:rPr lang="es-ES" sz="2800" smtClean="0">
                <a:solidFill>
                  <a:srgbClr val="FFFF00"/>
                </a:solidFill>
                <a:cs typeface="Arial" pitchFamily="34" charset="0"/>
              </a:rPr>
              <a:t>belum semuanya menggunakan glukosa darah 2 jam Pasca beban </a:t>
            </a:r>
            <a:r>
              <a:rPr lang="es-ES" sz="2800" smtClean="0">
                <a:cs typeface="Arial" pitchFamily="34" charset="0"/>
              </a:rPr>
              <a:t>untuk menegakkan diagnosis prediabetes dan hanya menggunakan hasil glukosa darah puasa. </a:t>
            </a:r>
            <a:endParaRPr lang="en-US" sz="2800" smtClean="0">
              <a:cs typeface="Arial" pitchFamily="34" charset="0"/>
            </a:endParaRPr>
          </a:p>
          <a:p>
            <a:pPr algn="just" eaLnBrk="1" hangingPunct="1">
              <a:buClr>
                <a:schemeClr val="tx1"/>
              </a:buClr>
            </a:pPr>
            <a:r>
              <a:rPr lang="es-ES" sz="2800" smtClean="0">
                <a:cs typeface="Arial" pitchFamily="34" charset="0"/>
              </a:rPr>
              <a:t>Deteksi adanya TGT perlu dilakukan mengingat kecenderungan menjadi DMT2 dan risiko terjadinya komplikasi kardiovaskular lebih tinggi pada subyek dengan TGT dianding pada individu dengan GPT. </a:t>
            </a:r>
            <a:endParaRPr lang="en-US" sz="28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032375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57200" y="2209800"/>
            <a:ext cx="0" cy="2895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med"/>
            <a:tailEnd type="arrow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342900" y="37846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Berlin Sans FB" pitchFamily="34" charset="0"/>
              </a:rPr>
              <a:t>1 – 2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457200" y="4019550"/>
            <a:ext cx="1409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Berlin Sans FB" pitchFamily="34" charset="0"/>
              </a:rPr>
              <a:t>every year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3733800"/>
            <a:ext cx="3505200" cy="158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771107" y="4306094"/>
            <a:ext cx="2667000" cy="158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5105400" y="3048000"/>
            <a:ext cx="7620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57800" y="2662238"/>
            <a:ext cx="2438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β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-cell reserve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9144000" cy="646113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Keterlambatan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Diagnosis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24800" y="2676525"/>
            <a:ext cx="457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858000" y="4762500"/>
            <a:ext cx="1219200" cy="6858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57800" y="2971800"/>
            <a:ext cx="2743200" cy="838200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494" name="Group 26"/>
          <p:cNvGrpSpPr>
            <a:grpSpLocks/>
          </p:cNvGrpSpPr>
          <p:nvPr/>
        </p:nvGrpSpPr>
        <p:grpSpPr bwMode="auto">
          <a:xfrm>
            <a:off x="5486400" y="3276600"/>
            <a:ext cx="1143000" cy="533400"/>
            <a:chOff x="5562600" y="3276600"/>
            <a:chExt cx="1295400" cy="533400"/>
          </a:xfrm>
        </p:grpSpPr>
        <p:sp>
          <p:nvSpPr>
            <p:cNvPr id="14" name="Oval 13"/>
            <p:cNvSpPr/>
            <p:nvPr/>
          </p:nvSpPr>
          <p:spPr>
            <a:xfrm>
              <a:off x="5562600" y="3657600"/>
              <a:ext cx="15293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91095" y="3581400"/>
              <a:ext cx="152929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19588" y="3505200"/>
              <a:ext cx="15293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248083" y="3429000"/>
              <a:ext cx="152929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476577" y="3352800"/>
              <a:ext cx="15293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705071" y="3276600"/>
              <a:ext cx="152929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792162"/>
          </a:xfrm>
          <a:solidFill>
            <a:schemeClr val="bg1"/>
          </a:solidFill>
          <a:ln>
            <a:solidFill>
              <a:schemeClr val="bg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	</a:t>
            </a:r>
            <a:r>
              <a:rPr lang="en-US" sz="3200" dirty="0" err="1" smtClean="0">
                <a:solidFill>
                  <a:srgbClr val="FFFF00"/>
                </a:solidFill>
                <a:latin typeface="Arial Rounded MT Bold" pitchFamily="34" charset="0"/>
              </a:rPr>
              <a:t>Pencegahan</a:t>
            </a: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 Rounded MT Bold" pitchFamily="34" charset="0"/>
              </a:rPr>
              <a:t>Penyakit</a:t>
            </a: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endParaRPr lang="en-US" sz="32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 rot="5400000">
            <a:off x="3437731" y="-946943"/>
            <a:ext cx="2160587" cy="8388350"/>
          </a:xfrm>
          <a:prstGeom prst="upArrow">
            <a:avLst>
              <a:gd name="adj1" fmla="val 50000"/>
              <a:gd name="adj2" fmla="val 97061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19250" y="27432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5"/>
          <p:cNvSpPr>
            <a:spLocks noChangeShapeType="1"/>
          </p:cNvSpPr>
          <p:nvPr/>
        </p:nvSpPr>
        <p:spPr bwMode="auto">
          <a:xfrm>
            <a:off x="2916238" y="2743200"/>
            <a:ext cx="0" cy="10795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95288" y="2527300"/>
            <a:ext cx="1223962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692275" y="2527300"/>
            <a:ext cx="1223963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987675" y="2527300"/>
            <a:ext cx="5688013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8923" name="Line 9"/>
          <p:cNvSpPr>
            <a:spLocks noChangeShapeType="1"/>
          </p:cNvSpPr>
          <p:nvPr/>
        </p:nvSpPr>
        <p:spPr bwMode="auto">
          <a:xfrm>
            <a:off x="4572000" y="271938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468313" y="20955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Sehat </a:t>
            </a:r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1524000" y="1752600"/>
            <a:ext cx="1504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Ada faktor risiko</a:t>
            </a:r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3581400" y="2095500"/>
            <a:ext cx="271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Nyata DM</a:t>
            </a:r>
          </a:p>
        </p:txBody>
      </p:sp>
      <p:sp>
        <p:nvSpPr>
          <p:cNvPr id="38927" name="Text Box 14"/>
          <p:cNvSpPr txBox="1">
            <a:spLocks noChangeArrowheads="1"/>
          </p:cNvSpPr>
          <p:nvPr/>
        </p:nvSpPr>
        <p:spPr bwMode="auto">
          <a:xfrm>
            <a:off x="4859338" y="2959100"/>
            <a:ext cx="2836862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Complication (+)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3851" y="3895725"/>
            <a:ext cx="1428750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>
                <a:latin typeface="+mn-lt"/>
              </a:rPr>
              <a:t>Primordial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19251" y="4183063"/>
            <a:ext cx="1428750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Primer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903537" y="4471988"/>
            <a:ext cx="1820863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Sekunder</a:t>
            </a:r>
            <a:endParaRPr lang="en-US" sz="2000" dirty="0">
              <a:latin typeface="+mn-lt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572000" y="4759325"/>
            <a:ext cx="3938588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Tersier</a:t>
            </a:r>
            <a:endParaRPr lang="en-US" sz="2000" dirty="0">
              <a:latin typeface="+mn-lt"/>
            </a:endParaRP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250825" y="5181600"/>
            <a:ext cx="8424863" cy="838200"/>
          </a:xfrm>
          <a:prstGeom prst="leftRightArrow">
            <a:avLst>
              <a:gd name="adj1" fmla="val 50000"/>
              <a:gd name="adj2" fmla="val 160091"/>
            </a:avLst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8943" name="Text Box 20"/>
          <p:cNvSpPr txBox="1">
            <a:spLocks noChangeArrowheads="1"/>
          </p:cNvSpPr>
          <p:nvPr/>
        </p:nvSpPr>
        <p:spPr bwMode="auto">
          <a:xfrm>
            <a:off x="2743200" y="5353050"/>
            <a:ext cx="3641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FF00"/>
                </a:solidFill>
              </a:rPr>
              <a:t>Upaya Pencegahan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3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          </a:t>
            </a:r>
            <a:r>
              <a:rPr lang="en-US" sz="3200" b="1" dirty="0" err="1" smtClean="0">
                <a:solidFill>
                  <a:srgbClr val="FFFF00"/>
                </a:solidFill>
              </a:rPr>
              <a:t>Faktor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Resiko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912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   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Faktor</a:t>
            </a: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risiko</a:t>
            </a: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yang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tidak</a:t>
            </a: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bisa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dimodifikasi</a:t>
            </a:r>
            <a:r>
              <a:rPr lang="es-ES" sz="3100" dirty="0" smtClean="0">
                <a:solidFill>
                  <a:srgbClr val="FFFF00"/>
                </a:solidFill>
                <a:cs typeface="Arial" pitchFamily="34" charset="0"/>
              </a:rPr>
              <a:t>:</a:t>
            </a:r>
            <a:endParaRPr lang="en-US" sz="3100" dirty="0" smtClean="0">
              <a:solidFill>
                <a:srgbClr val="FFFF00"/>
              </a:solidFill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cs typeface="Arial" pitchFamily="34" charset="0"/>
              </a:rPr>
              <a:t>a.  </a:t>
            </a:r>
            <a:r>
              <a:rPr lang="es-ES" sz="2800" b="1" dirty="0" err="1" smtClean="0">
                <a:cs typeface="Arial" pitchFamily="34" charset="0"/>
              </a:rPr>
              <a:t>Faktor</a:t>
            </a:r>
            <a:r>
              <a:rPr lang="es-ES" sz="2800" b="1" dirty="0" smtClean="0">
                <a:cs typeface="Arial" pitchFamily="34" charset="0"/>
              </a:rPr>
              <a:t> </a:t>
            </a:r>
            <a:r>
              <a:rPr lang="es-ES" sz="2800" b="1" dirty="0" err="1" smtClean="0">
                <a:cs typeface="Arial" pitchFamily="34" charset="0"/>
              </a:rPr>
              <a:t>genetik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cs typeface="Arial" pitchFamily="34" charset="0"/>
              </a:rPr>
              <a:t>b.  </a:t>
            </a:r>
            <a:r>
              <a:rPr lang="es-ES" sz="2800" b="1" dirty="0" err="1" smtClean="0">
                <a:cs typeface="Arial" pitchFamily="34" charset="0"/>
              </a:rPr>
              <a:t>Usia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cs typeface="Arial" pitchFamily="34" charset="0"/>
              </a:rPr>
              <a:t>c.  Diabetes </a:t>
            </a:r>
            <a:r>
              <a:rPr lang="es-ES" sz="2800" b="1" dirty="0" err="1" smtClean="0">
                <a:cs typeface="Arial" pitchFamily="34" charset="0"/>
              </a:rPr>
              <a:t>gestasional</a:t>
            </a:r>
            <a:r>
              <a:rPr lang="es-ES" sz="2800" dirty="0" smtClean="0">
                <a:cs typeface="Arial" pitchFamily="34" charset="0"/>
              </a:rPr>
              <a:t> 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b="1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   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Faktor</a:t>
            </a: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risiko</a:t>
            </a:r>
            <a:r>
              <a:rPr lang="es-ES" sz="3100" b="1" dirty="0" smtClean="0">
                <a:solidFill>
                  <a:srgbClr val="FFFF00"/>
                </a:solidFill>
                <a:cs typeface="Arial" pitchFamily="34" charset="0"/>
              </a:rPr>
              <a:t> yang bisa </a:t>
            </a:r>
            <a:r>
              <a:rPr lang="es-ES" sz="3100" b="1" dirty="0" err="1" smtClean="0">
                <a:solidFill>
                  <a:srgbClr val="FFFF00"/>
                </a:solidFill>
                <a:cs typeface="Arial" pitchFamily="34" charset="0"/>
              </a:rPr>
              <a:t>dimodifikasi</a:t>
            </a:r>
            <a:r>
              <a:rPr lang="es-ES" sz="3100" dirty="0" smtClean="0">
                <a:solidFill>
                  <a:srgbClr val="FFFF00"/>
                </a:solidFill>
                <a:cs typeface="Arial" pitchFamily="34" charset="0"/>
              </a:rPr>
              <a:t>:</a:t>
            </a:r>
            <a:endParaRPr lang="en-US" sz="3100" dirty="0" smtClean="0">
              <a:solidFill>
                <a:srgbClr val="FFFF00"/>
              </a:solidFill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b="1" dirty="0" smtClean="0">
                <a:cs typeface="Arial" pitchFamily="34" charset="0"/>
              </a:rPr>
              <a:t>a. </a:t>
            </a:r>
            <a:r>
              <a:rPr lang="es-ES" sz="2800" b="1" dirty="0" smtClean="0">
                <a:cs typeface="Arial" pitchFamily="34" charset="0"/>
              </a:rPr>
              <a:t>Obesitas, </a:t>
            </a:r>
            <a:r>
              <a:rPr lang="es-ES" sz="2800" b="1" dirty="0" err="1" smtClean="0">
                <a:cs typeface="Arial" pitchFamily="34" charset="0"/>
              </a:rPr>
              <a:t>Hipertensi</a:t>
            </a:r>
            <a:r>
              <a:rPr lang="es-ES" sz="2800" b="1" dirty="0" smtClean="0">
                <a:cs typeface="Arial" pitchFamily="34" charset="0"/>
              </a:rPr>
              <a:t>, </a:t>
            </a:r>
            <a:r>
              <a:rPr lang="es-ES" sz="2800" b="1" dirty="0" err="1" smtClean="0">
                <a:cs typeface="Arial" pitchFamily="34" charset="0"/>
              </a:rPr>
              <a:t>Dislipidemi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cs typeface="Arial" pitchFamily="34" charset="0"/>
              </a:rPr>
              <a:t>b. </a:t>
            </a:r>
            <a:r>
              <a:rPr lang="es-ES" sz="2800" b="1" dirty="0" err="1" smtClean="0">
                <a:cs typeface="Arial" pitchFamily="34" charset="0"/>
              </a:rPr>
              <a:t>Aktifitas</a:t>
            </a:r>
            <a:r>
              <a:rPr lang="es-ES" sz="2800" b="1" dirty="0" smtClean="0">
                <a:cs typeface="Arial" pitchFamily="34" charset="0"/>
              </a:rPr>
              <a:t> </a:t>
            </a:r>
            <a:r>
              <a:rPr lang="es-ES" sz="2800" b="1" dirty="0" err="1" smtClean="0">
                <a:cs typeface="Arial" pitchFamily="34" charset="0"/>
              </a:rPr>
              <a:t>jasmani</a:t>
            </a:r>
            <a:r>
              <a:rPr lang="es-ES" sz="2800" b="1" dirty="0" smtClean="0">
                <a:cs typeface="Arial" pitchFamily="34" charset="0"/>
              </a:rPr>
              <a:t> yang </a:t>
            </a:r>
            <a:r>
              <a:rPr lang="es-ES" sz="2800" b="1" dirty="0" err="1" smtClean="0">
                <a:cs typeface="Arial" pitchFamily="34" charset="0"/>
              </a:rPr>
              <a:t>kurang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sz="2800" b="1" dirty="0" smtClean="0">
                <a:cs typeface="Arial" pitchFamily="34" charset="0"/>
              </a:rPr>
              <a:t>c. 	</a:t>
            </a:r>
            <a:r>
              <a:rPr lang="es-ES" sz="2800" b="1" dirty="0" err="1" smtClean="0">
                <a:cs typeface="Arial" pitchFamily="34" charset="0"/>
              </a:rPr>
              <a:t>Nutrisi</a:t>
            </a:r>
            <a:r>
              <a:rPr lang="es-ES" sz="2800" b="1" dirty="0" smtClean="0">
                <a:cs typeface="Arial" pitchFamily="34" charset="0"/>
              </a:rPr>
              <a:t> </a:t>
            </a:r>
            <a:r>
              <a:rPr lang="es-ES" sz="2800" b="1" dirty="0" err="1" smtClean="0">
                <a:cs typeface="Arial" pitchFamily="34" charset="0"/>
              </a:rPr>
              <a:t>berlebih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nb-NO" sz="2800" b="1" dirty="0" smtClean="0">
                <a:cs typeface="Arial" pitchFamily="34" charset="0"/>
              </a:rPr>
              <a:t>d.  Faktor risiko yang lain</a:t>
            </a: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nb-NO" dirty="0" smtClean="0">
                <a:cs typeface="Arial" pitchFamily="34" charset="0"/>
              </a:rPr>
              <a:t>	</a:t>
            </a:r>
            <a:r>
              <a:rPr lang="nb-NO" sz="2800" dirty="0" smtClean="0">
                <a:cs typeface="Arial" pitchFamily="34" charset="0"/>
              </a:rPr>
              <a:t>Meskipun faktor genetik dan gaya hidup menjadi faktor risiko yang paling besar untuk terjadinya DM,</a:t>
            </a:r>
            <a:r>
              <a:rPr lang="nb-NO" sz="2800" i="1" dirty="0" smtClean="0">
                <a:cs typeface="Arial" pitchFamily="34" charset="0"/>
              </a:rPr>
              <a:t> </a:t>
            </a:r>
            <a:r>
              <a:rPr lang="nb-NO" sz="2800" dirty="0" smtClean="0">
                <a:cs typeface="Arial" pitchFamily="34" charset="0"/>
              </a:rPr>
              <a:t>beberapa faktor risiko yang mungkin masih bisa diubah, adalah berat badan lahir rendah, paparan terhadap lingkungan diabetes saat  di dalam rahim, dan beberapa komponen inflamasi.</a:t>
            </a: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C000"/>
                </a:solidFill>
                <a:latin typeface="Corbel" pitchFamily="34" charset="0"/>
              </a:rPr>
              <a:t>     TINJAUAN BEBERAPA STUDI PENCEGAHAN DM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86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20624" indent="-384048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"/>
              <a:defRPr/>
            </a:pPr>
            <a:r>
              <a:rPr lang="en-US" sz="2400" dirty="0" err="1" smtClean="0">
                <a:solidFill>
                  <a:srgbClr val="FFFF00"/>
                </a:solidFill>
                <a:cs typeface="Arial" pitchFamily="34" charset="0"/>
              </a:rPr>
              <a:t>Intervensi</a:t>
            </a:r>
            <a:r>
              <a:rPr lang="en-US" sz="2400" dirty="0" smtClean="0">
                <a:solidFill>
                  <a:srgbClr val="FFFF00"/>
                </a:solidFill>
                <a:cs typeface="Arial" pitchFamily="34" charset="0"/>
              </a:rPr>
              <a:t> Gaya </a:t>
            </a:r>
            <a:r>
              <a:rPr lang="en-US" sz="2400" dirty="0" err="1" smtClean="0">
                <a:solidFill>
                  <a:srgbClr val="FFFF00"/>
                </a:solidFill>
                <a:cs typeface="Arial" pitchFamily="34" charset="0"/>
              </a:rPr>
              <a:t>Hidup</a:t>
            </a:r>
            <a:endParaRPr lang="en-US" sz="2400" dirty="0" smtClean="0">
              <a:solidFill>
                <a:srgbClr val="FFFF00"/>
              </a:solidFill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2000" dirty="0" err="1" smtClean="0">
                <a:cs typeface="Arial" pitchFamily="34" charset="0"/>
              </a:rPr>
              <a:t>Modifikasi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gaya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hidup</a:t>
            </a:r>
            <a:r>
              <a:rPr lang="en-US" sz="2000" dirty="0" smtClean="0">
                <a:cs typeface="Arial" pitchFamily="34" charset="0"/>
              </a:rPr>
              <a:t>  </a:t>
            </a:r>
            <a:r>
              <a:rPr lang="en-US" sz="2000" dirty="0" err="1" smtClean="0">
                <a:cs typeface="Arial" pitchFamily="34" charset="0"/>
              </a:rPr>
              <a:t>merupakan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bagian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utama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terapi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diberikan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pada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semua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endParaRPr lang="en-US" sz="20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2000" dirty="0" err="1" smtClean="0">
                <a:cs typeface="Arial" pitchFamily="34" charset="0"/>
              </a:rPr>
              <a:t>Sesuai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hasil</a:t>
            </a:r>
            <a:r>
              <a:rPr lang="en-US" sz="2000" dirty="0" smtClean="0">
                <a:cs typeface="Arial" pitchFamily="34" charset="0"/>
              </a:rPr>
              <a:t> DPP, </a:t>
            </a:r>
            <a:r>
              <a:rPr lang="en-US" sz="2000" dirty="0" err="1" smtClean="0">
                <a:cs typeface="Arial" pitchFamily="34" charset="0"/>
              </a:rPr>
              <a:t>pasien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prediabetes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seharusnya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menurunkan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berat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badan</a:t>
            </a:r>
            <a:r>
              <a:rPr lang="en-US" sz="2000" dirty="0" smtClean="0">
                <a:cs typeface="Arial" pitchFamily="34" charset="0"/>
              </a:rPr>
              <a:t> 5 – 10% </a:t>
            </a:r>
            <a:r>
              <a:rPr lang="en-US" sz="2000" dirty="0" err="1" smtClean="0">
                <a:cs typeface="Arial" pitchFamily="34" charset="0"/>
              </a:rPr>
              <a:t>dan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dipertehankan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secara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berkelanjutan</a:t>
            </a:r>
            <a:r>
              <a:rPr lang="en-US" sz="2000" dirty="0" smtClean="0">
                <a:cs typeface="Arial" pitchFamily="34" charset="0"/>
              </a:rPr>
              <a:t>.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2000" dirty="0" smtClean="0">
                <a:cs typeface="Arial" pitchFamily="34" charset="0"/>
              </a:rPr>
              <a:t>Program </a:t>
            </a:r>
            <a:r>
              <a:rPr lang="en-US" sz="2000" dirty="0" err="1" smtClean="0">
                <a:cs typeface="Arial" pitchFamily="34" charset="0"/>
              </a:rPr>
              <a:t>aktifitas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jasmani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intensitas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sedang</a:t>
            </a:r>
            <a:r>
              <a:rPr lang="en-US" sz="2000" dirty="0" smtClean="0">
                <a:cs typeface="Arial" pitchFamily="34" charset="0"/>
              </a:rPr>
              <a:t> yang </a:t>
            </a:r>
            <a:r>
              <a:rPr lang="en-US" sz="2000" dirty="0" err="1" smtClean="0">
                <a:cs typeface="Arial" pitchFamily="34" charset="0"/>
              </a:rPr>
              <a:t>teratur</a:t>
            </a:r>
            <a:r>
              <a:rPr lang="en-US" sz="2000" dirty="0" smtClean="0">
                <a:cs typeface="Arial" pitchFamily="34" charset="0"/>
              </a:rPr>
              <a:t> 30 – 60 </a:t>
            </a:r>
            <a:r>
              <a:rPr lang="en-US" sz="2000" dirty="0" err="1" smtClean="0">
                <a:cs typeface="Arial" pitchFamily="34" charset="0"/>
              </a:rPr>
              <a:t>menit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perhari</a:t>
            </a:r>
            <a:r>
              <a:rPr lang="en-US" sz="2000" dirty="0" smtClean="0">
                <a:cs typeface="Arial" pitchFamily="34" charset="0"/>
              </a:rPr>
              <a:t>, paling </a:t>
            </a:r>
            <a:r>
              <a:rPr lang="en-US" sz="2000" dirty="0" err="1" smtClean="0">
                <a:cs typeface="Arial" pitchFamily="34" charset="0"/>
              </a:rPr>
              <a:t>sedikit</a:t>
            </a:r>
            <a:r>
              <a:rPr lang="en-US" sz="2000" dirty="0" smtClean="0">
                <a:cs typeface="Arial" pitchFamily="34" charset="0"/>
              </a:rPr>
              <a:t> 4 x/</a:t>
            </a:r>
            <a:r>
              <a:rPr lang="en-US" sz="2000" dirty="0" err="1" smtClean="0">
                <a:cs typeface="Arial" pitchFamily="34" charset="0"/>
              </a:rPr>
              <a:t>minggu</a:t>
            </a:r>
            <a:r>
              <a:rPr lang="en-US" sz="2000" dirty="0" smtClean="0">
                <a:cs typeface="Arial" pitchFamily="34" charset="0"/>
              </a:rPr>
              <a:t> </a:t>
            </a:r>
            <a:r>
              <a:rPr lang="en-US" sz="2000" dirty="0" err="1" smtClean="0">
                <a:cs typeface="Arial" pitchFamily="34" charset="0"/>
              </a:rPr>
              <a:t>atau</a:t>
            </a:r>
            <a:r>
              <a:rPr lang="en-US" sz="2000" dirty="0" smtClean="0">
                <a:cs typeface="Arial" pitchFamily="34" charset="0"/>
              </a:rPr>
              <a:t> minimal 150 </a:t>
            </a:r>
            <a:r>
              <a:rPr lang="en-US" sz="2000" dirty="0" err="1" smtClean="0">
                <a:cs typeface="Arial" pitchFamily="34" charset="0"/>
              </a:rPr>
              <a:t>menit</a:t>
            </a:r>
            <a:r>
              <a:rPr lang="en-US" sz="2000" dirty="0" smtClean="0">
                <a:cs typeface="Arial" pitchFamily="34" charset="0"/>
              </a:rPr>
              <a:t>/</a:t>
            </a:r>
            <a:r>
              <a:rPr lang="en-US" sz="2000" dirty="0" err="1" smtClean="0">
                <a:cs typeface="Arial" pitchFamily="34" charset="0"/>
              </a:rPr>
              <a:t>minggu</a:t>
            </a:r>
            <a:endParaRPr lang="en-US" sz="20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"/>
              <a:defRPr/>
            </a:pPr>
            <a:r>
              <a:rPr lang="fr-FR" sz="2400" dirty="0" err="1" smtClean="0">
                <a:solidFill>
                  <a:srgbClr val="FFFF00"/>
                </a:solidFill>
                <a:cs typeface="Arial" pitchFamily="34" charset="0"/>
              </a:rPr>
              <a:t>Intervensi</a:t>
            </a:r>
            <a:r>
              <a:rPr lang="fr-FR" sz="2400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FFFF00"/>
                </a:solidFill>
                <a:cs typeface="Arial" pitchFamily="34" charset="0"/>
              </a:rPr>
              <a:t>Farmakologis</a:t>
            </a:r>
            <a:endParaRPr lang="fr-FR" sz="2400" dirty="0" smtClean="0">
              <a:solidFill>
                <a:srgbClr val="FFFF00"/>
              </a:solidFill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fr-FR" sz="2000" dirty="0" err="1" smtClean="0">
                <a:cs typeface="Arial" pitchFamily="34" charset="0"/>
              </a:rPr>
              <a:t>Metformin</a:t>
            </a:r>
            <a:endParaRPr lang="fr-FR" sz="20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fr-FR" sz="2000" dirty="0" err="1" smtClean="0">
                <a:cs typeface="Arial" pitchFamily="34" charset="0"/>
              </a:rPr>
              <a:t>Acarbose</a:t>
            </a:r>
            <a:endParaRPr lang="fr-FR" sz="20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fr-FR" sz="2000" dirty="0" err="1" smtClean="0">
                <a:cs typeface="Arial" pitchFamily="34" charset="0"/>
              </a:rPr>
              <a:t>Glitazones</a:t>
            </a:r>
            <a:endParaRPr lang="fr-FR" sz="20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fr-FR" sz="2000" dirty="0" err="1" smtClean="0">
                <a:cs typeface="Arial" pitchFamily="34" charset="0"/>
              </a:rPr>
              <a:t>Orlistat</a:t>
            </a:r>
            <a:r>
              <a:rPr lang="fr-FR" sz="2000" dirty="0" smtClean="0">
                <a:cs typeface="Arial" pitchFamily="34" charset="0"/>
              </a:rPr>
              <a:t> 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r>
              <a:rPr lang="en-US" sz="2000" i="1" u="sng" dirty="0" smtClean="0">
                <a:cs typeface="Arial" pitchFamily="34" charset="0"/>
              </a:rPr>
              <a:t>Poly-e-pill </a:t>
            </a:r>
            <a:endParaRPr lang="en-US" sz="20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None/>
              <a:defRPr/>
            </a:pPr>
            <a:endParaRPr lang="fr-FR" sz="2400" dirty="0" smtClean="0"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"/>
              <a:defRPr/>
            </a:pPr>
            <a:endParaRPr lang="en-US" sz="24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Clr>
                <a:schemeClr val="accent2">
                  <a:lumMod val="20000"/>
                  <a:lumOff val="80000"/>
                </a:schemeClr>
              </a:buClr>
              <a:buFont typeface="Wingdings 2"/>
              <a:buChar char=""/>
              <a:defRPr/>
            </a:pP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smtClean="0">
                <a:solidFill>
                  <a:srgbClr val="FFC000"/>
                </a:solidFill>
              </a:rPr>
              <a:t>Intervensi perubahan gaya hidup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2800" smtClean="0"/>
              <a:t>Pengendalian berat badan</a:t>
            </a:r>
          </a:p>
          <a:p>
            <a:pPr lvl="1"/>
            <a:r>
              <a:rPr lang="en-US" sz="2400" smtClean="0"/>
              <a:t>BMI : &gt; 23</a:t>
            </a:r>
          </a:p>
          <a:p>
            <a:pPr lvl="1"/>
            <a:r>
              <a:rPr lang="en-US" sz="2400" smtClean="0"/>
              <a:t>BMI : 18-23    </a:t>
            </a:r>
            <a:r>
              <a:rPr lang="en-US" sz="2400" smtClean="0">
                <a:sym typeface="Wingdings" pitchFamily="2" charset="2"/>
              </a:rPr>
              <a:t> dipertahankan</a:t>
            </a:r>
          </a:p>
          <a:p>
            <a:pPr lvl="1"/>
            <a:r>
              <a:rPr lang="en-US" sz="2400" smtClean="0">
                <a:sym typeface="Wingdings" pitchFamily="2" charset="2"/>
              </a:rPr>
              <a:t>BMI : &lt; 18</a:t>
            </a:r>
          </a:p>
          <a:p>
            <a:pPr lvl="1">
              <a:buFont typeface="Wingdings 2" pitchFamily="18" charset="2"/>
              <a:buNone/>
            </a:pPr>
            <a:r>
              <a:rPr lang="en-US" sz="2400" smtClean="0"/>
              <a:t>PROGRAM</a:t>
            </a:r>
          </a:p>
          <a:p>
            <a:pPr lvl="1"/>
            <a:r>
              <a:rPr lang="en-US" sz="2400" smtClean="0"/>
              <a:t>Terapi nutrisi medis</a:t>
            </a:r>
          </a:p>
          <a:p>
            <a:pPr lvl="1"/>
            <a:r>
              <a:rPr lang="en-US" sz="2400" smtClean="0"/>
              <a:t>Latihan teratur</a:t>
            </a:r>
          </a:p>
          <a:p>
            <a:r>
              <a:rPr lang="en-US" sz="2800" smtClean="0"/>
              <a:t>Menghindari sedentary life style (selalu aktif)</a:t>
            </a:r>
          </a:p>
          <a:p>
            <a:endParaRPr lang="en-US" sz="2800" smtClean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667000" y="1905000"/>
            <a:ext cx="2286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H="1">
            <a:off x="2590800" y="2514600"/>
            <a:ext cx="228600" cy="228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7000" y="2322513"/>
            <a:ext cx="304800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FFC000"/>
                </a:solidFill>
              </a:rPr>
              <a:t>       </a:t>
            </a:r>
            <a:r>
              <a:rPr lang="en-US" sz="2800" b="1" dirty="0" err="1" smtClean="0">
                <a:solidFill>
                  <a:srgbClr val="FFC000"/>
                </a:solidFill>
              </a:rPr>
              <a:t>Berbagai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penelitian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manfaat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intervensi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gaya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hidup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867400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>
                <a:solidFill>
                  <a:srgbClr val="FFFF00"/>
                </a:solidFill>
                <a:cs typeface="Arial" pitchFamily="34" charset="0"/>
              </a:rPr>
              <a:t>Studi</a:t>
            </a:r>
            <a:r>
              <a:rPr lang="en-US" sz="2200" dirty="0" smtClean="0">
                <a:solidFill>
                  <a:srgbClr val="FFFF00"/>
                </a:solidFill>
                <a:cs typeface="Arial" pitchFamily="34" charset="0"/>
              </a:rPr>
              <a:t> Malmo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cs typeface="Arial" pitchFamily="34" charset="0"/>
              </a:rPr>
              <a:t>Kelompok</a:t>
            </a:r>
            <a:r>
              <a:rPr lang="en-US" sz="1800" dirty="0" smtClean="0">
                <a:cs typeface="Arial" pitchFamily="34" charset="0"/>
              </a:rPr>
              <a:t> yang </a:t>
            </a:r>
            <a:r>
              <a:rPr lang="en-US" sz="1800" dirty="0" err="1" smtClean="0">
                <a:cs typeface="Arial" pitchFamily="34" charset="0"/>
              </a:rPr>
              <a:t>mendapat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intervensi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gaya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hidup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menunjukkan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insidensi</a:t>
            </a:r>
            <a:r>
              <a:rPr lang="en-US" sz="1800" dirty="0" smtClean="0">
                <a:cs typeface="Arial" pitchFamily="34" charset="0"/>
              </a:rPr>
              <a:t> DMT2 yang </a:t>
            </a:r>
            <a:r>
              <a:rPr lang="en-US" sz="1800" dirty="0" err="1" smtClean="0">
                <a:cs typeface="Arial" pitchFamily="34" charset="0"/>
              </a:rPr>
              <a:t>lebih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rendah</a:t>
            </a:r>
            <a:endParaRPr lang="en-US" sz="1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>
                <a:solidFill>
                  <a:srgbClr val="FFFF00"/>
                </a:solidFill>
                <a:cs typeface="Arial" pitchFamily="34" charset="0"/>
              </a:rPr>
              <a:t>Studi</a:t>
            </a:r>
            <a:r>
              <a:rPr lang="en-US" sz="2200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  <a:cs typeface="Arial" pitchFamily="34" charset="0"/>
              </a:rPr>
              <a:t>Da</a:t>
            </a:r>
            <a:r>
              <a:rPr lang="en-US" sz="2200" dirty="0" smtClean="0">
                <a:solidFill>
                  <a:srgbClr val="FFFF00"/>
                </a:solidFill>
                <a:cs typeface="Arial" pitchFamily="34" charset="0"/>
              </a:rPr>
              <a:t> Qing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cs typeface="Arial" pitchFamily="34" charset="0"/>
              </a:rPr>
              <a:t>Diet </a:t>
            </a:r>
            <a:r>
              <a:rPr lang="en-US" sz="1800" dirty="0" err="1" smtClean="0">
                <a:cs typeface="Arial" pitchFamily="34" charset="0"/>
              </a:rPr>
              <a:t>saja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menurunkan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risiko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terjadinya</a:t>
            </a:r>
            <a:r>
              <a:rPr lang="en-US" sz="1800" dirty="0" smtClean="0">
                <a:cs typeface="Arial" pitchFamily="34" charset="0"/>
              </a:rPr>
              <a:t> DMT2 </a:t>
            </a:r>
            <a:r>
              <a:rPr lang="en-US" sz="1800" dirty="0" err="1" smtClean="0">
                <a:cs typeface="Arial" pitchFamily="34" charset="0"/>
              </a:rPr>
              <a:t>sebesar</a:t>
            </a:r>
            <a:r>
              <a:rPr lang="en-US" sz="1800" dirty="0" smtClean="0">
                <a:cs typeface="Arial" pitchFamily="34" charset="0"/>
              </a:rPr>
              <a:t> 31% </a:t>
            </a:r>
            <a:r>
              <a:rPr lang="en-US" sz="1800" dirty="0" err="1" smtClean="0">
                <a:cs typeface="Arial" pitchFamily="34" charset="0"/>
              </a:rPr>
              <a:t>sedangkan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aktifitas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jasmani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saja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menurunkan</a:t>
            </a:r>
            <a:r>
              <a:rPr lang="en-US" sz="1800" dirty="0" smtClean="0">
                <a:cs typeface="Arial" pitchFamily="34" charset="0"/>
              </a:rPr>
              <a:t> 46%. </a:t>
            </a:r>
            <a:r>
              <a:rPr lang="en-US" sz="1800" dirty="0" err="1" smtClean="0">
                <a:cs typeface="Arial" pitchFamily="34" charset="0"/>
              </a:rPr>
              <a:t>Kombinasi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diit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dan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aktifitas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jasmani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ini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menurunkan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risiko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sebesar</a:t>
            </a:r>
            <a:r>
              <a:rPr lang="en-US" sz="1800" dirty="0" smtClean="0">
                <a:cs typeface="Arial" pitchFamily="34" charset="0"/>
              </a:rPr>
              <a:t> 42%.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200" dirty="0" err="1" smtClean="0">
                <a:solidFill>
                  <a:srgbClr val="FFFF00"/>
                </a:solidFill>
                <a:cs typeface="Arial" pitchFamily="34" charset="0"/>
              </a:rPr>
              <a:t>Studi</a:t>
            </a:r>
            <a:r>
              <a:rPr lang="en-US" sz="2200" dirty="0" smtClean="0">
                <a:solidFill>
                  <a:srgbClr val="FFFF00"/>
                </a:solidFill>
                <a:cs typeface="Arial" pitchFamily="34" charset="0"/>
              </a:rPr>
              <a:t>  Finnish Diabetes Prevention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err="1" smtClean="0">
                <a:cs typeface="Arial" pitchFamily="34" charset="0"/>
              </a:rPr>
              <a:t>Sesudah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pemantauan</a:t>
            </a:r>
            <a:r>
              <a:rPr lang="en-US" sz="1800" dirty="0" smtClean="0">
                <a:cs typeface="Arial" pitchFamily="34" charset="0"/>
              </a:rPr>
              <a:t> 2 </a:t>
            </a:r>
            <a:r>
              <a:rPr lang="en-US" sz="1800" dirty="0" err="1" smtClean="0">
                <a:cs typeface="Arial" pitchFamily="34" charset="0"/>
              </a:rPr>
              <a:t>tahun</a:t>
            </a:r>
            <a:r>
              <a:rPr lang="en-US" sz="1800" dirty="0" smtClean="0">
                <a:cs typeface="Arial" pitchFamily="34" charset="0"/>
              </a:rPr>
              <a:t>, </a:t>
            </a:r>
            <a:r>
              <a:rPr lang="en-US" sz="1800" dirty="0" err="1" smtClean="0">
                <a:cs typeface="Arial" pitchFamily="34" charset="0"/>
              </a:rPr>
              <a:t>insidensi</a:t>
            </a:r>
            <a:r>
              <a:rPr lang="en-US" sz="1800" dirty="0" smtClean="0">
                <a:cs typeface="Arial" pitchFamily="34" charset="0"/>
              </a:rPr>
              <a:t> DM </a:t>
            </a:r>
            <a:r>
              <a:rPr lang="en-US" sz="1800" dirty="0" err="1" smtClean="0">
                <a:cs typeface="Arial" pitchFamily="34" charset="0"/>
              </a:rPr>
              <a:t>berkurang</a:t>
            </a:r>
            <a:r>
              <a:rPr lang="en-US" sz="1800" dirty="0" smtClean="0">
                <a:cs typeface="Arial" pitchFamily="34" charset="0"/>
              </a:rPr>
              <a:t> 50% </a:t>
            </a:r>
            <a:r>
              <a:rPr lang="en-US" sz="1800" dirty="0" err="1" smtClean="0">
                <a:cs typeface="Arial" pitchFamily="34" charset="0"/>
              </a:rPr>
              <a:t>dibanding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dengan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kelompok</a:t>
            </a:r>
            <a:r>
              <a:rPr lang="en-US" sz="1800" dirty="0" smtClean="0">
                <a:cs typeface="Arial" pitchFamily="34" charset="0"/>
              </a:rPr>
              <a:t> </a:t>
            </a:r>
            <a:r>
              <a:rPr lang="en-US" sz="1800" dirty="0" err="1" smtClean="0">
                <a:cs typeface="Arial" pitchFamily="34" charset="0"/>
              </a:rPr>
              <a:t>kontrol</a:t>
            </a:r>
            <a:r>
              <a:rPr lang="en-US" sz="1800" dirty="0" smtClean="0">
                <a:cs typeface="Arial" pitchFamily="34" charset="0"/>
              </a:rPr>
              <a:t>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>
                <a:cs typeface="Arial" pitchFamily="34" charset="0"/>
              </a:rPr>
              <a:t> </a:t>
            </a:r>
            <a:r>
              <a:rPr lang="en-US" sz="2200" dirty="0" smtClean="0">
                <a:solidFill>
                  <a:srgbClr val="FFFF00"/>
                </a:solidFill>
                <a:cs typeface="Arial" pitchFamily="34" charset="0"/>
              </a:rPr>
              <a:t>Diabetes Prevention Program (DPP)</a:t>
            </a:r>
          </a:p>
          <a:p>
            <a:pPr marL="722376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err="1" smtClean="0">
                <a:cs typeface="Arial" pitchFamily="34" charset="0"/>
              </a:rPr>
              <a:t>Perubahan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gaya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hidup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dan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metformin</a:t>
            </a:r>
            <a:r>
              <a:rPr lang="en-US" sz="1900" dirty="0" smtClean="0">
                <a:cs typeface="Arial" pitchFamily="34" charset="0"/>
              </a:rPr>
              <a:t>, </a:t>
            </a:r>
            <a:r>
              <a:rPr lang="en-US" sz="1900" dirty="0" err="1" smtClean="0">
                <a:cs typeface="Arial" pitchFamily="34" charset="0"/>
              </a:rPr>
              <a:t>keduanya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memiliki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efek</a:t>
            </a:r>
            <a:r>
              <a:rPr lang="en-US" sz="1900" dirty="0" smtClean="0">
                <a:cs typeface="Arial" pitchFamily="34" charset="0"/>
              </a:rPr>
              <a:t> yang </a:t>
            </a:r>
            <a:r>
              <a:rPr lang="en-US" sz="1900" dirty="0" err="1" smtClean="0">
                <a:cs typeface="Arial" pitchFamily="34" charset="0"/>
              </a:rPr>
              <a:t>positif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terhadap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pencegahan</a:t>
            </a:r>
            <a:r>
              <a:rPr lang="en-US" sz="1900" dirty="0" smtClean="0">
                <a:cs typeface="Arial" pitchFamily="34" charset="0"/>
              </a:rPr>
              <a:t> DM </a:t>
            </a:r>
            <a:r>
              <a:rPr lang="en-US" sz="1900" dirty="0" err="1" smtClean="0">
                <a:cs typeface="Arial" pitchFamily="34" charset="0"/>
              </a:rPr>
              <a:t>dan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memulihkan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prediabetes</a:t>
            </a:r>
            <a:r>
              <a:rPr lang="en-US" sz="1900" dirty="0" smtClean="0">
                <a:cs typeface="Arial" pitchFamily="34" charset="0"/>
              </a:rPr>
              <a:t> </a:t>
            </a:r>
            <a:r>
              <a:rPr lang="en-US" sz="1900" dirty="0" err="1" smtClean="0">
                <a:cs typeface="Arial" pitchFamily="34" charset="0"/>
              </a:rPr>
              <a:t>menjadi</a:t>
            </a:r>
            <a:r>
              <a:rPr lang="en-US" sz="1900" dirty="0" smtClean="0">
                <a:cs typeface="Arial" pitchFamily="34" charset="0"/>
              </a:rPr>
              <a:t> normal. 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fr-FR" sz="2200" dirty="0" err="1" smtClean="0">
                <a:solidFill>
                  <a:srgbClr val="FFFF00"/>
                </a:solidFill>
                <a:cs typeface="Arial" pitchFamily="34" charset="0"/>
              </a:rPr>
              <a:t>Indian</a:t>
            </a:r>
            <a:r>
              <a:rPr lang="fr-FR" sz="2200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fr-FR" sz="2200" dirty="0" err="1" smtClean="0">
                <a:solidFill>
                  <a:srgbClr val="FFFF00"/>
                </a:solidFill>
                <a:cs typeface="Arial" pitchFamily="34" charset="0"/>
              </a:rPr>
              <a:t>Diabetes</a:t>
            </a:r>
            <a:r>
              <a:rPr lang="fr-FR" sz="2200" dirty="0" smtClean="0">
                <a:solidFill>
                  <a:srgbClr val="FFFF00"/>
                </a:solidFill>
                <a:cs typeface="Arial" pitchFamily="34" charset="0"/>
              </a:rPr>
              <a:t> </a:t>
            </a:r>
            <a:r>
              <a:rPr lang="fr-FR" sz="2200" dirty="0" err="1" smtClean="0">
                <a:solidFill>
                  <a:srgbClr val="FFFF00"/>
                </a:solidFill>
                <a:cs typeface="Arial" pitchFamily="34" charset="0"/>
              </a:rPr>
              <a:t>Prevention</a:t>
            </a:r>
            <a:r>
              <a:rPr lang="fr-FR" sz="2200" dirty="0" smtClean="0">
                <a:solidFill>
                  <a:srgbClr val="FFFF00"/>
                </a:solidFill>
                <a:cs typeface="Arial" pitchFamily="34" charset="0"/>
              </a:rPr>
              <a:t> Programme  (IDPP)</a:t>
            </a:r>
            <a:endParaRPr lang="en-US" sz="2200" dirty="0" smtClean="0">
              <a:solidFill>
                <a:srgbClr val="FFFF00"/>
              </a:solidFill>
              <a:cs typeface="Arial" pitchFamily="34" charset="0"/>
            </a:endParaRPr>
          </a:p>
          <a:p>
            <a:pPr marL="722376" lvl="1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1900" dirty="0" err="1" smtClean="0">
                <a:cs typeface="Arial" pitchFamily="34" charset="0"/>
              </a:rPr>
              <a:t>Intervensi</a:t>
            </a:r>
            <a:r>
              <a:rPr lang="fr-FR" sz="1900" dirty="0" smtClean="0">
                <a:cs typeface="Arial" pitchFamily="34" charset="0"/>
              </a:rPr>
              <a:t>  </a:t>
            </a:r>
            <a:r>
              <a:rPr lang="fr-FR" sz="1900" dirty="0" err="1" smtClean="0">
                <a:cs typeface="Arial" pitchFamily="34" charset="0"/>
              </a:rPr>
              <a:t>gaya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hidup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maupun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metformin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secara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bermakna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dapat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mengurangi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berkembangnya</a:t>
            </a:r>
            <a:r>
              <a:rPr lang="fr-FR" sz="1900" dirty="0" smtClean="0">
                <a:cs typeface="Arial" pitchFamily="34" charset="0"/>
              </a:rPr>
              <a:t> TGT </a:t>
            </a:r>
            <a:r>
              <a:rPr lang="fr-FR" sz="1900" dirty="0" err="1" smtClean="0">
                <a:cs typeface="Arial" pitchFamily="34" charset="0"/>
              </a:rPr>
              <a:t>menjadi</a:t>
            </a:r>
            <a:r>
              <a:rPr lang="fr-FR" sz="1900" dirty="0" smtClean="0">
                <a:cs typeface="Arial" pitchFamily="34" charset="0"/>
              </a:rPr>
              <a:t> DMT2. Akan </a:t>
            </a:r>
            <a:r>
              <a:rPr lang="fr-FR" sz="1900" dirty="0" err="1" smtClean="0">
                <a:cs typeface="Arial" pitchFamily="34" charset="0"/>
              </a:rPr>
              <a:t>tetapi</a:t>
            </a:r>
            <a:r>
              <a:rPr lang="fr-FR" sz="1900" dirty="0" smtClean="0">
                <a:cs typeface="Arial" pitchFamily="34" charset="0"/>
              </a:rPr>
              <a:t>  </a:t>
            </a:r>
            <a:r>
              <a:rPr lang="fr-FR" sz="1900" dirty="0" err="1" smtClean="0">
                <a:cs typeface="Arial" pitchFamily="34" charset="0"/>
              </a:rPr>
              <a:t>kombinasi</a:t>
            </a:r>
            <a:r>
              <a:rPr lang="fr-FR" sz="1900" dirty="0" smtClean="0">
                <a:cs typeface="Arial" pitchFamily="34" charset="0"/>
              </a:rPr>
              <a:t>  </a:t>
            </a:r>
            <a:r>
              <a:rPr lang="fr-FR" sz="1900" dirty="0" err="1" smtClean="0">
                <a:cs typeface="Arial" pitchFamily="34" charset="0"/>
              </a:rPr>
              <a:t>intervensi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gaya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hidup</a:t>
            </a:r>
            <a:r>
              <a:rPr lang="fr-FR" sz="1900" dirty="0" smtClean="0">
                <a:cs typeface="Arial" pitchFamily="34" charset="0"/>
              </a:rPr>
              <a:t> dan </a:t>
            </a:r>
            <a:r>
              <a:rPr lang="fr-FR" sz="1900" dirty="0" err="1" smtClean="0">
                <a:cs typeface="Arial" pitchFamily="34" charset="0"/>
              </a:rPr>
              <a:t>metformin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tidak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menambah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manfaat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dibanding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dengan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masing</a:t>
            </a:r>
            <a:r>
              <a:rPr lang="fr-FR" sz="1900" dirty="0" smtClean="0">
                <a:cs typeface="Arial" pitchFamily="34" charset="0"/>
              </a:rPr>
              <a:t> – </a:t>
            </a:r>
            <a:r>
              <a:rPr lang="fr-FR" sz="1900" dirty="0" err="1" smtClean="0">
                <a:cs typeface="Arial" pitchFamily="34" charset="0"/>
              </a:rPr>
              <a:t>masing</a:t>
            </a:r>
            <a:r>
              <a:rPr lang="fr-FR" sz="1900" dirty="0" smtClean="0">
                <a:cs typeface="Arial" pitchFamily="34" charset="0"/>
              </a:rPr>
              <a:t> </a:t>
            </a:r>
            <a:r>
              <a:rPr lang="fr-FR" sz="1900" dirty="0" err="1" smtClean="0">
                <a:cs typeface="Arial" pitchFamily="34" charset="0"/>
              </a:rPr>
              <a:t>perlakuan</a:t>
            </a:r>
            <a:r>
              <a:rPr lang="fr-FR" sz="1900" dirty="0" smtClean="0">
                <a:cs typeface="Arial" pitchFamily="34" charset="0"/>
              </a:rPr>
              <a:t>.</a:t>
            </a:r>
            <a:endParaRPr lang="en-US" sz="19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 smtClean="0">
              <a:cs typeface="Arial" pitchFamily="34" charset="0"/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-304800" y="152400"/>
            <a:ext cx="9144000" cy="60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	Intervensi Farmakologis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400" smtClean="0">
                <a:cs typeface="Arial" pitchFamily="34" charset="0"/>
              </a:rPr>
              <a:t>Metformin </a:t>
            </a:r>
          </a:p>
          <a:p>
            <a:pPr lvl="1" eaLnBrk="1" hangingPunct="1"/>
            <a:r>
              <a:rPr lang="fr-FR" sz="1600" smtClean="0">
                <a:cs typeface="Arial" pitchFamily="34" charset="0"/>
              </a:rPr>
              <a:t>Hasil DPP: metformin dosis 850 mg dua kali sehari bersama makan mengurangi 31% timbulnya DM dan 17% timbulnya sindrom metabolik dalam 2,8 tahun </a:t>
            </a:r>
          </a:p>
          <a:p>
            <a:pPr lvl="1" eaLnBrk="1" hangingPunct="1"/>
            <a:r>
              <a:rPr lang="fr-FR" sz="1600" smtClean="0">
                <a:cs typeface="Arial" pitchFamily="34" charset="0"/>
              </a:rPr>
              <a:t>IDPP: menunjukkan manfaat pemberian metformin pada BMI </a:t>
            </a:r>
            <a:r>
              <a:rPr lang="fr-FR" sz="1600" smtClean="0">
                <a:cs typeface="Arial" pitchFamily="34" charset="0"/>
                <a:sym typeface="Symbol" pitchFamily="18" charset="2"/>
              </a:rPr>
              <a:t></a:t>
            </a:r>
            <a:r>
              <a:rPr lang="fr-FR" sz="1600" smtClean="0">
                <a:cs typeface="Arial" pitchFamily="34" charset="0"/>
              </a:rPr>
              <a:t> 30 kg/m</a:t>
            </a:r>
            <a:r>
              <a:rPr lang="fr-FR" sz="1600" baseline="30000" smtClean="0">
                <a:cs typeface="Arial" pitchFamily="34" charset="0"/>
              </a:rPr>
              <a:t>2 </a:t>
            </a:r>
            <a:r>
              <a:rPr lang="fr-FR" sz="1600" smtClean="0">
                <a:cs typeface="Arial" pitchFamily="34" charset="0"/>
              </a:rPr>
              <a:t>(obesitas pada orang Asia dimulai dengan BMI yang lebih rendah yaitu &gt; 25 kg/m</a:t>
            </a:r>
            <a:r>
              <a:rPr lang="fr-FR" sz="1600" baseline="30000" smtClean="0">
                <a:cs typeface="Arial" pitchFamily="34" charset="0"/>
              </a:rPr>
              <a:t>2 </a:t>
            </a:r>
            <a:r>
              <a:rPr lang="fr-FR" sz="1600" smtClean="0">
                <a:cs typeface="Arial" pitchFamily="34" charset="0"/>
              </a:rPr>
              <a:t>)</a:t>
            </a:r>
            <a:endParaRPr lang="en-US" sz="1600" smtClean="0">
              <a:cs typeface="Arial" pitchFamily="34" charset="0"/>
            </a:endParaRPr>
          </a:p>
          <a:p>
            <a:pPr eaLnBrk="1" hangingPunct="1"/>
            <a:r>
              <a:rPr lang="en-US" sz="2400" smtClean="0">
                <a:cs typeface="Arial" pitchFamily="34" charset="0"/>
              </a:rPr>
              <a:t>Acarbose</a:t>
            </a:r>
          </a:p>
          <a:p>
            <a:pPr lvl="1" eaLnBrk="1" hangingPunct="1"/>
            <a:r>
              <a:rPr lang="fr-FR" sz="1600" smtClean="0">
                <a:cs typeface="Arial" pitchFamily="34" charset="0"/>
              </a:rPr>
              <a:t>STOP-NIDDM, dalam follow up 3.3 tahun acarbose menurunkan  risiko DM sebesar 25% dan  risiko penyakit kardiovaskular sebesar 49%, </a:t>
            </a:r>
            <a:r>
              <a:rPr lang="en-US" sz="1600" smtClean="0">
                <a:cs typeface="Arial" pitchFamily="34" charset="0"/>
              </a:rPr>
              <a:t>hipertensi baru  berkurang sebesar 34%, menurunkan kadar lipid  dan trigliserida  saat puasa sebesar 15%. </a:t>
            </a:r>
          </a:p>
          <a:p>
            <a:pPr eaLnBrk="1" hangingPunct="1"/>
            <a:r>
              <a:rPr lang="en-US" sz="2400" smtClean="0">
                <a:cs typeface="Arial" pitchFamily="34" charset="0"/>
              </a:rPr>
              <a:t>Glitazone </a:t>
            </a:r>
          </a:p>
          <a:p>
            <a:pPr eaLnBrk="1" hangingPunct="1"/>
            <a:r>
              <a:rPr lang="en-US" sz="2400" smtClean="0">
                <a:cs typeface="Arial" pitchFamily="34" charset="0"/>
              </a:rPr>
              <a:t>Orlistat </a:t>
            </a:r>
          </a:p>
          <a:p>
            <a:pPr eaLnBrk="1" hangingPunct="1"/>
            <a:r>
              <a:rPr lang="en-US" sz="2400" smtClean="0">
                <a:cs typeface="Arial" pitchFamily="34" charset="0"/>
              </a:rPr>
              <a:t>Poly-e-pill</a:t>
            </a:r>
          </a:p>
          <a:p>
            <a:pPr lvl="1" eaLnBrk="1" hangingPunct="1"/>
            <a:r>
              <a:rPr lang="en-US" sz="1600" smtClean="0">
                <a:cs typeface="Arial" pitchFamily="34" charset="0"/>
              </a:rPr>
              <a:t>besar kemungkinan adanya pengelompokan berbagai faktor risiko DMT2 dan faktor risiko PKV (obesitas - sindrom metabolik) pada satu individu, konsep satu macam obat yang dapat menanggulangi berbagai faktor risiko tersebut </a:t>
            </a:r>
          </a:p>
          <a:p>
            <a:pPr lvl="1" eaLnBrk="1" hangingPunct="1"/>
            <a:r>
              <a:rPr lang="en-US" sz="1600" smtClean="0">
                <a:cs typeface="Arial" pitchFamily="34" charset="0"/>
              </a:rPr>
              <a:t>konsep </a:t>
            </a:r>
            <a:r>
              <a:rPr lang="en-US" sz="1600" i="1" smtClean="0">
                <a:cs typeface="Arial" pitchFamily="34" charset="0"/>
              </a:rPr>
              <a:t>polypill</a:t>
            </a:r>
            <a:r>
              <a:rPr lang="en-US" sz="1600" smtClean="0">
                <a:cs typeface="Arial" pitchFamily="34" charset="0"/>
              </a:rPr>
              <a:t> tersebut ada di dalam aktifitas jasmani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      REKOMENDASI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smtClean="0">
                <a:cs typeface="Arial" pitchFamily="34" charset="0"/>
              </a:rPr>
              <a:t>Rekomendasi Umum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Prediabetes terkait CVD </a:t>
            </a:r>
            <a:r>
              <a:rPr lang="en-US" sz="2200" smtClean="0">
                <a:cs typeface="Arial" pitchFamily="34" charset="0"/>
                <a:sym typeface="Wingdings" pitchFamily="2" charset="2"/>
              </a:rPr>
              <a:t> harus dikelola secara  memadai</a:t>
            </a:r>
            <a:endParaRPr lang="en-US" sz="2200" smtClean="0">
              <a:cs typeface="Arial" pitchFamily="34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sz="2400" smtClean="0">
                <a:cs typeface="Arial" pitchFamily="34" charset="0"/>
              </a:rPr>
              <a:t>Target 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Glukosa : puasa &lt; 100 mg/dl; PP &lt; 140 mg/dl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Tekanan darah : &lt;130/80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Profil lipid : TG &lt; 130 mg/dl; HDL &gt; 45 mg/dl; LDL &lt; 100 mg/dl, apo-B &lt;90)mg/dl</a:t>
            </a:r>
          </a:p>
          <a:p>
            <a:pPr eaLnBrk="1" hangingPunct="1">
              <a:buClr>
                <a:schemeClr val="tx1"/>
              </a:buClr>
            </a:pPr>
            <a:r>
              <a:rPr lang="en-US" sz="2400" smtClean="0">
                <a:cs typeface="Arial" pitchFamily="34" charset="0"/>
              </a:rPr>
              <a:t>Diit 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Rendah </a:t>
            </a:r>
            <a:r>
              <a:rPr lang="id-ID" sz="2200" smtClean="0">
                <a:cs typeface="Arial" pitchFamily="34" charset="0"/>
              </a:rPr>
              <a:t>lemak, lemak jenuh, dan </a:t>
            </a:r>
            <a:r>
              <a:rPr lang="id-ID" sz="2200" i="1" smtClean="0">
                <a:cs typeface="Arial" pitchFamily="34" charset="0"/>
              </a:rPr>
              <a:t>trans-fatty acid</a:t>
            </a:r>
            <a:r>
              <a:rPr lang="id-ID" sz="2200" smtClean="0">
                <a:cs typeface="Arial" pitchFamily="34" charset="0"/>
              </a:rPr>
              <a:t>, serta garam. </a:t>
            </a:r>
            <a:r>
              <a:rPr lang="en-US" sz="2200" smtClean="0">
                <a:cs typeface="Arial" pitchFamily="34" charset="0"/>
              </a:rPr>
              <a:t>Konsumsi </a:t>
            </a:r>
            <a:r>
              <a:rPr lang="id-ID" sz="2200" smtClean="0">
                <a:cs typeface="Arial" pitchFamily="34" charset="0"/>
              </a:rPr>
              <a:t>diit  yang me</a:t>
            </a:r>
            <a:r>
              <a:rPr lang="en-US" sz="2200" smtClean="0">
                <a:cs typeface="Arial" pitchFamily="34" charset="0"/>
              </a:rPr>
              <a:t>n</a:t>
            </a:r>
            <a:r>
              <a:rPr lang="id-ID" sz="2200" smtClean="0">
                <a:cs typeface="Arial" pitchFamily="34" charset="0"/>
              </a:rPr>
              <a:t>gandung </a:t>
            </a:r>
            <a:r>
              <a:rPr lang="en-US" sz="2200" smtClean="0">
                <a:cs typeface="Arial" pitchFamily="34" charset="0"/>
              </a:rPr>
              <a:t>cukup </a:t>
            </a:r>
            <a:r>
              <a:rPr lang="id-ID" sz="2200" smtClean="0">
                <a:cs typeface="Arial" pitchFamily="34" charset="0"/>
              </a:rPr>
              <a:t>serat </a:t>
            </a:r>
            <a:r>
              <a:rPr lang="en-US" sz="2200" smtClean="0">
                <a:cs typeface="Arial" pitchFamily="34" charset="0"/>
              </a:rPr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en-US" sz="2400" smtClean="0">
                <a:cs typeface="Arial" pitchFamily="34" charset="0"/>
              </a:rPr>
              <a:t>Aktiftas Fisik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200" smtClean="0">
                <a:cs typeface="Arial" pitchFamily="34" charset="0"/>
              </a:rPr>
              <a:t>Menurunkan berat badan 5-10% </a:t>
            </a:r>
          </a:p>
          <a:p>
            <a:pPr lvl="1" eaLnBrk="1" hangingPunct="1">
              <a:buClr>
                <a:schemeClr val="tx1"/>
              </a:buClr>
            </a:pPr>
            <a:r>
              <a:rPr lang="id-ID" sz="2200" smtClean="0">
                <a:cs typeface="Arial" pitchFamily="34" charset="0"/>
              </a:rPr>
              <a:t>Aktivitas fisik sedang, teratur </a:t>
            </a:r>
            <a:r>
              <a:rPr lang="en-US" sz="2200" smtClean="0">
                <a:cs typeface="Arial" pitchFamily="34" charset="0"/>
              </a:rPr>
              <a:t> </a:t>
            </a:r>
            <a:r>
              <a:rPr lang="id-ID" sz="2200" smtClean="0">
                <a:cs typeface="Arial" pitchFamily="34" charset="0"/>
              </a:rPr>
              <a:t>30-60 menit </a:t>
            </a:r>
            <a:r>
              <a:rPr lang="en-US" sz="2200" smtClean="0">
                <a:cs typeface="Arial" pitchFamily="34" charset="0"/>
              </a:rPr>
              <a:t>/</a:t>
            </a:r>
            <a:r>
              <a:rPr lang="id-ID" sz="2200" smtClean="0">
                <a:cs typeface="Arial" pitchFamily="34" charset="0"/>
              </a:rPr>
              <a:t>hari dan </a:t>
            </a:r>
            <a:r>
              <a:rPr lang="en-US" sz="2200" smtClean="0">
                <a:cs typeface="Arial" pitchFamily="34" charset="0"/>
              </a:rPr>
              <a:t> </a:t>
            </a:r>
            <a:r>
              <a:rPr lang="id-ID" sz="2200" smtClean="0">
                <a:cs typeface="Arial" pitchFamily="34" charset="0"/>
              </a:rPr>
              <a:t> 4 hari</a:t>
            </a:r>
            <a:r>
              <a:rPr lang="en-US" sz="2200" smtClean="0">
                <a:cs typeface="Arial" pitchFamily="34" charset="0"/>
              </a:rPr>
              <a:t>/minggu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144000" cy="533400"/>
          </a:xfrm>
          <a:solidFill>
            <a:schemeClr val="bg1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C000"/>
                </a:solidFill>
              </a:rPr>
              <a:t>      REKOMENDASI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US" sz="2400" dirty="0" err="1" smtClean="0">
                <a:cs typeface="Arial" pitchFamily="34" charset="0"/>
              </a:rPr>
              <a:t>Farmakologis</a:t>
            </a:r>
            <a:r>
              <a:rPr lang="en-US" sz="2400" dirty="0" smtClean="0">
                <a:cs typeface="Arial" pitchFamily="34" charset="0"/>
              </a:rPr>
              <a:t> 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err="1" smtClean="0">
                <a:cs typeface="Arial" pitchFamily="34" charset="0"/>
              </a:rPr>
              <a:t>Dipertimbangkan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sebagai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tambahan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dari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perubahan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pola</a:t>
            </a:r>
            <a:r>
              <a:rPr lang="en-US" sz="2200" dirty="0" smtClean="0">
                <a:cs typeface="Arial" pitchFamily="34" charset="0"/>
              </a:rPr>
              <a:t>/</a:t>
            </a:r>
            <a:r>
              <a:rPr lang="en-US" sz="2200" dirty="0" err="1" smtClean="0">
                <a:cs typeface="Arial" pitchFamily="34" charset="0"/>
              </a:rPr>
              <a:t>gaya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hidup</a:t>
            </a:r>
            <a:endParaRPr lang="en-US" sz="2200" dirty="0" smtClean="0">
              <a:cs typeface="Arial" pitchFamily="34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err="1" smtClean="0">
                <a:cs typeface="Arial" pitchFamily="34" charset="0"/>
              </a:rPr>
              <a:t>Belum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ada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obat</a:t>
            </a:r>
            <a:r>
              <a:rPr lang="en-US" sz="2200" dirty="0" smtClean="0">
                <a:cs typeface="Arial" pitchFamily="34" charset="0"/>
              </a:rPr>
              <a:t> yang </a:t>
            </a:r>
            <a:r>
              <a:rPr lang="en-US" sz="2200" dirty="0" err="1" smtClean="0">
                <a:cs typeface="Arial" pitchFamily="34" charset="0"/>
              </a:rPr>
              <a:t>saat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ini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disetujui</a:t>
            </a:r>
            <a:r>
              <a:rPr lang="en-US" sz="2200" dirty="0" smtClean="0">
                <a:cs typeface="Arial" pitchFamily="34" charset="0"/>
              </a:rPr>
              <a:t> FDA (</a:t>
            </a:r>
            <a:r>
              <a:rPr lang="en-US" sz="2200" dirty="0" err="1" smtClean="0">
                <a:cs typeface="Arial" pitchFamily="34" charset="0"/>
              </a:rPr>
              <a:t>pertimbangkan</a:t>
            </a:r>
            <a:r>
              <a:rPr lang="en-US" sz="2200" dirty="0" smtClean="0">
                <a:cs typeface="Arial" pitchFamily="34" charset="0"/>
              </a:rPr>
              <a:t> cost-benefit)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id-ID" sz="2200" dirty="0" smtClean="0">
                <a:cs typeface="Arial" pitchFamily="34" charset="0"/>
              </a:rPr>
              <a:t>Metformin dan acarbose aman dan efektif membantu mencegah diabetes</a:t>
            </a:r>
            <a:endParaRPr lang="en-US" sz="2200" dirty="0" smtClean="0">
              <a:cs typeface="Arial" pitchFamily="34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err="1" smtClean="0">
                <a:cs typeface="Arial" pitchFamily="34" charset="0"/>
              </a:rPr>
              <a:t>Thiazolidinediones</a:t>
            </a:r>
            <a:r>
              <a:rPr lang="en-US" sz="2200" dirty="0" smtClean="0">
                <a:cs typeface="Arial" pitchFamily="34" charset="0"/>
              </a:rPr>
              <a:t>  (</a:t>
            </a:r>
            <a:r>
              <a:rPr lang="en-US" sz="2200" dirty="0" err="1" smtClean="0">
                <a:cs typeface="Arial" pitchFamily="34" charset="0"/>
              </a:rPr>
              <a:t>retensi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cairan</a:t>
            </a:r>
            <a:r>
              <a:rPr lang="en-US" sz="2200" dirty="0" smtClean="0">
                <a:cs typeface="Arial" pitchFamily="34" charset="0"/>
              </a:rPr>
              <a:t>) , </a:t>
            </a:r>
            <a:r>
              <a:rPr lang="en-US" sz="2200" dirty="0" err="1" smtClean="0">
                <a:cs typeface="Arial" pitchFamily="34" charset="0"/>
              </a:rPr>
              <a:t>Orlistat</a:t>
            </a:r>
            <a:r>
              <a:rPr lang="en-US" sz="2200" dirty="0" smtClean="0">
                <a:cs typeface="Arial" pitchFamily="34" charset="0"/>
              </a:rPr>
              <a:t> (</a:t>
            </a:r>
            <a:r>
              <a:rPr lang="en-US" sz="2200" dirty="0" err="1" smtClean="0">
                <a:cs typeface="Arial" pitchFamily="34" charset="0"/>
              </a:rPr>
              <a:t>gangguan</a:t>
            </a:r>
            <a:r>
              <a:rPr lang="en-US" sz="2200" dirty="0" smtClean="0">
                <a:cs typeface="Arial" pitchFamily="34" charset="0"/>
              </a:rPr>
              <a:t> GI)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US" sz="2400" dirty="0" err="1" smtClean="0">
                <a:cs typeface="Arial" pitchFamily="34" charset="0"/>
              </a:rPr>
              <a:t>Dislipidemi</a:t>
            </a:r>
            <a:r>
              <a:rPr lang="en-US" sz="2400" dirty="0" smtClean="0">
                <a:cs typeface="Arial" pitchFamily="34" charset="0"/>
              </a:rPr>
              <a:t> 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id-ID" sz="2200" dirty="0" smtClean="0">
                <a:cs typeface="Arial" pitchFamily="34" charset="0"/>
              </a:rPr>
              <a:t>Statin direkomendasikan untuk mencapai target LDL kolesterol</a:t>
            </a:r>
            <a:endParaRPr lang="en-US" sz="2200" dirty="0" smtClean="0">
              <a:cs typeface="Arial" pitchFamily="34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smtClean="0">
                <a:cs typeface="Arial" pitchFamily="34" charset="0"/>
              </a:rPr>
              <a:t>F</a:t>
            </a:r>
            <a:r>
              <a:rPr lang="id-ID" sz="2200" dirty="0" smtClean="0">
                <a:cs typeface="Arial" pitchFamily="34" charset="0"/>
              </a:rPr>
              <a:t>ibrat, </a:t>
            </a:r>
            <a:r>
              <a:rPr lang="id-ID" sz="2200" i="1" dirty="0" smtClean="0">
                <a:cs typeface="Arial" pitchFamily="34" charset="0"/>
              </a:rPr>
              <a:t>bile acid sequestrants</a:t>
            </a:r>
            <a:r>
              <a:rPr lang="id-ID" sz="2200" dirty="0" smtClean="0">
                <a:cs typeface="Arial" pitchFamily="34" charset="0"/>
              </a:rPr>
              <a:t>, ezetimibe berguna sebagai terapi ajuvan.</a:t>
            </a:r>
            <a:endParaRPr lang="en-US" sz="2200" dirty="0" smtClean="0">
              <a:cs typeface="Arial" pitchFamily="34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id-ID" sz="2200" dirty="0" smtClean="0">
                <a:cs typeface="Arial" pitchFamily="34" charset="0"/>
              </a:rPr>
              <a:t>Niacin memperbaiki profil lemak tetapi </a:t>
            </a:r>
            <a:r>
              <a:rPr lang="en-US" sz="2200" dirty="0" err="1" smtClean="0">
                <a:cs typeface="Arial" pitchFamily="34" charset="0"/>
              </a:rPr>
              <a:t>berpengaruh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err="1" smtClean="0">
                <a:cs typeface="Arial" pitchFamily="34" charset="0"/>
              </a:rPr>
              <a:t>pada</a:t>
            </a:r>
            <a:r>
              <a:rPr lang="id-ID" sz="2200" dirty="0" smtClean="0">
                <a:cs typeface="Arial" pitchFamily="34" charset="0"/>
              </a:rPr>
              <a:t> glikemi</a:t>
            </a:r>
            <a:endParaRPr lang="en-US" sz="2200" dirty="0" smtClean="0">
              <a:cs typeface="Arial" pitchFamily="34" charset="0"/>
            </a:endParaRPr>
          </a:p>
          <a:p>
            <a:pPr marL="420624" indent="-384048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"/>
              <a:defRPr/>
            </a:pPr>
            <a:r>
              <a:rPr lang="en-US" sz="2400" dirty="0" err="1" smtClean="0">
                <a:cs typeface="Arial" pitchFamily="34" charset="0"/>
              </a:rPr>
              <a:t>Hipertensi</a:t>
            </a:r>
            <a:r>
              <a:rPr lang="en-US" sz="2400" dirty="0" smtClean="0">
                <a:cs typeface="Arial" pitchFamily="34" charset="0"/>
              </a:rPr>
              <a:t> </a:t>
            </a: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r>
              <a:rPr lang="en-US" sz="2200" dirty="0" smtClean="0">
                <a:cs typeface="Arial" pitchFamily="34" charset="0"/>
              </a:rPr>
              <a:t>1. ACE-I, ARB, 2.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 smtClean="0">
                <a:cs typeface="Arial" pitchFamily="34" charset="0"/>
              </a:rPr>
              <a:t>CCB, 3.  </a:t>
            </a:r>
            <a:r>
              <a:rPr lang="el-GR" sz="2200" dirty="0" smtClean="0">
                <a:cs typeface="Arial" pitchFamily="34" charset="0"/>
              </a:rPr>
              <a:t>β</a:t>
            </a:r>
            <a:r>
              <a:rPr lang="en-US" sz="2200" dirty="0" smtClean="0">
                <a:cs typeface="Arial" pitchFamily="34" charset="0"/>
              </a:rPr>
              <a:t>-blocker, </a:t>
            </a:r>
            <a:r>
              <a:rPr lang="en-US" sz="2200" dirty="0" err="1" smtClean="0">
                <a:cs typeface="Arial" pitchFamily="34" charset="0"/>
              </a:rPr>
              <a:t>Tiazid</a:t>
            </a:r>
            <a:r>
              <a:rPr lang="en-US" sz="2200" dirty="0" smtClean="0">
                <a:cs typeface="Arial" pitchFamily="34" charset="0"/>
              </a:rPr>
              <a:t> 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 </a:t>
            </a:r>
            <a:r>
              <a:rPr lang="en-US" sz="2200" dirty="0" err="1" smtClean="0">
                <a:cs typeface="Arial" pitchFamily="34" charset="0"/>
                <a:sym typeface="Wingdings" pitchFamily="2" charset="2"/>
              </a:rPr>
              <a:t>perhatikan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cs typeface="Arial" pitchFamily="34" charset="0"/>
                <a:sym typeface="Wingdings" pitchFamily="2" charset="2"/>
              </a:rPr>
              <a:t>pengaruhnya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cs typeface="Arial" pitchFamily="34" charset="0"/>
                <a:sym typeface="Wingdings" pitchFamily="2" charset="2"/>
              </a:rPr>
              <a:t>terhadap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cs typeface="Arial" pitchFamily="34" charset="0"/>
                <a:sym typeface="Wingdings" pitchFamily="2" charset="2"/>
              </a:rPr>
              <a:t>glukosa</a:t>
            </a:r>
            <a:r>
              <a:rPr lang="en-US" sz="2200" dirty="0" smtClean="0">
                <a:cs typeface="Arial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cs typeface="Arial" pitchFamily="34" charset="0"/>
                <a:sym typeface="Wingdings" pitchFamily="2" charset="2"/>
              </a:rPr>
              <a:t>daarah</a:t>
            </a:r>
            <a:endParaRPr lang="en-US" sz="2200" dirty="0" smtClean="0">
              <a:cs typeface="Arial" pitchFamily="34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Char char=""/>
              <a:defRPr/>
            </a:pPr>
            <a:endParaRPr lang="en-US" sz="20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own Arrow Callout 23"/>
          <p:cNvSpPr/>
          <p:nvPr/>
        </p:nvSpPr>
        <p:spPr>
          <a:xfrm>
            <a:off x="152400" y="2438400"/>
            <a:ext cx="1676400" cy="762000"/>
          </a:xfrm>
          <a:prstGeom prst="downArrowCallout">
            <a:avLst/>
          </a:prstGeom>
          <a:solidFill>
            <a:srgbClr val="C0000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rbel" pitchFamily="34" charset="0"/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1447800" y="1828800"/>
            <a:ext cx="1676400" cy="1066800"/>
          </a:xfrm>
          <a:prstGeom prst="downArrowCallout">
            <a:avLst/>
          </a:prstGeom>
          <a:solidFill>
            <a:srgbClr val="C0000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rbe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792163"/>
          </a:xfrm>
          <a:solidFill>
            <a:schemeClr val="bg1"/>
          </a:solidFill>
          <a:ln>
            <a:solidFill>
              <a:schemeClr val="bg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	</a:t>
            </a:r>
            <a:r>
              <a:rPr lang="en-US" sz="3200" dirty="0" err="1" smtClean="0">
                <a:solidFill>
                  <a:srgbClr val="FFFF00"/>
                </a:solidFill>
                <a:latin typeface="Arial Rounded MT Bold" pitchFamily="34" charset="0"/>
              </a:rPr>
              <a:t>Menuju</a:t>
            </a: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 Rounded MT Bold" pitchFamily="34" charset="0"/>
              </a:rPr>
              <a:t>Pencegahan</a:t>
            </a:r>
            <a:r>
              <a:rPr lang="en-US" sz="3200" dirty="0" smtClean="0">
                <a:solidFill>
                  <a:srgbClr val="FFFF00"/>
                </a:solidFill>
                <a:latin typeface="Arial Rounded MT Bold" pitchFamily="34" charset="0"/>
              </a:rPr>
              <a:t>  </a:t>
            </a:r>
            <a:endParaRPr lang="en-US" sz="32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 rot="5400000">
            <a:off x="3437731" y="119857"/>
            <a:ext cx="2160587" cy="8388350"/>
          </a:xfrm>
          <a:prstGeom prst="upArrow">
            <a:avLst>
              <a:gd name="adj1" fmla="val 50000"/>
              <a:gd name="adj2" fmla="val 97061"/>
            </a:avLst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619250" y="381000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916238" y="3810000"/>
            <a:ext cx="0" cy="10795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95288" y="3594100"/>
            <a:ext cx="1223962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692275" y="3594100"/>
            <a:ext cx="1223963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987675" y="3594100"/>
            <a:ext cx="5688013" cy="0"/>
          </a:xfrm>
          <a:prstGeom prst="line">
            <a:avLst/>
          </a:prstGeom>
          <a:noFill/>
          <a:ln w="57150">
            <a:solidFill>
              <a:schemeClr val="tx1">
                <a:lumMod val="95000"/>
              </a:schemeClr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572000" y="378618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68313" y="31623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Sehat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524000" y="2819400"/>
            <a:ext cx="1504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Ada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faktor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risiko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581400" y="3162300"/>
            <a:ext cx="271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Nyata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DM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859338" y="4025900"/>
            <a:ext cx="28368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Complication (+)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3851" y="4962525"/>
            <a:ext cx="1428750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Primordial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695450" y="5181600"/>
            <a:ext cx="1428750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>
                <a:latin typeface="+mn-lt"/>
              </a:rPr>
              <a:t>Primer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903537" y="5334000"/>
            <a:ext cx="1820863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Sekunder</a:t>
            </a:r>
            <a:endParaRPr lang="en-US" sz="2000" dirty="0">
              <a:latin typeface="+mn-lt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572000" y="5562600"/>
            <a:ext cx="3938588" cy="400110"/>
          </a:xfrm>
          <a:prstGeom prst="rect">
            <a:avLst/>
          </a:prstGeom>
          <a:solidFill>
            <a:srgbClr val="660033"/>
          </a:solidFill>
          <a:ln w="9525">
            <a:solidFill>
              <a:schemeClr val="bg1">
                <a:lumMod val="65000"/>
                <a:lumOff val="35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+mn-lt"/>
              </a:rPr>
              <a:t>Tersier</a:t>
            </a:r>
            <a:endParaRPr lang="en-US" sz="2000" dirty="0">
              <a:latin typeface="+mn-lt"/>
            </a:endParaRPr>
          </a:p>
        </p:txBody>
      </p:sp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250825" y="6019800"/>
            <a:ext cx="8424863" cy="685800"/>
          </a:xfrm>
          <a:prstGeom prst="leftRightArrow">
            <a:avLst>
              <a:gd name="adj1" fmla="val 50000"/>
              <a:gd name="adj2" fmla="val 160091"/>
            </a:avLst>
          </a:prstGeom>
          <a:solidFill>
            <a:schemeClr val="bg1">
              <a:lumMod val="75000"/>
              <a:lumOff val="25000"/>
            </a:schemeClr>
          </a:solidFill>
          <a:ln w="9525">
            <a:solidFill>
              <a:schemeClr val="bg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7141" name="Text Box 20"/>
          <p:cNvSpPr txBox="1">
            <a:spLocks noChangeArrowheads="1"/>
          </p:cNvSpPr>
          <p:nvPr/>
        </p:nvSpPr>
        <p:spPr bwMode="auto">
          <a:xfrm>
            <a:off x="2743200" y="6115050"/>
            <a:ext cx="364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Upaya Pencegahan</a:t>
            </a:r>
          </a:p>
        </p:txBody>
      </p:sp>
      <p:sp>
        <p:nvSpPr>
          <p:cNvPr id="47142" name="Text Box 21"/>
          <p:cNvSpPr txBox="1">
            <a:spLocks noChangeArrowheads="1"/>
          </p:cNvSpPr>
          <p:nvPr/>
        </p:nvSpPr>
        <p:spPr bwMode="auto">
          <a:xfrm>
            <a:off x="0" y="249555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cs typeface="Arial" pitchFamily="34" charset="0"/>
              </a:rPr>
              <a:t>Gaya Hidup</a:t>
            </a:r>
          </a:p>
        </p:txBody>
      </p:sp>
      <p:sp>
        <p:nvSpPr>
          <p:cNvPr id="47143" name="Text Box 21"/>
          <p:cNvSpPr txBox="1">
            <a:spLocks noChangeArrowheads="1"/>
          </p:cNvSpPr>
          <p:nvPr/>
        </p:nvSpPr>
        <p:spPr bwMode="auto">
          <a:xfrm>
            <a:off x="1352550" y="182880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cs typeface="Arial" pitchFamily="34" charset="0"/>
              </a:rPr>
              <a:t>Gaya Hidup &amp;/atau Obat</a:t>
            </a:r>
          </a:p>
        </p:txBody>
      </p:sp>
      <p:sp>
        <p:nvSpPr>
          <p:cNvPr id="25" name="Down Arrow Callout 24"/>
          <p:cNvSpPr/>
          <p:nvPr/>
        </p:nvSpPr>
        <p:spPr>
          <a:xfrm>
            <a:off x="3657600" y="1828800"/>
            <a:ext cx="2438400" cy="1371600"/>
          </a:xfrm>
          <a:prstGeom prst="downArrowCallout">
            <a:avLst/>
          </a:prstGeom>
          <a:solidFill>
            <a:srgbClr val="C00000"/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Corbel" pitchFamily="34" charset="0"/>
            </a:endParaRPr>
          </a:p>
        </p:txBody>
      </p:sp>
      <p:sp>
        <p:nvSpPr>
          <p:cNvPr id="47147" name="Text Box 21"/>
          <p:cNvSpPr txBox="1">
            <a:spLocks noChangeArrowheads="1"/>
          </p:cNvSpPr>
          <p:nvPr/>
        </p:nvSpPr>
        <p:spPr bwMode="auto">
          <a:xfrm>
            <a:off x="3657600" y="1752600"/>
            <a:ext cx="2514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cs typeface="Arial" pitchFamily="34" charset="0"/>
              </a:rPr>
              <a:t>Terapi DM &amp; kelainan yg menyertai mencapai target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914400"/>
            <a:ext cx="2362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Siapkah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kita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</p:txBody>
      </p:sp>
      <p:sp>
        <p:nvSpPr>
          <p:cNvPr id="28" name="Arc 27"/>
          <p:cNvSpPr/>
          <p:nvPr/>
        </p:nvSpPr>
        <p:spPr>
          <a:xfrm>
            <a:off x="2286000" y="1371600"/>
            <a:ext cx="2362200" cy="1066800"/>
          </a:xfrm>
          <a:prstGeom prst="arc">
            <a:avLst>
              <a:gd name="adj1" fmla="val 11114250"/>
              <a:gd name="adj2" fmla="val 21390145"/>
            </a:avLst>
          </a:prstGeom>
          <a:ln w="38100">
            <a:solidFill>
              <a:srgbClr val="FFFF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838200" y="1143000"/>
            <a:ext cx="4038600" cy="2209800"/>
          </a:xfrm>
          <a:prstGeom prst="arc">
            <a:avLst>
              <a:gd name="adj1" fmla="val 10904876"/>
              <a:gd name="adj2" fmla="val 20756938"/>
            </a:avLst>
          </a:prstGeom>
          <a:ln w="38100">
            <a:solidFill>
              <a:schemeClr val="tx1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43350" y="2857500"/>
            <a:ext cx="1295400" cy="129540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8133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643188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09600" y="5029200"/>
            <a:ext cx="7315200" cy="1524000"/>
          </a:xfrm>
          <a:prstGeom prst="roundRect">
            <a:avLst/>
          </a:prstGeom>
          <a:solidFill>
            <a:schemeClr val="bg1">
              <a:lumMod val="85000"/>
              <a:lumOff val="15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val 1"/>
          <p:cNvSpPr/>
          <p:nvPr/>
        </p:nvSpPr>
        <p:spPr>
          <a:xfrm rot="-2700000">
            <a:off x="3573463" y="1862138"/>
            <a:ext cx="3446462" cy="183673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val 2"/>
          <p:cNvSpPr/>
          <p:nvPr/>
        </p:nvSpPr>
        <p:spPr>
          <a:xfrm rot="2700000" flipH="1">
            <a:off x="2160588" y="1825625"/>
            <a:ext cx="3449637" cy="1836738"/>
          </a:xfrm>
          <a:prstGeom prst="ellipse">
            <a:avLst/>
          </a:prstGeom>
          <a:noFill/>
          <a:ln w="38100">
            <a:solidFill>
              <a:srgbClr val="92D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 rot="-2700000">
            <a:off x="2132013" y="3316288"/>
            <a:ext cx="3457575" cy="1836737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2700000" flipH="1">
            <a:off x="3624263" y="3300413"/>
            <a:ext cx="3413125" cy="1836737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3200400"/>
            <a:ext cx="1371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Patient </a:t>
            </a:r>
          </a:p>
        </p:txBody>
      </p:sp>
      <p:sp>
        <p:nvSpPr>
          <p:cNvPr id="48140" name="TextBox 10"/>
          <p:cNvSpPr txBox="1">
            <a:spLocks noChangeArrowheads="1"/>
          </p:cNvSpPr>
          <p:nvPr/>
        </p:nvSpPr>
        <p:spPr bwMode="auto">
          <a:xfrm>
            <a:off x="990600" y="5629275"/>
            <a:ext cx="7162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The patient is the central team member, and thus patients need to know about their daily roles as care providers and decision-makers and how to work with their provider team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133600"/>
            <a:ext cx="2514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Pemberdayaan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Pasien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8142" name="TextBox 13"/>
          <p:cNvSpPr txBox="1">
            <a:spLocks noChangeArrowheads="1"/>
          </p:cNvSpPr>
          <p:nvPr/>
        </p:nvSpPr>
        <p:spPr bwMode="auto">
          <a:xfrm>
            <a:off x="2667000" y="22098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Dokter </a:t>
            </a:r>
          </a:p>
        </p:txBody>
      </p:sp>
      <p:sp>
        <p:nvSpPr>
          <p:cNvPr id="48143" name="TextBox 14"/>
          <p:cNvSpPr txBox="1">
            <a:spLocks noChangeArrowheads="1"/>
          </p:cNvSpPr>
          <p:nvPr/>
        </p:nvSpPr>
        <p:spPr bwMode="auto">
          <a:xfrm>
            <a:off x="2895600" y="4724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Perawat </a:t>
            </a:r>
          </a:p>
        </p:txBody>
      </p:sp>
      <p:sp>
        <p:nvSpPr>
          <p:cNvPr id="48144" name="TextBox 15"/>
          <p:cNvSpPr txBox="1">
            <a:spLocks noChangeArrowheads="1"/>
          </p:cNvSpPr>
          <p:nvPr/>
        </p:nvSpPr>
        <p:spPr bwMode="auto">
          <a:xfrm>
            <a:off x="5334000" y="4572000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Ahli gizi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527964" y="1697182"/>
            <a:ext cx="1447800" cy="1371600"/>
          </a:xfrm>
          <a:prstGeom prst="ellipse">
            <a:avLst/>
          </a:prstGeom>
          <a:solidFill>
            <a:srgbClr val="7030A0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6934200" y="3505200"/>
            <a:ext cx="1981200" cy="914400"/>
          </a:xfrm>
          <a:prstGeom prst="ellipse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3352800" y="3505200"/>
            <a:ext cx="21336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C000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58" name="Oval 3"/>
          <p:cNvSpPr>
            <a:spLocks noChangeArrowheads="1"/>
          </p:cNvSpPr>
          <p:nvPr/>
        </p:nvSpPr>
        <p:spPr bwMode="auto">
          <a:xfrm>
            <a:off x="5181600" y="2743200"/>
            <a:ext cx="1981200" cy="1752600"/>
          </a:xfrm>
          <a:prstGeom prst="ellipse">
            <a:avLst/>
          </a:prstGeom>
          <a:solidFill>
            <a:srgbClr val="0000FF"/>
          </a:solidFill>
          <a:ln w="28575">
            <a:noFill/>
            <a:round/>
            <a:headEnd/>
            <a:tailEnd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516" name="Oval 13"/>
          <p:cNvSpPr>
            <a:spLocks noChangeArrowheads="1"/>
          </p:cNvSpPr>
          <p:nvPr/>
        </p:nvSpPr>
        <p:spPr bwMode="auto">
          <a:xfrm>
            <a:off x="5486400" y="1676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Freeform 2"/>
          <p:cNvSpPr>
            <a:spLocks/>
          </p:cNvSpPr>
          <p:nvPr/>
        </p:nvSpPr>
        <p:spPr bwMode="auto">
          <a:xfrm>
            <a:off x="228600" y="2627313"/>
            <a:ext cx="3427413" cy="3163887"/>
          </a:xfrm>
          <a:custGeom>
            <a:avLst/>
            <a:gdLst>
              <a:gd name="T0" fmla="*/ 2147483647 w 2159"/>
              <a:gd name="T1" fmla="*/ 2147483647 h 1993"/>
              <a:gd name="T2" fmla="*/ 2147483647 w 2159"/>
              <a:gd name="T3" fmla="*/ 2147483647 h 1993"/>
              <a:gd name="T4" fmla="*/ 2147483647 w 2159"/>
              <a:gd name="T5" fmla="*/ 2147483647 h 1993"/>
              <a:gd name="T6" fmla="*/ 2147483647 w 2159"/>
              <a:gd name="T7" fmla="*/ 2147483647 h 1993"/>
              <a:gd name="T8" fmla="*/ 2147483647 w 2159"/>
              <a:gd name="T9" fmla="*/ 2147483647 h 1993"/>
              <a:gd name="T10" fmla="*/ 2147483647 w 2159"/>
              <a:gd name="T11" fmla="*/ 2147483647 h 1993"/>
              <a:gd name="T12" fmla="*/ 2147483647 w 2159"/>
              <a:gd name="T13" fmla="*/ 2147483647 h 1993"/>
              <a:gd name="T14" fmla="*/ 2147483647 w 2159"/>
              <a:gd name="T15" fmla="*/ 2147483647 h 1993"/>
              <a:gd name="T16" fmla="*/ 2147483647 w 2159"/>
              <a:gd name="T17" fmla="*/ 2147483647 h 1993"/>
              <a:gd name="T18" fmla="*/ 2147483647 w 2159"/>
              <a:gd name="T19" fmla="*/ 2147483647 h 1993"/>
              <a:gd name="T20" fmla="*/ 2147483647 w 2159"/>
              <a:gd name="T21" fmla="*/ 2147483647 h 1993"/>
              <a:gd name="T22" fmla="*/ 2147483647 w 2159"/>
              <a:gd name="T23" fmla="*/ 2147483647 h 1993"/>
              <a:gd name="T24" fmla="*/ 2147483647 w 2159"/>
              <a:gd name="T25" fmla="*/ 2147483647 h 1993"/>
              <a:gd name="T26" fmla="*/ 2147483647 w 2159"/>
              <a:gd name="T27" fmla="*/ 2147483647 h 1993"/>
              <a:gd name="T28" fmla="*/ 2147483647 w 2159"/>
              <a:gd name="T29" fmla="*/ 2147483647 h 1993"/>
              <a:gd name="T30" fmla="*/ 2147483647 w 2159"/>
              <a:gd name="T31" fmla="*/ 2147483647 h 1993"/>
              <a:gd name="T32" fmla="*/ 2147483647 w 2159"/>
              <a:gd name="T33" fmla="*/ 2147483647 h 1993"/>
              <a:gd name="T34" fmla="*/ 2147483647 w 2159"/>
              <a:gd name="T35" fmla="*/ 0 h 1993"/>
              <a:gd name="T36" fmla="*/ 2147483647 w 2159"/>
              <a:gd name="T37" fmla="*/ 2147483647 h 1993"/>
              <a:gd name="T38" fmla="*/ 2147483647 w 2159"/>
              <a:gd name="T39" fmla="*/ 2147483647 h 1993"/>
              <a:gd name="T40" fmla="*/ 2147483647 w 2159"/>
              <a:gd name="T41" fmla="*/ 2147483647 h 1993"/>
              <a:gd name="T42" fmla="*/ 2147483647 w 2159"/>
              <a:gd name="T43" fmla="*/ 2147483647 h 1993"/>
              <a:gd name="T44" fmla="*/ 2147483647 w 2159"/>
              <a:gd name="T45" fmla="*/ 2147483647 h 1993"/>
              <a:gd name="T46" fmla="*/ 2147483647 w 2159"/>
              <a:gd name="T47" fmla="*/ 2147483647 h 1993"/>
              <a:gd name="T48" fmla="*/ 2147483647 w 2159"/>
              <a:gd name="T49" fmla="*/ 2147483647 h 1993"/>
              <a:gd name="T50" fmla="*/ 2147483647 w 2159"/>
              <a:gd name="T51" fmla="*/ 2147483647 h 1993"/>
              <a:gd name="T52" fmla="*/ 2147483647 w 2159"/>
              <a:gd name="T53" fmla="*/ 2147483647 h 1993"/>
              <a:gd name="T54" fmla="*/ 2147483647 w 2159"/>
              <a:gd name="T55" fmla="*/ 2147483647 h 1993"/>
              <a:gd name="T56" fmla="*/ 2147483647 w 2159"/>
              <a:gd name="T57" fmla="*/ 2147483647 h 1993"/>
              <a:gd name="T58" fmla="*/ 2147483647 w 2159"/>
              <a:gd name="T59" fmla="*/ 2147483647 h 1993"/>
              <a:gd name="T60" fmla="*/ 2147483647 w 2159"/>
              <a:gd name="T61" fmla="*/ 2147483647 h 1993"/>
              <a:gd name="T62" fmla="*/ 2147483647 w 2159"/>
              <a:gd name="T63" fmla="*/ 2147483647 h 1993"/>
              <a:gd name="T64" fmla="*/ 2147483647 w 2159"/>
              <a:gd name="T65" fmla="*/ 2147483647 h 1993"/>
              <a:gd name="T66" fmla="*/ 2147483647 w 2159"/>
              <a:gd name="T67" fmla="*/ 2147483647 h 1993"/>
              <a:gd name="T68" fmla="*/ 2147483647 w 2159"/>
              <a:gd name="T69" fmla="*/ 2147483647 h 1993"/>
              <a:gd name="T70" fmla="*/ 2147483647 w 2159"/>
              <a:gd name="T71" fmla="*/ 2147483647 h 1993"/>
              <a:gd name="T72" fmla="*/ 2147483647 w 2159"/>
              <a:gd name="T73" fmla="*/ 2147483647 h 1993"/>
              <a:gd name="T74" fmla="*/ 2147483647 w 2159"/>
              <a:gd name="T75" fmla="*/ 2147483647 h 1993"/>
              <a:gd name="T76" fmla="*/ 2147483647 w 2159"/>
              <a:gd name="T77" fmla="*/ 2147483647 h 1993"/>
              <a:gd name="T78" fmla="*/ 2147483647 w 2159"/>
              <a:gd name="T79" fmla="*/ 2147483647 h 1993"/>
              <a:gd name="T80" fmla="*/ 2147483647 w 2159"/>
              <a:gd name="T81" fmla="*/ 2147483647 h 1993"/>
              <a:gd name="T82" fmla="*/ 2147483647 w 2159"/>
              <a:gd name="T83" fmla="*/ 2147483647 h 1993"/>
              <a:gd name="T84" fmla="*/ 2147483647 w 2159"/>
              <a:gd name="T85" fmla="*/ 2147483647 h 1993"/>
              <a:gd name="T86" fmla="*/ 2147483647 w 2159"/>
              <a:gd name="T87" fmla="*/ 2147483647 h 1993"/>
              <a:gd name="T88" fmla="*/ 2147483647 w 2159"/>
              <a:gd name="T89" fmla="*/ 2147483647 h 1993"/>
              <a:gd name="T90" fmla="*/ 2147483647 w 2159"/>
              <a:gd name="T91" fmla="*/ 2147483647 h 1993"/>
              <a:gd name="T92" fmla="*/ 2147483647 w 2159"/>
              <a:gd name="T93" fmla="*/ 2147483647 h 1993"/>
              <a:gd name="T94" fmla="*/ 2147483647 w 2159"/>
              <a:gd name="T95" fmla="*/ 2147483647 h 1993"/>
              <a:gd name="T96" fmla="*/ 2147483647 w 2159"/>
              <a:gd name="T97" fmla="*/ 2147483647 h 1993"/>
              <a:gd name="T98" fmla="*/ 2147483647 w 2159"/>
              <a:gd name="T99" fmla="*/ 2147483647 h 1993"/>
              <a:gd name="T100" fmla="*/ 2147483647 w 2159"/>
              <a:gd name="T101" fmla="*/ 2147483647 h 1993"/>
              <a:gd name="T102" fmla="*/ 2147483647 w 2159"/>
              <a:gd name="T103" fmla="*/ 2147483647 h 1993"/>
              <a:gd name="T104" fmla="*/ 2147483647 w 2159"/>
              <a:gd name="T105" fmla="*/ 2147483647 h 1993"/>
              <a:gd name="T106" fmla="*/ 2147483647 w 2159"/>
              <a:gd name="T107" fmla="*/ 2147483647 h 1993"/>
              <a:gd name="T108" fmla="*/ 2147483647 w 2159"/>
              <a:gd name="T109" fmla="*/ 2147483647 h 1993"/>
              <a:gd name="T110" fmla="*/ 2147483647 w 2159"/>
              <a:gd name="T111" fmla="*/ 2147483647 h 1993"/>
              <a:gd name="T112" fmla="*/ 2147483647 w 2159"/>
              <a:gd name="T113" fmla="*/ 2147483647 h 199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159"/>
              <a:gd name="T172" fmla="*/ 0 h 1993"/>
              <a:gd name="T173" fmla="*/ 2159 w 2159"/>
              <a:gd name="T174" fmla="*/ 1993 h 199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159" h="1993">
                <a:moveTo>
                  <a:pt x="29" y="1774"/>
                </a:moveTo>
                <a:cubicBezTo>
                  <a:pt x="35" y="1649"/>
                  <a:pt x="34" y="1523"/>
                  <a:pt x="47" y="1399"/>
                </a:cubicBezTo>
                <a:cubicBezTo>
                  <a:pt x="48" y="1391"/>
                  <a:pt x="69" y="1333"/>
                  <a:pt x="75" y="1316"/>
                </a:cubicBezTo>
                <a:cubicBezTo>
                  <a:pt x="82" y="1296"/>
                  <a:pt x="111" y="1262"/>
                  <a:pt x="111" y="1262"/>
                </a:cubicBezTo>
                <a:cubicBezTo>
                  <a:pt x="115" y="1169"/>
                  <a:pt x="65" y="1031"/>
                  <a:pt x="166" y="1006"/>
                </a:cubicBezTo>
                <a:cubicBezTo>
                  <a:pt x="221" y="948"/>
                  <a:pt x="174" y="856"/>
                  <a:pt x="212" y="786"/>
                </a:cubicBezTo>
                <a:cubicBezTo>
                  <a:pt x="237" y="740"/>
                  <a:pt x="272" y="707"/>
                  <a:pt x="303" y="667"/>
                </a:cubicBezTo>
                <a:cubicBezTo>
                  <a:pt x="328" y="634"/>
                  <a:pt x="344" y="593"/>
                  <a:pt x="367" y="558"/>
                </a:cubicBezTo>
                <a:cubicBezTo>
                  <a:pt x="388" y="527"/>
                  <a:pt x="424" y="510"/>
                  <a:pt x="449" y="484"/>
                </a:cubicBezTo>
                <a:cubicBezTo>
                  <a:pt x="461" y="451"/>
                  <a:pt x="492" y="375"/>
                  <a:pt x="523" y="356"/>
                </a:cubicBezTo>
                <a:cubicBezTo>
                  <a:pt x="599" y="310"/>
                  <a:pt x="498" y="391"/>
                  <a:pt x="577" y="329"/>
                </a:cubicBezTo>
                <a:cubicBezTo>
                  <a:pt x="610" y="303"/>
                  <a:pt x="620" y="269"/>
                  <a:pt x="660" y="256"/>
                </a:cubicBezTo>
                <a:cubicBezTo>
                  <a:pt x="683" y="241"/>
                  <a:pt x="701" y="215"/>
                  <a:pt x="724" y="201"/>
                </a:cubicBezTo>
                <a:cubicBezTo>
                  <a:pt x="732" y="196"/>
                  <a:pt x="743" y="197"/>
                  <a:pt x="751" y="192"/>
                </a:cubicBezTo>
                <a:cubicBezTo>
                  <a:pt x="780" y="176"/>
                  <a:pt x="806" y="155"/>
                  <a:pt x="833" y="137"/>
                </a:cubicBezTo>
                <a:cubicBezTo>
                  <a:pt x="871" y="112"/>
                  <a:pt x="870" y="79"/>
                  <a:pt x="916" y="64"/>
                </a:cubicBezTo>
                <a:cubicBezTo>
                  <a:pt x="932" y="39"/>
                  <a:pt x="932" y="31"/>
                  <a:pt x="961" y="18"/>
                </a:cubicBezTo>
                <a:cubicBezTo>
                  <a:pt x="979" y="10"/>
                  <a:pt x="1016" y="0"/>
                  <a:pt x="1016" y="0"/>
                </a:cubicBezTo>
                <a:cubicBezTo>
                  <a:pt x="1025" y="6"/>
                  <a:pt x="1037" y="9"/>
                  <a:pt x="1044" y="18"/>
                </a:cubicBezTo>
                <a:cubicBezTo>
                  <a:pt x="1065" y="44"/>
                  <a:pt x="1038" y="51"/>
                  <a:pt x="1071" y="73"/>
                </a:cubicBezTo>
                <a:cubicBezTo>
                  <a:pt x="1082" y="80"/>
                  <a:pt x="1096" y="79"/>
                  <a:pt x="1108" y="82"/>
                </a:cubicBezTo>
                <a:lnTo>
                  <a:pt x="1199" y="174"/>
                </a:lnTo>
                <a:cubicBezTo>
                  <a:pt x="1199" y="174"/>
                  <a:pt x="1199" y="174"/>
                  <a:pt x="1199" y="174"/>
                </a:cubicBezTo>
                <a:cubicBezTo>
                  <a:pt x="1217" y="192"/>
                  <a:pt x="1236" y="210"/>
                  <a:pt x="1254" y="228"/>
                </a:cubicBezTo>
                <a:cubicBezTo>
                  <a:pt x="1260" y="234"/>
                  <a:pt x="1272" y="247"/>
                  <a:pt x="1272" y="247"/>
                </a:cubicBezTo>
                <a:cubicBezTo>
                  <a:pt x="1285" y="286"/>
                  <a:pt x="1302" y="325"/>
                  <a:pt x="1336" y="347"/>
                </a:cubicBezTo>
                <a:cubicBezTo>
                  <a:pt x="1345" y="376"/>
                  <a:pt x="1340" y="374"/>
                  <a:pt x="1364" y="393"/>
                </a:cubicBezTo>
                <a:cubicBezTo>
                  <a:pt x="1385" y="409"/>
                  <a:pt x="1428" y="439"/>
                  <a:pt x="1428" y="439"/>
                </a:cubicBezTo>
                <a:cubicBezTo>
                  <a:pt x="1447" y="467"/>
                  <a:pt x="1472" y="477"/>
                  <a:pt x="1492" y="503"/>
                </a:cubicBezTo>
                <a:cubicBezTo>
                  <a:pt x="1515" y="534"/>
                  <a:pt x="1529" y="577"/>
                  <a:pt x="1556" y="603"/>
                </a:cubicBezTo>
                <a:cubicBezTo>
                  <a:pt x="1573" y="653"/>
                  <a:pt x="1601" y="698"/>
                  <a:pt x="1611" y="750"/>
                </a:cubicBezTo>
                <a:cubicBezTo>
                  <a:pt x="1627" y="836"/>
                  <a:pt x="1611" y="892"/>
                  <a:pt x="1693" y="932"/>
                </a:cubicBezTo>
                <a:cubicBezTo>
                  <a:pt x="1718" y="959"/>
                  <a:pt x="1745" y="964"/>
                  <a:pt x="1766" y="996"/>
                </a:cubicBezTo>
                <a:cubicBezTo>
                  <a:pt x="1751" y="1121"/>
                  <a:pt x="1734" y="1257"/>
                  <a:pt x="1775" y="1380"/>
                </a:cubicBezTo>
                <a:cubicBezTo>
                  <a:pt x="1778" y="1405"/>
                  <a:pt x="1776" y="1431"/>
                  <a:pt x="1784" y="1454"/>
                </a:cubicBezTo>
                <a:cubicBezTo>
                  <a:pt x="1791" y="1475"/>
                  <a:pt x="1811" y="1488"/>
                  <a:pt x="1821" y="1508"/>
                </a:cubicBezTo>
                <a:cubicBezTo>
                  <a:pt x="1827" y="1520"/>
                  <a:pt x="1830" y="1534"/>
                  <a:pt x="1839" y="1545"/>
                </a:cubicBezTo>
                <a:cubicBezTo>
                  <a:pt x="1852" y="1560"/>
                  <a:pt x="1871" y="1568"/>
                  <a:pt x="1885" y="1582"/>
                </a:cubicBezTo>
                <a:cubicBezTo>
                  <a:pt x="1894" y="1629"/>
                  <a:pt x="1899" y="1633"/>
                  <a:pt x="1931" y="1664"/>
                </a:cubicBezTo>
                <a:cubicBezTo>
                  <a:pt x="1932" y="1669"/>
                  <a:pt x="1957" y="1783"/>
                  <a:pt x="1958" y="1783"/>
                </a:cubicBezTo>
                <a:cubicBezTo>
                  <a:pt x="1969" y="1793"/>
                  <a:pt x="2105" y="1861"/>
                  <a:pt x="2132" y="1874"/>
                </a:cubicBezTo>
                <a:cubicBezTo>
                  <a:pt x="2141" y="1886"/>
                  <a:pt x="2159" y="1896"/>
                  <a:pt x="2159" y="1911"/>
                </a:cubicBezTo>
                <a:cubicBezTo>
                  <a:pt x="2159" y="1920"/>
                  <a:pt x="2140" y="1915"/>
                  <a:pt x="2132" y="1920"/>
                </a:cubicBezTo>
                <a:cubicBezTo>
                  <a:pt x="2091" y="1944"/>
                  <a:pt x="2136" y="1932"/>
                  <a:pt x="2095" y="1966"/>
                </a:cubicBezTo>
                <a:cubicBezTo>
                  <a:pt x="2089" y="1971"/>
                  <a:pt x="2033" y="1983"/>
                  <a:pt x="2031" y="1984"/>
                </a:cubicBezTo>
                <a:cubicBezTo>
                  <a:pt x="1941" y="1977"/>
                  <a:pt x="1919" y="1993"/>
                  <a:pt x="1876" y="1929"/>
                </a:cubicBezTo>
                <a:cubicBezTo>
                  <a:pt x="1797" y="1932"/>
                  <a:pt x="1717" y="1931"/>
                  <a:pt x="1638" y="1938"/>
                </a:cubicBezTo>
                <a:cubicBezTo>
                  <a:pt x="1597" y="1942"/>
                  <a:pt x="1542" y="1968"/>
                  <a:pt x="1501" y="1975"/>
                </a:cubicBezTo>
                <a:cubicBezTo>
                  <a:pt x="1403" y="1965"/>
                  <a:pt x="1314" y="1934"/>
                  <a:pt x="1217" y="1920"/>
                </a:cubicBezTo>
                <a:cubicBezTo>
                  <a:pt x="1120" y="1855"/>
                  <a:pt x="874" y="1868"/>
                  <a:pt x="797" y="1865"/>
                </a:cubicBezTo>
                <a:cubicBezTo>
                  <a:pt x="723" y="1841"/>
                  <a:pt x="653" y="1849"/>
                  <a:pt x="577" y="1856"/>
                </a:cubicBezTo>
                <a:cubicBezTo>
                  <a:pt x="539" y="1875"/>
                  <a:pt x="507" y="1907"/>
                  <a:pt x="468" y="1920"/>
                </a:cubicBezTo>
                <a:cubicBezTo>
                  <a:pt x="412" y="1973"/>
                  <a:pt x="370" y="1982"/>
                  <a:pt x="294" y="1993"/>
                </a:cubicBezTo>
                <a:cubicBezTo>
                  <a:pt x="251" y="1979"/>
                  <a:pt x="235" y="1934"/>
                  <a:pt x="203" y="1902"/>
                </a:cubicBezTo>
                <a:cubicBezTo>
                  <a:pt x="197" y="1884"/>
                  <a:pt x="190" y="1865"/>
                  <a:pt x="184" y="1847"/>
                </a:cubicBezTo>
                <a:cubicBezTo>
                  <a:pt x="165" y="1791"/>
                  <a:pt x="91" y="1788"/>
                  <a:pt x="47" y="1774"/>
                </a:cubicBezTo>
                <a:cubicBezTo>
                  <a:pt x="4" y="1785"/>
                  <a:pt x="0" y="1789"/>
                  <a:pt x="29" y="1774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5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smtClean="0"/>
              <a:t>PADA SAAT DIAGNOSIS DIABETES</a:t>
            </a:r>
          </a:p>
        </p:txBody>
      </p:sp>
      <p:sp>
        <p:nvSpPr>
          <p:cNvPr id="21521" name="Text Box 5"/>
          <p:cNvSpPr txBox="1">
            <a:spLocks noChangeArrowheads="1"/>
          </p:cNvSpPr>
          <p:nvPr/>
        </p:nvSpPr>
        <p:spPr bwMode="auto">
          <a:xfrm>
            <a:off x="5410200" y="1981200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20% DENGAN KELAINAN MATA</a:t>
            </a:r>
          </a:p>
        </p:txBody>
      </p:sp>
      <p:sp>
        <p:nvSpPr>
          <p:cNvPr id="21522" name="Text Box 6"/>
          <p:cNvSpPr txBox="1">
            <a:spLocks noChangeArrowheads="1"/>
          </p:cNvSpPr>
          <p:nvPr/>
        </p:nvSpPr>
        <p:spPr bwMode="auto">
          <a:xfrm>
            <a:off x="3505200" y="3581400"/>
            <a:ext cx="1828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ahoma" pitchFamily="34" charset="0"/>
              </a:rPr>
              <a:t>9% DENGAN KELAINAN SYARAF</a:t>
            </a:r>
          </a:p>
        </p:txBody>
      </p:sp>
      <p:sp>
        <p:nvSpPr>
          <p:cNvPr id="21523" name="Text Box 7"/>
          <p:cNvSpPr txBox="1">
            <a:spLocks noChangeArrowheads="1"/>
          </p:cNvSpPr>
          <p:nvPr/>
        </p:nvSpPr>
        <p:spPr bwMode="auto">
          <a:xfrm>
            <a:off x="5334000" y="3124200"/>
            <a:ext cx="1676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S/D 50% DENGAN KEMUNGKINAN KELAINAN JANTUNG</a:t>
            </a:r>
          </a:p>
        </p:txBody>
      </p:sp>
      <p:sp>
        <p:nvSpPr>
          <p:cNvPr id="21524" name="Text Box 8"/>
          <p:cNvSpPr txBox="1">
            <a:spLocks noChangeArrowheads="1"/>
          </p:cNvSpPr>
          <p:nvPr/>
        </p:nvSpPr>
        <p:spPr bwMode="auto">
          <a:xfrm>
            <a:off x="7162800" y="3613150"/>
            <a:ext cx="1676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latin typeface="Tahoma" pitchFamily="34" charset="0"/>
              </a:rPr>
              <a:t>8% DENGAN KELAINAN GINJAL</a:t>
            </a:r>
          </a:p>
        </p:txBody>
      </p:sp>
      <p:sp>
        <p:nvSpPr>
          <p:cNvPr id="21525" name="Text Box 9"/>
          <p:cNvSpPr txBox="1">
            <a:spLocks noChangeArrowheads="1"/>
          </p:cNvSpPr>
          <p:nvPr/>
        </p:nvSpPr>
        <p:spPr bwMode="auto">
          <a:xfrm>
            <a:off x="838200" y="4579938"/>
            <a:ext cx="18288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YANG TAK TERDIAGNOSIS  ~ 8 million</a:t>
            </a:r>
          </a:p>
        </p:txBody>
      </p:sp>
      <p:sp>
        <p:nvSpPr>
          <p:cNvPr id="21526" name="Text Box 10"/>
          <p:cNvSpPr txBox="1">
            <a:spLocks noChangeArrowheads="1"/>
          </p:cNvSpPr>
          <p:nvPr/>
        </p:nvSpPr>
        <p:spPr bwMode="auto">
          <a:xfrm>
            <a:off x="838200" y="3360738"/>
            <a:ext cx="18288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latin typeface="Tahoma" pitchFamily="34" charset="0"/>
              </a:rPr>
              <a:t>TERDIAGNOSIS DM-DEWASA           ~ 8 million</a:t>
            </a:r>
          </a:p>
        </p:txBody>
      </p:sp>
      <p:sp>
        <p:nvSpPr>
          <p:cNvPr id="21527" name="Line 14"/>
          <p:cNvSpPr>
            <a:spLocks noChangeShapeType="1"/>
          </p:cNvSpPr>
          <p:nvPr/>
        </p:nvSpPr>
        <p:spPr bwMode="auto">
          <a:xfrm>
            <a:off x="228600" y="4343400"/>
            <a:ext cx="891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81600" y="2743200"/>
            <a:ext cx="1981200" cy="1676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3276600" y="3429000"/>
            <a:ext cx="2209800" cy="9144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  <a:reflection blurRad="6350" stA="50000" endA="300" endPos="55500" dist="50800" dir="5400000" sy="-100000" algn="bl" rotWithShape="0"/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6934200" y="3505200"/>
            <a:ext cx="1981200" cy="914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535" name="TextBox 20"/>
          <p:cNvSpPr txBox="1">
            <a:spLocks noChangeArrowheads="1"/>
          </p:cNvSpPr>
          <p:nvPr/>
        </p:nvSpPr>
        <p:spPr bwMode="auto">
          <a:xfrm>
            <a:off x="1143000" y="6172200"/>
            <a:ext cx="8001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>
                <a:cs typeface="Arial" pitchFamily="34" charset="0"/>
              </a:rPr>
              <a:t>Komplikasi  sudah dimulai sejak sebelum diagnosis DM ditegakkan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155" name="Picture 2" descr="obesit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45434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76200"/>
            <a:ext cx="8229600" cy="1098550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NHANES reveals the under-management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</a:t>
            </a: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diabetes </a:t>
            </a:r>
            <a:r>
              <a:rPr lang="en-GB" sz="27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(1999-2000 population with DM) </a:t>
            </a:r>
            <a:endParaRPr lang="en-GB" sz="2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8229600" cy="1981200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GB" dirty="0" smtClean="0"/>
              <a:t>Mean </a:t>
            </a:r>
            <a:r>
              <a:rPr lang="en-GB" dirty="0"/>
              <a:t>HbA</a:t>
            </a:r>
            <a:r>
              <a:rPr lang="en-GB" baseline="-25000" dirty="0"/>
              <a:t>1c</a:t>
            </a:r>
            <a:r>
              <a:rPr lang="en-GB" dirty="0"/>
              <a:t> value was 7.8%</a:t>
            </a:r>
          </a:p>
          <a:p>
            <a:pPr marL="722376" lvl="1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Char char=""/>
              <a:defRPr/>
            </a:pPr>
            <a:r>
              <a:rPr lang="en-GB" sz="2400" dirty="0">
                <a:solidFill>
                  <a:srgbClr val="FFFF00"/>
                </a:solidFill>
              </a:rPr>
              <a:t>37% had an HbA</a:t>
            </a:r>
            <a:r>
              <a:rPr lang="en-GB" sz="2400" baseline="-25000" dirty="0">
                <a:solidFill>
                  <a:srgbClr val="FFFF00"/>
                </a:solidFill>
              </a:rPr>
              <a:t>1c</a:t>
            </a:r>
            <a:r>
              <a:rPr lang="en-GB" sz="2400" dirty="0">
                <a:solidFill>
                  <a:srgbClr val="FFFF00"/>
                </a:solidFill>
              </a:rPr>
              <a:t> value &lt;7.0%</a:t>
            </a:r>
          </a:p>
          <a:p>
            <a:pPr marL="722376" lvl="1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Char char=""/>
              <a:defRPr/>
            </a:pPr>
            <a:r>
              <a:rPr lang="en-GB" sz="2400" dirty="0"/>
              <a:t>26% had an HbA</a:t>
            </a:r>
            <a:r>
              <a:rPr lang="en-GB" sz="2400" baseline="-25000" dirty="0"/>
              <a:t>1c</a:t>
            </a:r>
            <a:r>
              <a:rPr lang="en-GB" sz="2400" dirty="0"/>
              <a:t> value of 7.0–8.0%</a:t>
            </a:r>
          </a:p>
          <a:p>
            <a:pPr marL="722376" lvl="1" indent="-27432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 2"/>
              <a:buChar char=""/>
              <a:defRPr/>
            </a:pPr>
            <a:r>
              <a:rPr lang="en-GB" sz="2400" dirty="0"/>
              <a:t>37% had an HbA</a:t>
            </a:r>
            <a:r>
              <a:rPr lang="en-GB" sz="2400" baseline="-25000" dirty="0"/>
              <a:t>1c</a:t>
            </a:r>
            <a:r>
              <a:rPr lang="en-GB" sz="2400" dirty="0"/>
              <a:t> value &gt;</a:t>
            </a:r>
            <a:r>
              <a:rPr lang="en-GB" sz="2400" dirty="0" smtClean="0"/>
              <a:t>8.0</a:t>
            </a:r>
            <a:endParaRPr lang="en-GB" sz="2400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029200" y="3352800"/>
            <a:ext cx="36576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b">
            <a:spAutoFit/>
          </a:bodyPr>
          <a:lstStyle/>
          <a:p>
            <a:pPr algn="r" defTabSz="979488" eaLnBrk="0" hangingPunct="0">
              <a:lnSpc>
                <a:spcPct val="85000"/>
              </a:lnSpc>
            </a:pPr>
            <a:r>
              <a:rPr lang="en-GB" sz="1400" i="1">
                <a:solidFill>
                  <a:srgbClr val="FFFF00"/>
                </a:solidFill>
                <a:ea typeface="MS PGothic" pitchFamily="34" charset="-128"/>
              </a:rPr>
              <a:t>Saydah S, et al. JAMA 2004;291:335–42.</a:t>
            </a:r>
          </a:p>
        </p:txBody>
      </p:sp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3505200" y="6397625"/>
            <a:ext cx="518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400" i="1">
                <a:solidFill>
                  <a:srgbClr val="FFFF00"/>
                </a:solidFill>
              </a:rPr>
              <a:t>Davidson, Curr Diabetes Rev 3:280-286, 2007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533400" y="3657600"/>
            <a:ext cx="82296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800" dirty="0">
                <a:latin typeface="+mn-lt"/>
              </a:rPr>
              <a:t>Only 22-46% of diabetes patients met the LDL cholesterol goal</a:t>
            </a:r>
          </a:p>
          <a:p>
            <a:pPr marL="420624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US" sz="2800" dirty="0">
                <a:latin typeface="+mn-lt"/>
              </a:rPr>
              <a:t>Only 29-33% met the blood pressure goal</a:t>
            </a:r>
          </a:p>
          <a:p>
            <a:pPr marL="420624" indent="-384048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defRPr/>
            </a:pPr>
            <a:r>
              <a:rPr lang="en-GB" sz="2800" dirty="0">
                <a:solidFill>
                  <a:srgbClr val="FFFF00"/>
                </a:solidFill>
                <a:latin typeface="+mn-lt"/>
              </a:rPr>
              <a:t>Far fewer, 2-10%, met the combined ADA goals </a:t>
            </a:r>
            <a:r>
              <a:rPr lang="en-GB" sz="2800" dirty="0">
                <a:latin typeface="+mn-lt"/>
              </a:rPr>
              <a:t>for </a:t>
            </a:r>
            <a:r>
              <a:rPr lang="en-GB" sz="2800" dirty="0" err="1">
                <a:latin typeface="+mn-lt"/>
              </a:rPr>
              <a:t>glycemia</a:t>
            </a:r>
            <a:r>
              <a:rPr lang="en-GB" sz="2800" dirty="0">
                <a:latin typeface="+mn-lt"/>
              </a:rPr>
              <a:t>, lipids, and blood pressure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715962"/>
          </a:xfr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	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Biaya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kesehatan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DM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68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420624" indent="-384048" algn="just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en-US" sz="2500" dirty="0" smtClean="0"/>
              <a:t>Di USA </a:t>
            </a: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perawatan</a:t>
            </a:r>
            <a:r>
              <a:rPr lang="en-US" sz="2500" dirty="0" smtClean="0"/>
              <a:t> </a:t>
            </a:r>
            <a:r>
              <a:rPr lang="en-US" sz="2500" dirty="0" err="1" smtClean="0"/>
              <a:t>kesehatan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terkait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DM </a:t>
            </a:r>
            <a:r>
              <a:rPr lang="en-US" sz="2500" dirty="0" err="1" smtClean="0"/>
              <a:t>mencapai</a:t>
            </a:r>
            <a:r>
              <a:rPr lang="en-US" sz="2500" dirty="0" smtClean="0"/>
              <a:t> $ 174 </a:t>
            </a:r>
            <a:r>
              <a:rPr lang="en-US" sz="2500" dirty="0" err="1" smtClean="0"/>
              <a:t>miliar</a:t>
            </a:r>
            <a:r>
              <a:rPr lang="en-US" sz="2500" dirty="0" smtClean="0"/>
              <a:t> </a:t>
            </a:r>
            <a:r>
              <a:rPr lang="en-US" sz="2500" dirty="0" err="1" smtClean="0"/>
              <a:t>pertahun</a:t>
            </a:r>
            <a:r>
              <a:rPr lang="en-US" sz="2500" dirty="0" smtClean="0"/>
              <a:t>. </a:t>
            </a:r>
          </a:p>
          <a:p>
            <a:pPr marL="420624" indent="-384048" algn="just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langsung</a:t>
            </a:r>
            <a:r>
              <a:rPr lang="en-US" sz="2500" dirty="0" smtClean="0"/>
              <a:t> DM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komplikasinya</a:t>
            </a:r>
            <a:r>
              <a:rPr lang="en-US" sz="2500" dirty="0" smtClean="0"/>
              <a:t>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perawatan</a:t>
            </a:r>
            <a:r>
              <a:rPr lang="en-US" sz="2500" dirty="0" smtClean="0"/>
              <a:t> </a:t>
            </a:r>
            <a:r>
              <a:rPr lang="en-US" sz="2500" dirty="0" err="1" smtClean="0"/>
              <a:t>kesehatan</a:t>
            </a:r>
            <a:r>
              <a:rPr lang="en-US" sz="2500" dirty="0" smtClean="0"/>
              <a:t> </a:t>
            </a:r>
            <a:r>
              <a:rPr lang="en-US" sz="2500" dirty="0" err="1" smtClean="0"/>
              <a:t>umum</a:t>
            </a:r>
            <a:r>
              <a:rPr lang="en-US" sz="2500" dirty="0" smtClean="0"/>
              <a:t> </a:t>
            </a:r>
            <a:r>
              <a:rPr lang="en-US" sz="2500" dirty="0" err="1" smtClean="0"/>
              <a:t>mencapai</a:t>
            </a:r>
            <a:r>
              <a:rPr lang="en-US" sz="2500" dirty="0" smtClean="0"/>
              <a:t> $ 116 </a:t>
            </a:r>
            <a:r>
              <a:rPr lang="en-US" sz="2500" dirty="0" err="1" smtClean="0"/>
              <a:t>miliar</a:t>
            </a:r>
            <a:r>
              <a:rPr lang="en-US" sz="2500" dirty="0" smtClean="0"/>
              <a:t>, </a:t>
            </a:r>
          </a:p>
          <a:p>
            <a:pPr marL="420624" indent="-384048" algn="just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en-US" sz="2500" dirty="0" err="1" smtClean="0"/>
              <a:t>Sedang</a:t>
            </a:r>
            <a:r>
              <a:rPr lang="en-US" sz="2500" dirty="0" smtClean="0"/>
              <a:t> </a:t>
            </a: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langsung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kesakitan</a:t>
            </a:r>
            <a:r>
              <a:rPr lang="en-US" sz="2500" dirty="0" smtClean="0"/>
              <a:t> (</a:t>
            </a:r>
            <a:r>
              <a:rPr lang="en-US" sz="2500" i="1" dirty="0" smtClean="0"/>
              <a:t>illness)</a:t>
            </a:r>
            <a:r>
              <a:rPr lang="en-US" sz="2500" dirty="0" smtClean="0"/>
              <a:t>, </a:t>
            </a:r>
            <a:r>
              <a:rPr lang="en-US" sz="2500" dirty="0" err="1" smtClean="0"/>
              <a:t>cacat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kematian</a:t>
            </a:r>
            <a:r>
              <a:rPr lang="en-US" sz="2500" dirty="0" smtClean="0"/>
              <a:t> </a:t>
            </a:r>
            <a:r>
              <a:rPr lang="en-US" sz="2500" dirty="0" err="1" smtClean="0"/>
              <a:t>prematur</a:t>
            </a:r>
            <a:r>
              <a:rPr lang="en-US" sz="2500" dirty="0" smtClean="0"/>
              <a:t> </a:t>
            </a:r>
            <a:r>
              <a:rPr lang="en-US" sz="2500" dirty="0" err="1" smtClean="0"/>
              <a:t>diperkirakan</a:t>
            </a:r>
            <a:r>
              <a:rPr lang="en-US" sz="2500" dirty="0" smtClean="0"/>
              <a:t> </a:t>
            </a:r>
            <a:r>
              <a:rPr lang="en-US" sz="2500" dirty="0" err="1" smtClean="0"/>
              <a:t>mencapai</a:t>
            </a:r>
            <a:r>
              <a:rPr lang="en-US" sz="2500" dirty="0" smtClean="0"/>
              <a:t> $ 58 </a:t>
            </a:r>
            <a:r>
              <a:rPr lang="en-US" sz="2500" dirty="0" err="1" smtClean="0"/>
              <a:t>miliar</a:t>
            </a:r>
            <a:r>
              <a:rPr lang="en-US" sz="2500" dirty="0" smtClean="0"/>
              <a:t>. </a:t>
            </a:r>
          </a:p>
          <a:p>
            <a:pPr marL="420624" indent="-384048" algn="just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en-US" sz="2500" dirty="0" err="1" smtClean="0"/>
              <a:t>Diperkirakan</a:t>
            </a:r>
            <a:r>
              <a:rPr lang="en-US" sz="2500" dirty="0" smtClean="0"/>
              <a:t> </a:t>
            </a:r>
            <a:r>
              <a:rPr lang="en-US" sz="2500" dirty="0" err="1" smtClean="0"/>
              <a:t>biaya</a:t>
            </a:r>
            <a:r>
              <a:rPr lang="en-US" sz="2500" dirty="0" smtClean="0"/>
              <a:t> </a:t>
            </a:r>
            <a:r>
              <a:rPr lang="en-US" sz="2500" dirty="0" err="1" smtClean="0"/>
              <a:t>kesehatan</a:t>
            </a:r>
            <a:r>
              <a:rPr lang="en-US" sz="2500" i="1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telah</a:t>
            </a:r>
            <a:r>
              <a:rPr lang="en-US" sz="2500" dirty="0" smtClean="0"/>
              <a:t> </a:t>
            </a:r>
            <a:r>
              <a:rPr lang="en-US" sz="2500" dirty="0" err="1" smtClean="0"/>
              <a:t>mengalami</a:t>
            </a:r>
            <a:r>
              <a:rPr lang="en-US" sz="2500" dirty="0" smtClean="0"/>
              <a:t> </a:t>
            </a:r>
            <a:r>
              <a:rPr lang="en-US" sz="2500" dirty="0" err="1" smtClean="0"/>
              <a:t>komplikasi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 2,5 kali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besar</a:t>
            </a:r>
            <a:r>
              <a:rPr lang="en-US" sz="2500" dirty="0" smtClean="0"/>
              <a:t>  </a:t>
            </a:r>
            <a:r>
              <a:rPr lang="en-US" sz="2500" dirty="0" err="1" smtClean="0"/>
              <a:t>dibandingkan</a:t>
            </a:r>
            <a:r>
              <a:rPr lang="en-US" sz="2500" dirty="0" smtClean="0"/>
              <a:t> diabetes </a:t>
            </a:r>
            <a:r>
              <a:rPr lang="en-US" sz="2500" dirty="0" err="1" smtClean="0"/>
              <a:t>tanpa</a:t>
            </a:r>
            <a:r>
              <a:rPr lang="en-US" sz="2500" dirty="0" smtClean="0"/>
              <a:t> </a:t>
            </a:r>
            <a:r>
              <a:rPr lang="en-US" sz="2500" dirty="0" err="1" smtClean="0"/>
              <a:t>komplikasi</a:t>
            </a:r>
            <a:r>
              <a:rPr lang="en-US" sz="2500" dirty="0" smtClean="0"/>
              <a:t>.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7"/>
          <p:cNvSpPr/>
          <p:nvPr/>
        </p:nvSpPr>
        <p:spPr>
          <a:xfrm>
            <a:off x="6400800" y="3581400"/>
            <a:ext cx="2133600" cy="914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400800" y="4800600"/>
            <a:ext cx="2133600" cy="914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ame 2"/>
          <p:cNvSpPr/>
          <p:nvPr/>
        </p:nvSpPr>
        <p:spPr>
          <a:xfrm>
            <a:off x="5429250" y="3352800"/>
            <a:ext cx="1066800" cy="2743200"/>
          </a:xfrm>
          <a:prstGeom prst="fram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67100" y="3810000"/>
            <a:ext cx="2819400" cy="4572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048000" y="5029200"/>
            <a:ext cx="10668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67100" y="5029200"/>
            <a:ext cx="2819400" cy="457200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0" y="3810000"/>
            <a:ext cx="304800" cy="457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314700" y="5029200"/>
            <a:ext cx="110490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295650" y="3810000"/>
            <a:ext cx="112395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Teardrop 24"/>
          <p:cNvSpPr/>
          <p:nvPr/>
        </p:nvSpPr>
        <p:spPr>
          <a:xfrm>
            <a:off x="6629400" y="2857500"/>
            <a:ext cx="1752600" cy="609600"/>
          </a:xfrm>
          <a:prstGeom prst="teardrop">
            <a:avLst/>
          </a:prstGeom>
          <a:solidFill>
            <a:srgbClr val="FF6600"/>
          </a:solidFill>
          <a:ln w="34925">
            <a:solidFill>
              <a:schemeClr val="accent5">
                <a:lumMod val="7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waktunya</a:t>
            </a:r>
            <a:r>
              <a:rPr lang="en-US" sz="3600" dirty="0" smtClean="0"/>
              <a:t> </a:t>
            </a:r>
            <a:r>
              <a:rPr lang="en-US" sz="3600" dirty="0" err="1" smtClean="0"/>
              <a:t>penangan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dini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Frame 3"/>
          <p:cNvSpPr/>
          <p:nvPr/>
        </p:nvSpPr>
        <p:spPr>
          <a:xfrm>
            <a:off x="2324100" y="3352800"/>
            <a:ext cx="1066800" cy="2743200"/>
          </a:xfrm>
          <a:prstGeom prst="fram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590" name="TextBox 5"/>
          <p:cNvSpPr txBox="1">
            <a:spLocks noChangeArrowheads="1"/>
          </p:cNvSpPr>
          <p:nvPr/>
        </p:nvSpPr>
        <p:spPr bwMode="auto">
          <a:xfrm>
            <a:off x="457200" y="29718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/>
              <a:t>NORMAL</a:t>
            </a:r>
          </a:p>
        </p:txBody>
      </p:sp>
      <p:sp>
        <p:nvSpPr>
          <p:cNvPr id="24591" name="TextBox 6"/>
          <p:cNvSpPr txBox="1">
            <a:spLocks noChangeArrowheads="1"/>
          </p:cNvSpPr>
          <p:nvPr/>
        </p:nvSpPr>
        <p:spPr bwMode="auto">
          <a:xfrm>
            <a:off x="6781800" y="29718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/>
              <a:t>DIABETES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2900" y="3810000"/>
            <a:ext cx="27051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42900" y="5029200"/>
            <a:ext cx="2705100" cy="4572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81400" y="3848100"/>
            <a:ext cx="3048000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IFG :  100-125 mg/dl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81400" y="5067300"/>
            <a:ext cx="3048000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IGT:  140-199 mg/dl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3867150"/>
            <a:ext cx="1828800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&gt;126 mg/dl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1800" y="5086350"/>
            <a:ext cx="1828800" cy="4000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&gt;200 mg/dl</a:t>
            </a:r>
          </a:p>
        </p:txBody>
      </p:sp>
      <p:sp>
        <p:nvSpPr>
          <p:cNvPr id="24598" name="TextBox 19"/>
          <p:cNvSpPr txBox="1">
            <a:spLocks noChangeArrowheads="1"/>
          </p:cNvSpPr>
          <p:nvPr/>
        </p:nvSpPr>
        <p:spPr bwMode="auto">
          <a:xfrm>
            <a:off x="3657600" y="29718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/>
              <a:t>PREDIABETES</a:t>
            </a:r>
          </a:p>
        </p:txBody>
      </p:sp>
      <p:sp>
        <p:nvSpPr>
          <p:cNvPr id="24" name="Arc 23"/>
          <p:cNvSpPr/>
          <p:nvPr/>
        </p:nvSpPr>
        <p:spPr>
          <a:xfrm flipV="1">
            <a:off x="1295400" y="1600200"/>
            <a:ext cx="6324600" cy="2590800"/>
          </a:xfrm>
          <a:prstGeom prst="arc">
            <a:avLst>
              <a:gd name="adj1" fmla="val 79547"/>
              <a:gd name="adj2" fmla="val 10876770"/>
            </a:avLst>
          </a:prstGeom>
          <a:ln w="76200">
            <a:solidFill>
              <a:schemeClr val="tx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Arc 21"/>
          <p:cNvSpPr/>
          <p:nvPr/>
        </p:nvSpPr>
        <p:spPr>
          <a:xfrm flipV="1">
            <a:off x="4476750" y="2057400"/>
            <a:ext cx="3200400" cy="1905000"/>
          </a:xfrm>
          <a:prstGeom prst="arc">
            <a:avLst>
              <a:gd name="adj1" fmla="val 268774"/>
              <a:gd name="adj2" fmla="val 10563289"/>
            </a:avLst>
          </a:prstGeom>
          <a:ln w="762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" y="5086350"/>
            <a:ext cx="2667000" cy="7080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latin typeface="+mn-lt"/>
              </a:rPr>
              <a:t>2 jam PP:  &lt;100 mg/dl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0" y="3840163"/>
            <a:ext cx="2590800" cy="70802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Puasa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     :  &lt;100 mg/dl</a:t>
            </a:r>
          </a:p>
        </p:txBody>
      </p:sp>
      <p:sp>
        <p:nvSpPr>
          <p:cNvPr id="24603" name="TextBox 28"/>
          <p:cNvSpPr txBox="1">
            <a:spLocks noChangeArrowheads="1"/>
          </p:cNvSpPr>
          <p:nvPr/>
        </p:nvSpPr>
        <p:spPr bwMode="auto">
          <a:xfrm>
            <a:off x="5486400" y="1428750"/>
            <a:ext cx="3276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/>
              <a:t>Siapkah kita?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777240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Prediabetes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pitchFamily="34" charset="0"/>
              </a:rPr>
              <a:t>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68582"/>
            <a:ext cx="8839200" cy="531321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rgbClr val="002060"/>
            </a:solidFill>
            <a:headEnd/>
            <a:tailEnd/>
          </a:ln>
          <a:effectLst>
            <a:glow rad="101500">
              <a:schemeClr val="accent4">
                <a:alpha val="42000"/>
                <a:satMod val="12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cxnSp>
        <p:nvCxnSpPr>
          <p:cNvPr id="8" name="Straight Connector 7"/>
          <p:cNvCxnSpPr/>
          <p:nvPr/>
        </p:nvCxnSpPr>
        <p:spPr>
          <a:xfrm>
            <a:off x="4724400" y="2589213"/>
            <a:ext cx="914400" cy="1587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4114800"/>
            <a:ext cx="914400" cy="158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2209800"/>
            <a:ext cx="2362200" cy="381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2173288"/>
            <a:ext cx="2743200" cy="646112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People who know they have diabetes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0800" y="3810000"/>
            <a:ext cx="2209800" cy="3048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3773488"/>
            <a:ext cx="2743200" cy="9239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  <a:lumOff val="2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People who  don’t know they have diabetes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52600" y="2209800"/>
            <a:ext cx="990600" cy="3048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1905000"/>
            <a:ext cx="2971800" cy="2400300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Indonesian basic health research (</a:t>
            </a:r>
            <a:r>
              <a:rPr lang="en-US" sz="2000" b="1" dirty="0" err="1">
                <a:solidFill>
                  <a:srgbClr val="FFFF00"/>
                </a:solidFill>
                <a:cs typeface="Arial" pitchFamily="34" charset="0"/>
              </a:rPr>
              <a:t>Riskesdas</a:t>
            </a:r>
            <a:r>
              <a:rPr lang="en-US" sz="2000" b="1" dirty="0">
                <a:solidFill>
                  <a:srgbClr val="FFFF00"/>
                </a:solidFill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002060"/>
              </a:solidFill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Arial" pitchFamily="34" charset="0"/>
              </a:rPr>
              <a:t>Diagnosed DM = 1,5%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Arial" pitchFamily="34" charset="0"/>
              </a:rPr>
              <a:t>Undiagnosed DM = 4,2%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cs typeface="Arial" pitchFamily="34" charset="0"/>
              </a:rPr>
              <a:t>Total DM = 5,7%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00"/>
                </a:solidFill>
                <a:cs typeface="Arial" pitchFamily="34" charset="0"/>
              </a:rPr>
              <a:t>TGT = 10,2 %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/>
          <p:nvPr/>
        </p:nvGrpSpPr>
        <p:grpSpPr>
          <a:xfrm>
            <a:off x="304800" y="0"/>
            <a:ext cx="9525000" cy="6858000"/>
            <a:chOff x="914400" y="1447800"/>
            <a:chExt cx="6934200" cy="4876800"/>
          </a:xfrm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</p:grpSpPr>
        <p:sp>
          <p:nvSpPr>
            <p:cNvPr id="148490" name="Oval 10"/>
            <p:cNvSpPr>
              <a:spLocks noChangeArrowheads="1"/>
            </p:cNvSpPr>
            <p:nvPr/>
          </p:nvSpPr>
          <p:spPr bwMode="auto">
            <a:xfrm>
              <a:off x="3533775" y="3048000"/>
              <a:ext cx="1695450" cy="1600200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gamma/>
                    <a:shade val="46275"/>
                    <a:invGamma/>
                  </a:srgbClr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484" name="Oval 4"/>
            <p:cNvSpPr>
              <a:spLocks noChangeArrowheads="1"/>
            </p:cNvSpPr>
            <p:nvPr/>
          </p:nvSpPr>
          <p:spPr bwMode="auto">
            <a:xfrm>
              <a:off x="2208213" y="1752600"/>
              <a:ext cx="4471987" cy="4267200"/>
            </a:xfrm>
            <a:prstGeom prst="ellipse">
              <a:avLst/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485" name="Text Box 5"/>
            <p:cNvSpPr txBox="1">
              <a:spLocks noChangeArrowheads="1"/>
            </p:cNvSpPr>
            <p:nvPr/>
          </p:nvSpPr>
          <p:spPr bwMode="auto">
            <a:xfrm>
              <a:off x="3687763" y="1447800"/>
              <a:ext cx="1465262" cy="328295"/>
            </a:xfrm>
            <a:prstGeom prst="rect">
              <a:avLst/>
            </a:prstGeom>
            <a:solidFill>
              <a:srgbClr val="FF000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  <a:reflection blurRad="6350" stA="50000" endA="300" endPos="55500" dist="50800" dir="5400000" sy="-100000" algn="bl" rotWithShape="0"/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latin typeface="AvantGarde Md BT" pitchFamily="34" charset="0"/>
                </a:rPr>
                <a:t>Prediabetes</a:t>
              </a:r>
              <a:r>
                <a:rPr lang="en-US" sz="2400" dirty="0">
                  <a:latin typeface="AvantGarde Md BT" pitchFamily="34" charset="0"/>
                </a:rPr>
                <a:t> </a:t>
              </a:r>
            </a:p>
          </p:txBody>
        </p:sp>
        <p:sp>
          <p:nvSpPr>
            <p:cNvPr id="148486" name="Text Box 6"/>
            <p:cNvSpPr txBox="1">
              <a:spLocks noChangeArrowheads="1"/>
            </p:cNvSpPr>
            <p:nvPr/>
          </p:nvSpPr>
          <p:spPr bwMode="auto">
            <a:xfrm>
              <a:off x="914400" y="3641725"/>
              <a:ext cx="2079625" cy="328295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  <a:reflection blurRad="6350" stA="50000" endA="300" endPos="38500" dist="50800" dir="5400000" sy="-100000" algn="bl" rotWithShape="0"/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AvantGarde Md BT" pitchFamily="34" charset="0"/>
                </a:rPr>
                <a:t>Hypertension</a:t>
              </a:r>
            </a:p>
          </p:txBody>
        </p:sp>
        <p:sp>
          <p:nvSpPr>
            <p:cNvPr id="148487" name="Text Box 7"/>
            <p:cNvSpPr txBox="1">
              <a:spLocks noChangeArrowheads="1"/>
            </p:cNvSpPr>
            <p:nvPr/>
          </p:nvSpPr>
          <p:spPr bwMode="auto">
            <a:xfrm>
              <a:off x="5845175" y="3657600"/>
              <a:ext cx="2003425" cy="328295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  <a:reflection blurRad="6350" stA="50000" endA="300" endPos="55500" dist="50800" dir="5400000" sy="-100000" algn="bl" rotWithShape="0"/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 err="1">
                  <a:latin typeface="AvantGarde Md BT" pitchFamily="34" charset="0"/>
                </a:rPr>
                <a:t>Dyslipidemia</a:t>
              </a:r>
              <a:endParaRPr lang="en-US" sz="2400" dirty="0">
                <a:latin typeface="AvantGarde Md BT" pitchFamily="34" charset="0"/>
              </a:endParaRPr>
            </a:p>
          </p:txBody>
        </p:sp>
        <p:sp>
          <p:nvSpPr>
            <p:cNvPr id="148488" name="Text Box 8"/>
            <p:cNvSpPr txBox="1">
              <a:spLocks noChangeArrowheads="1"/>
            </p:cNvSpPr>
            <p:nvPr/>
          </p:nvSpPr>
          <p:spPr bwMode="auto">
            <a:xfrm>
              <a:off x="3687763" y="5857875"/>
              <a:ext cx="1465262" cy="466725"/>
            </a:xfrm>
            <a:prstGeom prst="rect">
              <a:avLst/>
            </a:prstGeom>
            <a:solidFill>
              <a:srgbClr val="0070C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  <a:reflection blurRad="6350" stA="50000" endA="300" endPos="38500" dist="50800" dir="5400000" sy="-100000" algn="bl" rotWithShape="0"/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AvantGarde Md BT" pitchFamily="34" charset="0"/>
                </a:rPr>
                <a:t>T2DM</a:t>
              </a:r>
            </a:p>
          </p:txBody>
        </p:sp>
        <p:sp>
          <p:nvSpPr>
            <p:cNvPr id="148489" name="Text Box 9"/>
            <p:cNvSpPr txBox="1">
              <a:spLocks noChangeArrowheads="1"/>
            </p:cNvSpPr>
            <p:nvPr/>
          </p:nvSpPr>
          <p:spPr bwMode="auto">
            <a:xfrm>
              <a:off x="3965448" y="3676692"/>
              <a:ext cx="824571" cy="372068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atin typeface="AvantGarde Md BT" pitchFamily="34" charset="0"/>
                </a:rPr>
                <a:t>CVD</a:t>
              </a:r>
            </a:p>
          </p:txBody>
        </p:sp>
        <p:sp>
          <p:nvSpPr>
            <p:cNvPr id="148492" name="AutoShape 12"/>
            <p:cNvSpPr>
              <a:spLocks noChangeArrowheads="1"/>
            </p:cNvSpPr>
            <p:nvPr/>
          </p:nvSpPr>
          <p:spPr bwMode="auto">
            <a:xfrm>
              <a:off x="3071813" y="3657600"/>
              <a:ext cx="461962" cy="381000"/>
            </a:xfrm>
            <a:prstGeom prst="rightArrow">
              <a:avLst>
                <a:gd name="adj1" fmla="val 50000"/>
                <a:gd name="adj2" fmla="val 30312"/>
              </a:avLst>
            </a:prstGeom>
            <a:solidFill>
              <a:srgbClr val="FF000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493" name="AutoShape 13"/>
            <p:cNvSpPr>
              <a:spLocks noChangeArrowheads="1"/>
            </p:cNvSpPr>
            <p:nvPr/>
          </p:nvSpPr>
          <p:spPr bwMode="auto">
            <a:xfrm flipH="1">
              <a:off x="5329237" y="3657600"/>
              <a:ext cx="461963" cy="381000"/>
            </a:xfrm>
            <a:prstGeom prst="rightArrow">
              <a:avLst>
                <a:gd name="adj1" fmla="val 50000"/>
                <a:gd name="adj2" fmla="val 30313"/>
              </a:avLst>
            </a:prstGeom>
            <a:solidFill>
              <a:srgbClr val="FF000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494" name="AutoShape 14"/>
            <p:cNvSpPr>
              <a:spLocks noChangeArrowheads="1"/>
            </p:cNvSpPr>
            <p:nvPr/>
          </p:nvSpPr>
          <p:spPr bwMode="auto">
            <a:xfrm rot="5400000">
              <a:off x="3925094" y="2283619"/>
              <a:ext cx="990600" cy="385762"/>
            </a:xfrm>
            <a:prstGeom prst="rightArrow">
              <a:avLst>
                <a:gd name="adj1" fmla="val 50000"/>
                <a:gd name="adj2" fmla="val 64198"/>
              </a:avLst>
            </a:prstGeom>
            <a:solidFill>
              <a:srgbClr val="FF000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495" name="AutoShape 15"/>
            <p:cNvSpPr>
              <a:spLocks noChangeArrowheads="1"/>
            </p:cNvSpPr>
            <p:nvPr/>
          </p:nvSpPr>
          <p:spPr bwMode="auto">
            <a:xfrm rot="-5400000">
              <a:off x="3886994" y="5064919"/>
              <a:ext cx="1066800" cy="385762"/>
            </a:xfrm>
            <a:prstGeom prst="rightArrow">
              <a:avLst>
                <a:gd name="adj1" fmla="val 50000"/>
                <a:gd name="adj2" fmla="val 69136"/>
              </a:avLst>
            </a:prstGeom>
            <a:solidFill>
              <a:srgbClr val="FF0000"/>
            </a:solidFill>
            <a:ln w="34925">
              <a:solidFill>
                <a:srgbClr val="FFFFFF"/>
              </a:solidFill>
              <a:miter lim="800000"/>
              <a:headEnd/>
              <a:tailEnd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8100" prstMaterial="clear">
              <a:bevelT w="260350" h="50800" prst="softRound"/>
              <a:bevelB prst="softRound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48497" name="Text Box 17"/>
          <p:cNvSpPr txBox="1">
            <a:spLocks noChangeArrowheads="1"/>
          </p:cNvSpPr>
          <p:nvPr/>
        </p:nvSpPr>
        <p:spPr bwMode="auto">
          <a:xfrm>
            <a:off x="457200" y="228600"/>
            <a:ext cx="716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Cardiovascular risk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  <a:solidFill>
            <a:schemeClr val="bg1"/>
          </a:solidFill>
          <a:ln>
            <a:solidFill>
              <a:schemeClr val="bg1">
                <a:lumMod val="50000"/>
                <a:lumOff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b-NO" sz="3600" b="1" dirty="0" smtClean="0">
                <a:latin typeface="Corbel" pitchFamily="34" charset="0"/>
              </a:rPr>
              <a:t>Prediabetes dan Risiko Penyakit Kardiovaskuler</a:t>
            </a:r>
            <a:endParaRPr lang="en-US" sz="3600" dirty="0">
              <a:latin typeface="Corbel" pitchFamily="34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  <a:solidFill>
            <a:schemeClr val="bg1"/>
          </a:solidFill>
        </p:spPr>
        <p:txBody>
          <a:bodyPr/>
          <a:lstStyle/>
          <a:p>
            <a:pPr algn="just" eaLnBrk="1" hangingPunct="1"/>
            <a:r>
              <a:rPr lang="nb-NO" sz="2400" smtClean="0">
                <a:cs typeface="Arial" pitchFamily="34" charset="0"/>
              </a:rPr>
              <a:t>Kelompok prediabetes juga sudah mengandung risiko terjadinya komplikasi seperti pada diabetes. </a:t>
            </a:r>
          </a:p>
          <a:p>
            <a:pPr algn="just" eaLnBrk="1" hangingPunct="1"/>
            <a:r>
              <a:rPr lang="nb-NO" sz="2400" smtClean="0">
                <a:cs typeface="Arial" pitchFamily="34" charset="0"/>
              </a:rPr>
              <a:t>AusDiab, Framingham, STOP-NIDDM serta DREAM, menunjukkan </a:t>
            </a:r>
            <a:r>
              <a:rPr lang="nb-NO" sz="2400" smtClean="0">
                <a:solidFill>
                  <a:srgbClr val="FFFF00"/>
                </a:solidFill>
                <a:cs typeface="Arial" pitchFamily="34" charset="0"/>
              </a:rPr>
              <a:t>risiko kardiovaskular individu dengan GPT dan TGT meningkat 2x lipat </a:t>
            </a:r>
            <a:r>
              <a:rPr lang="nb-NO" sz="2400" smtClean="0">
                <a:cs typeface="Arial" pitchFamily="34" charset="0"/>
              </a:rPr>
              <a:t>dibanding dengan individu tanpa GPT dan TGT. </a:t>
            </a:r>
          </a:p>
          <a:p>
            <a:pPr algn="just" eaLnBrk="1" hangingPunct="1"/>
            <a:r>
              <a:rPr lang="nb-NO" sz="2400" i="1" smtClean="0">
                <a:cs typeface="Arial" pitchFamily="34" charset="0"/>
              </a:rPr>
              <a:t>The Nurse Health Study</a:t>
            </a:r>
            <a:r>
              <a:rPr lang="nb-NO" sz="2400" smtClean="0">
                <a:cs typeface="Arial" pitchFamily="34" charset="0"/>
              </a:rPr>
              <a:t> </a:t>
            </a:r>
            <a:r>
              <a:rPr lang="nb-NO" sz="2400" smtClean="0">
                <a:cs typeface="Arial" pitchFamily="34" charset="0"/>
                <a:sym typeface="Wingdings" pitchFamily="2" charset="2"/>
              </a:rPr>
              <a:t> </a:t>
            </a:r>
            <a:r>
              <a:rPr lang="nb-NO" sz="2400" smtClean="0">
                <a:solidFill>
                  <a:srgbClr val="FFFF00"/>
                </a:solidFill>
                <a:cs typeface="Arial" pitchFamily="34" charset="0"/>
              </a:rPr>
              <a:t>wanita prediabetes yang kemudian menjadi  DMT2,  risiko PKV meningkat 3x lipat </a:t>
            </a:r>
            <a:r>
              <a:rPr lang="nb-NO" sz="2400" smtClean="0">
                <a:cs typeface="Arial" pitchFamily="34" charset="0"/>
              </a:rPr>
              <a:t>dibanding dengan yang tidak menjadi DMT2. </a:t>
            </a:r>
          </a:p>
          <a:p>
            <a:pPr algn="just" eaLnBrk="1" hangingPunct="1"/>
            <a:r>
              <a:rPr lang="en-US" sz="2400" smtClean="0">
                <a:cs typeface="Arial" pitchFamily="34" charset="0"/>
              </a:rPr>
              <a:t>(DECODE) dan studi yang serupa di Asia (DECODA),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400" smtClean="0">
                <a:cs typeface="Arial" pitchFamily="34" charset="0"/>
              </a:rPr>
              <a:t>	glukosa darah 2 jam pasca beban glukosa merupakan prediktor mortalitas kardiovaskular yang lebih baik dibandingkan dengan glukosa puasa.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1715</Words>
  <Application>Microsoft Office PowerPoint</Application>
  <PresentationFormat>On-screen Show (4:3)</PresentationFormat>
  <Paragraphs>300</Paragraphs>
  <Slides>30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6" baseType="lpstr">
      <vt:lpstr>Arial</vt:lpstr>
      <vt:lpstr>Franklin Gothic Book</vt:lpstr>
      <vt:lpstr>Wingdings 2</vt:lpstr>
      <vt:lpstr>Calibri</vt:lpstr>
      <vt:lpstr>Consolas</vt:lpstr>
      <vt:lpstr>Corbel</vt:lpstr>
      <vt:lpstr>Wingdings</vt:lpstr>
      <vt:lpstr>Wingdings 3</vt:lpstr>
      <vt:lpstr>Berlin Sans FB</vt:lpstr>
      <vt:lpstr>Arial Rounded MT Bold</vt:lpstr>
      <vt:lpstr>Tahoma</vt:lpstr>
      <vt:lpstr>MS PGothic</vt:lpstr>
      <vt:lpstr>Century Gothic</vt:lpstr>
      <vt:lpstr>Symbol</vt:lpstr>
      <vt:lpstr>Technic</vt:lpstr>
      <vt:lpstr>Metro</vt:lpstr>
      <vt:lpstr>PowerPoint Presentation</vt:lpstr>
      <vt:lpstr>PowerPoint Presentation</vt:lpstr>
      <vt:lpstr>PADA SAAT DIAGNOSIS DIABETES</vt:lpstr>
      <vt:lpstr>NHANES reveals the under-management of diabetes (1999-2000 population with DM) </vt:lpstr>
      <vt:lpstr>   Biaya kesehatan DM</vt:lpstr>
      <vt:lpstr>Sudah waktunya penangan lebih dini?</vt:lpstr>
      <vt:lpstr>Prediabetes </vt:lpstr>
      <vt:lpstr>PowerPoint Presentation</vt:lpstr>
      <vt:lpstr>Prediabetes dan Risiko Penyakit Kardiovaskuler</vt:lpstr>
      <vt:lpstr>PowerPoint Presentation</vt:lpstr>
      <vt:lpstr>PowerPoint Presentation</vt:lpstr>
      <vt:lpstr>PowerPoint Presentation</vt:lpstr>
      <vt:lpstr>Riskesdas 2007</vt:lpstr>
      <vt:lpstr>Riskesdas 2010</vt:lpstr>
      <vt:lpstr>Prevalensi TGT dan DM menurut  IMT,  obesitas abdominal, dan hipertensi</vt:lpstr>
      <vt:lpstr>PowerPoint Presentation</vt:lpstr>
      <vt:lpstr>Diagnosis Criteria of Hyperglycemia </vt:lpstr>
      <vt:lpstr>PowerPoint Presentation</vt:lpstr>
      <vt:lpstr>       Penegakan diagnosis prediabetes</vt:lpstr>
      <vt:lpstr> Pencegahan Penyakit </vt:lpstr>
      <vt:lpstr>          Faktor Resiko </vt:lpstr>
      <vt:lpstr>     TINJAUAN BEBERAPA STUDI PENCEGAHAN DM</vt:lpstr>
      <vt:lpstr>Intervensi perubahan gaya hidup</vt:lpstr>
      <vt:lpstr>       Berbagai penelitian manfaat intervensi gaya hidup</vt:lpstr>
      <vt:lpstr> Intervensi Farmakologis</vt:lpstr>
      <vt:lpstr>      REKOMENDASI</vt:lpstr>
      <vt:lpstr>      REKOMENDASI</vt:lpstr>
      <vt:lpstr> Menuju Pencegahan  </vt:lpstr>
      <vt:lpstr>PowerPoint Presentation</vt:lpstr>
      <vt:lpstr>Thank You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Max</cp:lastModifiedBy>
  <cp:revision>4</cp:revision>
  <dcterms:created xsi:type="dcterms:W3CDTF">2011-10-24T01:30:20Z</dcterms:created>
  <dcterms:modified xsi:type="dcterms:W3CDTF">2011-10-25T01:52:28Z</dcterms:modified>
</cp:coreProperties>
</file>