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634" r:id="rId2"/>
    <p:sldId id="755" r:id="rId3"/>
    <p:sldId id="778" r:id="rId4"/>
    <p:sldId id="779" r:id="rId5"/>
    <p:sldId id="780" r:id="rId6"/>
    <p:sldId id="781" r:id="rId7"/>
    <p:sldId id="782" r:id="rId8"/>
    <p:sldId id="783" r:id="rId9"/>
    <p:sldId id="785" r:id="rId10"/>
    <p:sldId id="784" r:id="rId11"/>
    <p:sldId id="756" r:id="rId12"/>
    <p:sldId id="757" r:id="rId13"/>
    <p:sldId id="758" r:id="rId14"/>
    <p:sldId id="759" r:id="rId15"/>
    <p:sldId id="760" r:id="rId16"/>
    <p:sldId id="761" r:id="rId17"/>
    <p:sldId id="776" r:id="rId18"/>
    <p:sldId id="762" r:id="rId19"/>
    <p:sldId id="763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86" r:id="rId31"/>
    <p:sldId id="73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FF66"/>
    <a:srgbClr val="CCFFFF"/>
    <a:srgbClr val="66FF33"/>
    <a:srgbClr val="003399"/>
    <a:srgbClr val="336699"/>
    <a:srgbClr val="0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28" autoAdjust="0"/>
  </p:normalViewPr>
  <p:slideViewPr>
    <p:cSldViewPr snapToGrid="0">
      <p:cViewPr>
        <p:scale>
          <a:sx n="75" d="100"/>
          <a:sy n="75" d="100"/>
        </p:scale>
        <p:origin x="-10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Daniel S. Streetman, PharmD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4024A9E4-94B8-4524-966B-D221B1246B1B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Coronary Artery Disease and Dyslipidemia I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1B7DCB3C-352F-4EAF-952C-9082DCE2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DFAE61A9-753E-4CFD-B42C-FD099109B2F0}" type="datetime1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E2663961-02BD-48B1-A712-C29C3BB09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01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67B3-A73F-4EBE-A96A-2268D34B5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37AF-7B92-4F7E-B008-850BDDAAA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E257-FB2A-4BD3-B108-5A9AE9E3A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9212-B1F7-42F0-B16E-A794E952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19AC-6CA7-470C-AA1E-97B5FE06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F873-D93C-48F3-8164-E405B827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A7A7-FD31-485D-AFB7-53145A042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A74D-D8BD-4E1B-AFBE-9FA30E843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B7D1-7AC7-4164-9231-A44298EB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695A-77DB-43FA-A416-1AFFB938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41BE-7800-4221-9AAB-5590630E0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D1B0-8543-442B-87B1-C8A0F59F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9384AC-EB22-44A6-B9B7-6E969E7D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2324100" y="596900"/>
            <a:ext cx="4876800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4394200"/>
            <a:ext cx="6400800" cy="1752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981200" y="889000"/>
            <a:ext cx="6565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55600" y="152400"/>
            <a:ext cx="87884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 b="1" dirty="0"/>
          </a:p>
          <a:p>
            <a:pPr algn="ctr">
              <a:spcBef>
                <a:spcPct val="50000"/>
              </a:spcBef>
            </a:pPr>
            <a:r>
              <a:rPr lang="en-US" sz="2000" b="1" dirty="0" err="1" smtClean="0"/>
              <a:t>Obat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Hiperlipoproteinemia</a:t>
            </a:r>
            <a:endParaRPr lang="en-US" sz="2000" b="1" dirty="0" smtClean="0"/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dirty="0"/>
              <a:t>FISIOLOGI TRANSPORT LIPOPROTEIN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LIPOPROTEIN :  VLDL, IDL, LDL, HDL, </a:t>
            </a:r>
            <a:r>
              <a:rPr lang="en-US" sz="2000" dirty="0" err="1"/>
              <a:t>Lp</a:t>
            </a:r>
            <a:r>
              <a:rPr lang="en-US" sz="2000" dirty="0"/>
              <a:t>(a),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          KILOMIKRON </a:t>
            </a:r>
            <a:r>
              <a:rPr lang="en-US" sz="2000" dirty="0" err="1"/>
              <a:t>dan</a:t>
            </a:r>
            <a:r>
              <a:rPr lang="en-US" sz="2000" dirty="0"/>
              <a:t> KILOMIKRON REMNAN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BERPERAN DALAM TRANSPORT LIPID YANG DISINTESA ENDOGEN (endogenous pathway)  DAN LIPID YANG BERASAL DARI LUAR (DIET)(exogenous pathway)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Klasifikasi</a:t>
            </a:r>
            <a:r>
              <a:rPr lang="en-US" sz="2000" dirty="0"/>
              <a:t> </a:t>
            </a:r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kandungan</a:t>
            </a:r>
            <a:r>
              <a:rPr lang="en-US" sz="2000" dirty="0"/>
              <a:t> </a:t>
            </a:r>
            <a:r>
              <a:rPr lang="en-US" sz="2000" dirty="0" err="1"/>
              <a:t>apolipoprotein</a:t>
            </a:r>
            <a:r>
              <a:rPr lang="en-US" sz="2000" dirty="0"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ym typeface="Wingdings" pitchFamily="2" charset="2"/>
              </a:rPr>
              <a:t>Apolipoprotein</a:t>
            </a:r>
            <a:r>
              <a:rPr lang="en-US" sz="2000" dirty="0">
                <a:sym typeface="Wingdings" pitchFamily="2" charset="2"/>
              </a:rPr>
              <a:t> B (</a:t>
            </a:r>
            <a:r>
              <a:rPr lang="en-US" sz="2000" dirty="0" err="1">
                <a:sym typeface="Wingdings" pitchFamily="2" charset="2"/>
              </a:rPr>
              <a:t>apo</a:t>
            </a:r>
            <a:r>
              <a:rPr lang="en-US" sz="2000" dirty="0">
                <a:sym typeface="Wingdings" pitchFamily="2" charset="2"/>
              </a:rPr>
              <a:t> B100) </a:t>
            </a:r>
            <a:r>
              <a:rPr lang="en-US" sz="2000" dirty="0" err="1">
                <a:sym typeface="Wingdings" pitchFamily="2" charset="2"/>
              </a:rPr>
              <a:t>mengandung</a:t>
            </a:r>
            <a:r>
              <a:rPr lang="en-US" sz="2000" dirty="0">
                <a:sym typeface="Wingdings" pitchFamily="2" charset="2"/>
              </a:rPr>
              <a:t> VLDL, IDL, LDL, transport lipid endogen </a:t>
            </a:r>
            <a:r>
              <a:rPr lang="en-US" sz="2000" dirty="0" err="1">
                <a:sym typeface="Wingdings" pitchFamily="2" charset="2"/>
              </a:rPr>
              <a:t>dari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hepar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jar. </a:t>
            </a:r>
            <a:r>
              <a:rPr lang="en-US" sz="2000" dirty="0" err="1">
                <a:sym typeface="Wingdings" pitchFamily="2" charset="2"/>
              </a:rPr>
              <a:t>nonhepatik</a:t>
            </a:r>
            <a:r>
              <a:rPr lang="en-US" sz="2000" dirty="0">
                <a:sym typeface="Wingdings" pitchFamily="2" charset="2"/>
              </a:rPr>
              <a:t>. </a:t>
            </a:r>
            <a:r>
              <a:rPr lang="en-US" sz="2000" dirty="0" err="1">
                <a:sym typeface="Wingdings" pitchFamily="2" charset="2"/>
              </a:rPr>
              <a:t>Kilomikron</a:t>
            </a:r>
            <a:r>
              <a:rPr lang="en-US" sz="2000" dirty="0">
                <a:sym typeface="Wingdings" pitchFamily="2" charset="2"/>
              </a:rPr>
              <a:t>, transport  lipid diet </a:t>
            </a:r>
            <a:r>
              <a:rPr lang="en-US" sz="2000" dirty="0" err="1">
                <a:sym typeface="Wingdings" pitchFamily="2" charset="2"/>
              </a:rPr>
              <a:t>dari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usus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jar </a:t>
            </a:r>
            <a:r>
              <a:rPr lang="en-US" sz="2000" dirty="0" err="1">
                <a:sym typeface="Wingdings" pitchFamily="2" charset="2"/>
              </a:rPr>
              <a:t>perifer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hati</a:t>
            </a:r>
            <a:r>
              <a:rPr lang="en-US" sz="2000" dirty="0">
                <a:sym typeface="Wingdings" pitchFamily="2" charset="2"/>
              </a:rPr>
              <a:t>. Apo A-I </a:t>
            </a:r>
            <a:r>
              <a:rPr lang="en-US" sz="2000" dirty="0" err="1">
                <a:sym typeface="Wingdings" pitchFamily="2" charset="2"/>
              </a:rPr>
              <a:t>mengandung</a:t>
            </a:r>
            <a:r>
              <a:rPr lang="en-US" sz="2000" dirty="0">
                <a:sym typeface="Wingdings" pitchFamily="2" charset="2"/>
              </a:rPr>
              <a:t> HDL, </a:t>
            </a:r>
            <a:r>
              <a:rPr lang="en-US" sz="2000" dirty="0" err="1">
                <a:sym typeface="Wingdings" pitchFamily="2" charset="2"/>
              </a:rPr>
              <a:t>membantu</a:t>
            </a:r>
            <a:r>
              <a:rPr lang="en-US" sz="2000" dirty="0">
                <a:sym typeface="Wingdings" pitchFamily="2" charset="2"/>
              </a:rPr>
              <a:t> transport lipid </a:t>
            </a:r>
            <a:r>
              <a:rPr lang="en-US" sz="2000" dirty="0" err="1">
                <a:sym typeface="Wingdings" pitchFamily="2" charset="2"/>
              </a:rPr>
              <a:t>antara</a:t>
            </a:r>
            <a:r>
              <a:rPr lang="en-US" sz="2000" dirty="0">
                <a:sym typeface="Wingdings" pitchFamily="2" charset="2"/>
              </a:rPr>
              <a:t> lipoprotein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mengangkut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kolesterol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dari</a:t>
            </a:r>
            <a:r>
              <a:rPr lang="en-US" sz="2000" dirty="0">
                <a:sym typeface="Wingdings" pitchFamily="2" charset="2"/>
              </a:rPr>
              <a:t> jar </a:t>
            </a:r>
            <a:r>
              <a:rPr lang="en-US" sz="2000" dirty="0" err="1">
                <a:sym typeface="Wingdings" pitchFamily="2" charset="2"/>
              </a:rPr>
              <a:t>perifer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kembali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hepar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1104900" y="24765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Endogenous Pathway</a:t>
            </a:r>
            <a:endParaRPr lang="en-US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5391886">
            <a:off x="3447257" y="4629943"/>
            <a:ext cx="1104900" cy="1293813"/>
          </a:xfrm>
          <a:prstGeom prst="flowChartOffpageConnec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-5422044">
            <a:off x="4742657" y="4629943"/>
            <a:ext cx="1104900" cy="1293813"/>
          </a:xfrm>
          <a:prstGeom prst="flowChartOffpageConnector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038600" y="5562600"/>
            <a:ext cx="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648200" y="55626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181600" y="5562600"/>
            <a:ext cx="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3276600" y="6096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Free Fatty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1371600" y="41910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676400" y="43434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295400" y="45720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981200" y="41148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00400" y="4876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1800" b="1">
                <a:solidFill>
                  <a:schemeClr val="bg2"/>
                </a:solidFill>
              </a:rPr>
              <a:t>Breakdown of Triglyceride</a:t>
            </a:r>
            <a:endParaRPr kumimoji="0" lang="en-US" sz="2400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752600" y="52578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752600" y="4800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1" name="Text Box 17"/>
          <p:cNvSpPr txBox="1">
            <a:spLocks noChangeArrowheads="1"/>
          </p:cNvSpPr>
          <p:nvPr/>
        </p:nvSpPr>
        <p:spPr bwMode="auto">
          <a:xfrm>
            <a:off x="3581400" y="4343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Bloodstream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10753442">
            <a:off x="533400" y="2286000"/>
            <a:ext cx="1295400" cy="685800"/>
          </a:xfrm>
          <a:custGeom>
            <a:avLst/>
            <a:gdLst>
              <a:gd name="T0" fmla="*/ 2147483647 w 21600"/>
              <a:gd name="T1" fmla="*/ 345664538 h 21600"/>
              <a:gd name="T2" fmla="*/ 2147483647 w 21600"/>
              <a:gd name="T3" fmla="*/ 691329076 h 21600"/>
              <a:gd name="T4" fmla="*/ 582390279 w 21600"/>
              <a:gd name="T5" fmla="*/ 345664538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1524000" y="2362200"/>
            <a:ext cx="914400" cy="533400"/>
          </a:xfrm>
          <a:custGeom>
            <a:avLst/>
            <a:gdLst>
              <a:gd name="T0" fmla="*/ 1433867412 w 21600"/>
              <a:gd name="T1" fmla="*/ 162637799 h 21600"/>
              <a:gd name="T2" fmla="*/ 819352565 w 21600"/>
              <a:gd name="T3" fmla="*/ 325275598 h 21600"/>
              <a:gd name="T4" fmla="*/ 204838311 w 21600"/>
              <a:gd name="T5" fmla="*/ 162637799 h 21600"/>
              <a:gd name="T6" fmla="*/ 8193525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4" name="Text Box 20"/>
          <p:cNvSpPr txBox="1">
            <a:spLocks noChangeArrowheads="1"/>
          </p:cNvSpPr>
          <p:nvPr/>
        </p:nvSpPr>
        <p:spPr bwMode="auto">
          <a:xfrm>
            <a:off x="533400" y="2438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Liver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086600" y="4191000"/>
            <a:ext cx="209550" cy="209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6858000" y="4343400"/>
            <a:ext cx="209550" cy="209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162800" y="4495800"/>
            <a:ext cx="209550" cy="209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6629400" y="4038600"/>
            <a:ext cx="209550" cy="209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5943600" y="5257800"/>
            <a:ext cx="121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7162800" y="4800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6019800" y="4419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79612" name="Text Box 28"/>
          <p:cNvSpPr txBox="1">
            <a:spLocks noChangeArrowheads="1"/>
          </p:cNvSpPr>
          <p:nvPr/>
        </p:nvSpPr>
        <p:spPr bwMode="auto">
          <a:xfrm>
            <a:off x="304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VLDL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1676400" y="3124200"/>
            <a:ext cx="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5791200" y="2057400"/>
            <a:ext cx="762000" cy="990600"/>
          </a:xfrm>
          <a:prstGeom prst="cube">
            <a:avLst>
              <a:gd name="adj" fmla="val 25000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6400800" y="2057400"/>
            <a:ext cx="762000" cy="990600"/>
          </a:xfrm>
          <a:prstGeom prst="cube">
            <a:avLst>
              <a:gd name="adj" fmla="val 25000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5562600" y="2286000"/>
            <a:ext cx="762000" cy="990600"/>
          </a:xfrm>
          <a:prstGeom prst="cube">
            <a:avLst>
              <a:gd name="adj" fmla="val 25000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6172200" y="2286000"/>
            <a:ext cx="762000" cy="990600"/>
          </a:xfrm>
          <a:prstGeom prst="cube">
            <a:avLst>
              <a:gd name="adj" fmla="val 25000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3810000" y="24384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3962400" y="25908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4038600" y="24384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3733800" y="26670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9622" name="Text Box 38"/>
          <p:cNvSpPr txBox="1">
            <a:spLocks noChangeArrowheads="1"/>
          </p:cNvSpPr>
          <p:nvPr/>
        </p:nvSpPr>
        <p:spPr bwMode="auto">
          <a:xfrm>
            <a:off x="3581400" y="2057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 flipH="1">
            <a:off x="3962400" y="41148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V="1">
            <a:off x="3962400" y="2895600"/>
            <a:ext cx="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 flipH="1" flipV="1">
            <a:off x="2514600" y="2819400"/>
            <a:ext cx="1447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4343400" y="2590800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27" name="Text Box 43"/>
          <p:cNvSpPr txBox="1">
            <a:spLocks noChangeArrowheads="1"/>
          </p:cNvSpPr>
          <p:nvPr/>
        </p:nvSpPr>
        <p:spPr bwMode="auto">
          <a:xfrm>
            <a:off x="5257800" y="3276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Body Tissues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8077200" y="2514600"/>
            <a:ext cx="82550" cy="82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8229600" y="2743200"/>
            <a:ext cx="82550" cy="82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8077200" y="2667000"/>
            <a:ext cx="82550" cy="825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8305800" y="2514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7391400" y="25908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33" name="Text Box 49"/>
          <p:cNvSpPr txBox="1">
            <a:spLocks noChangeArrowheads="1"/>
          </p:cNvSpPr>
          <p:nvPr/>
        </p:nvSpPr>
        <p:spPr bwMode="auto">
          <a:xfrm>
            <a:off x="7848600" y="2057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8229600" y="29718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 flipH="1">
            <a:off x="7543800" y="41148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 flipH="1">
            <a:off x="2743200" y="2514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re 35-1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581150"/>
            <a:ext cx="6383338" cy="5276850"/>
          </a:xfrm>
          <a:noFill/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66738"/>
            <a:ext cx="7715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        METABOLISME LIPOPROTEIN DI HEPAR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31800" y="457200"/>
            <a:ext cx="81153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LIPOPROTEIN DISORDER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DETEKSI </a:t>
            </a:r>
            <a:r>
              <a:rPr lang="en-US" sz="2000">
                <a:sym typeface="Wingdings" pitchFamily="2" charset="2"/>
              </a:rPr>
              <a:t> PENGUKURAN KANDUNGAN LIPID SERUM SESUDAH 	          10 JAM PUASA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ym typeface="Wingdings" pitchFamily="2" charset="2"/>
              </a:rPr>
              <a:t>RISIKO </a:t>
            </a:r>
            <a:r>
              <a:rPr lang="en-US" sz="2000" i="1">
                <a:sym typeface="Wingdings" pitchFamily="2" charset="2"/>
              </a:rPr>
              <a:t>ATHEROSCLEROTIC HEART DISEASE</a:t>
            </a:r>
            <a:r>
              <a:rPr lang="en-US" sz="2000">
                <a:sym typeface="Wingdings" pitchFamily="2" charset="2"/>
              </a:rPr>
              <a:t>      DENGAN PE      </a:t>
            </a:r>
            <a:r>
              <a:rPr lang="en-US" sz="2000" i="1">
                <a:sym typeface="Wingdings" pitchFamily="2" charset="2"/>
              </a:rPr>
              <a:t>ATHEROGENIC LIPOPROTEIN</a:t>
            </a:r>
            <a:r>
              <a:rPr lang="en-US" sz="2000">
                <a:sym typeface="Wingdings" pitchFamily="2" charset="2"/>
              </a:rPr>
              <a:t>, BERHUBUNGAN TERBALIK  DG HDL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ym typeface="Wingdings" pitchFamily="2" charset="2"/>
              </a:rPr>
              <a:t>IDEAL TG &lt; 150 MG/DL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000">
              <a:sym typeface="Wingdings" pitchFamily="2" charset="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ym typeface="Wingdings" pitchFamily="2" charset="2"/>
              </a:rPr>
              <a:t>NATIONAL CHOLESTEROL EDUCATION PROGRAM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ym typeface="Wingdings" pitchFamily="2" charset="2"/>
              </a:rPr>
              <a:t> ADULT TREATMENT GUIDELINES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>
              <a:sym typeface="Wingdings" pitchFamily="2" charset="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sz="2000" i="1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 flipV="1">
            <a:off x="5956300" y="1828800"/>
            <a:ext cx="1524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7658100" y="1752600"/>
            <a:ext cx="17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9920" name="Group 32"/>
          <p:cNvGraphicFramePr>
            <a:graphicFrameLocks noGrp="1"/>
          </p:cNvGraphicFramePr>
          <p:nvPr>
            <p:ph/>
          </p:nvPr>
        </p:nvGraphicFramePr>
        <p:xfrm>
          <a:off x="1485900" y="3898900"/>
          <a:ext cx="6096000" cy="17557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762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Total cholesterol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(mg/dl)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LDL cholesterol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(mg/dl)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Desirable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Borderline to high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High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200-239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≥240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&lt;130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130-159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≥160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5" name="Text Box 33"/>
          <p:cNvSpPr txBox="1">
            <a:spLocks noChangeArrowheads="1"/>
          </p:cNvSpPr>
          <p:nvPr/>
        </p:nvSpPr>
        <p:spPr bwMode="auto">
          <a:xfrm>
            <a:off x="482600" y="5827713"/>
            <a:ext cx="815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356" name="Text Box 34"/>
          <p:cNvSpPr txBox="1">
            <a:spLocks noChangeArrowheads="1"/>
          </p:cNvSpPr>
          <p:nvPr/>
        </p:nvSpPr>
        <p:spPr bwMode="auto">
          <a:xfrm>
            <a:off x="419100" y="5778500"/>
            <a:ext cx="844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aseline="30000"/>
              <a:t>1</a:t>
            </a:r>
            <a:r>
              <a:rPr lang="en-US" sz="1600"/>
              <a:t>) Consider as high if coronary heart disease or more than two risk factor present. A level of HDL cholesterol  below 35mg/dl is considered a major risk factor. The major cholesterol goal in patient with coronary artery disease is 100mg/dl or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55600" y="469900"/>
            <a:ext cx="86106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THE PRIMARY HYPERLIPOPROTEINEMIAS AND THEIR DRUG TREATMENT</a:t>
            </a:r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  <a:p>
            <a:pPr algn="ctr">
              <a:spcBef>
                <a:spcPct val="50000"/>
              </a:spcBef>
            </a:pPr>
            <a:endParaRPr lang="en-US" sz="1600"/>
          </a:p>
        </p:txBody>
      </p:sp>
      <p:graphicFrame>
        <p:nvGraphicFramePr>
          <p:cNvPr id="552022" name="Group 86"/>
          <p:cNvGraphicFramePr>
            <a:graphicFrameLocks noGrp="1"/>
          </p:cNvGraphicFramePr>
          <p:nvPr/>
        </p:nvGraphicFramePr>
        <p:xfrm>
          <a:off x="228600" y="1397000"/>
          <a:ext cx="8420100" cy="5273675"/>
        </p:xfrm>
        <a:graphic>
          <a:graphicData uri="http://schemas.openxmlformats.org/drawingml/2006/table">
            <a:tbl>
              <a:tblPr/>
              <a:tblGrid>
                <a:gridCol w="2065338"/>
                <a:gridCol w="2117725"/>
                <a:gridCol w="2119312"/>
                <a:gridCol w="2117725"/>
              </a:tblGrid>
              <a:tr h="579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DISORDER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MANIFESTATION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SINGLE DRUG*)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DRUG COMBINATION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Primary chilomicronemia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Chylomicron, VLDL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Dietary management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 plus fibrate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Familial hypertriglycerid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emia (severe)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VLDL, chylomicron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 fibrate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 plus fibrate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Familial hypertriglycerid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emia (Moderate)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VLDL increased; chylo micron maybe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 fibrate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Familial combined hyper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lipoproteinemia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VLDL increased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LDL increased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VLDL, LDL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 fibrate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Niacin,,reductase inhibitor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 reductase inhibitor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 plus resin or reductase inhibitor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 plus resin or reductase inhibitor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Familial hypercholesterol emia, heterozygous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LDL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Resin, reductase inhibitor, niacin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Two or three of the individual drugs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Familial hypercholesterol emia, homozygous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LDL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Niacin, atorvastatin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Resin plus niacin plus reductase inhibitor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Lp(a) hyperlipoprotein emia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Lp(a) increased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Niacin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9" name="Group 29"/>
          <p:cNvGraphicFramePr>
            <a:graphicFrameLocks noGrp="1"/>
          </p:cNvGraphicFramePr>
          <p:nvPr/>
        </p:nvGraphicFramePr>
        <p:xfrm>
          <a:off x="685800" y="1397000"/>
          <a:ext cx="6934200" cy="3689350"/>
        </p:xfrm>
        <a:graphic>
          <a:graphicData uri="http://schemas.openxmlformats.org/drawingml/2006/table">
            <a:tbl>
              <a:tblPr/>
              <a:tblGrid>
                <a:gridCol w="3441700"/>
                <a:gridCol w="3492500"/>
              </a:tblGrid>
              <a:tr h="3555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Hypertriglyceridemia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Hypercholesterolemia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Diabetes mellitus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Alcohol ingestion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Severe nephrosis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Estrogens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Uremia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Corticosteroid excess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Hypothyroidism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Gycogen strorage disease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Hypopituitrarism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Acromegaly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Immunoglobulinplipoprotein complex disorders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Lipodystrophy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Hypothyroidism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Early nephrosis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Resolving lipemia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Immunoglobulinplipoprotein complex disorders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Anorexia nervosa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Cholestasis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Hypopitoitarism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Corticosteroid excess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330200" y="685800"/>
            <a:ext cx="7912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Secondary causes of hyperlipoproteinemia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35000" y="558800"/>
            <a:ext cx="78486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MANAGEMENT HYPERLIPOPROTEINEMIA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DIETARY MANAGEMENT</a:t>
            </a:r>
          </a:p>
          <a:p>
            <a:pPr>
              <a:spcBef>
                <a:spcPct val="50000"/>
              </a:spcBef>
            </a:pPr>
            <a:r>
              <a:rPr lang="en-US" sz="2000"/>
              <a:t>	-diet                   kolesterol dan lemak jenuh dikurangi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-diet + obat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DRUGS USED IN HYPERLIPIDEMIA</a:t>
            </a:r>
          </a:p>
          <a:p>
            <a:pPr>
              <a:spcBef>
                <a:spcPct val="50000"/>
              </a:spcBef>
            </a:pPr>
            <a:r>
              <a:rPr lang="en-US" sz="2000"/>
              <a:t>	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V="1">
            <a:off x="2324100" y="2159000"/>
            <a:ext cx="8890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Cholesterol-Lowering Drug Therapy</a:t>
            </a:r>
            <a:endParaRPr kumimoji="0" lang="en-US" sz="4400" b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685800" y="17684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</a:t>
            </a:r>
            <a:r>
              <a:rPr kumimoji="0"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CoA</a:t>
            </a: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kumimoji="0"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Reductase</a:t>
            </a: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Inhibitors (</a:t>
            </a:r>
            <a:r>
              <a:rPr kumimoji="0"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statin</a:t>
            </a: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)</a:t>
            </a:r>
            <a:endParaRPr kumimoji="0" lang="en-US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Lovastatin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Pravastatin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Simvastatin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Fluvastatin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Atorvastatin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Rosuvastatin</a:t>
            </a:r>
            <a:endParaRPr kumimoji="0" lang="en-US" dirty="0">
              <a:latin typeface="Times New Roman" charset="0"/>
            </a:endParaRP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4648200" y="1752600"/>
            <a:ext cx="4102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Fibric</a:t>
            </a: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acid derivatives (</a:t>
            </a:r>
            <a:r>
              <a:rPr kumimoji="0"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Fibrates</a:t>
            </a: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)</a:t>
            </a:r>
            <a:endParaRPr kumimoji="0" lang="en-US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Gemfibrozil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Fenofibrate</a:t>
            </a:r>
            <a:endParaRPr kumimoji="0" lang="en-US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 Binding Resins</a:t>
            </a:r>
            <a:endParaRPr kumimoji="0" lang="en-US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Cholestyramine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i="1" dirty="0" err="1">
                <a:latin typeface="Times New Roman" charset="0"/>
              </a:rPr>
              <a:t>Colestipol</a:t>
            </a:r>
            <a:endParaRPr kumimoji="0" lang="en-US" sz="2400" i="1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Niacin (nicotinic acid)</a:t>
            </a:r>
            <a:endParaRPr kumimoji="0"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0"/>
          <p:cNvSpPr>
            <a:spLocks noChangeArrowheads="1"/>
          </p:cNvSpPr>
          <p:nvPr/>
        </p:nvSpPr>
        <p:spPr bwMode="auto">
          <a:xfrm>
            <a:off x="4927600" y="2768600"/>
            <a:ext cx="9652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3302000" y="850900"/>
            <a:ext cx="27940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3327400" y="850900"/>
            <a:ext cx="2540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6108700" y="850900"/>
            <a:ext cx="381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3390900" y="5384800"/>
            <a:ext cx="273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 flipV="1">
            <a:off x="3352800" y="2463800"/>
            <a:ext cx="25400" cy="293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3352800" y="1778000"/>
            <a:ext cx="2540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V="1">
            <a:off x="3365500" y="2095500"/>
            <a:ext cx="2413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2857500" y="1727200"/>
            <a:ext cx="317500" cy="393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H="1">
            <a:off x="2844800" y="2120900"/>
            <a:ext cx="3302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2844800" y="1676400"/>
            <a:ext cx="12700" cy="787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3771900" y="4445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hepatosit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2070100" y="1968500"/>
            <a:ext cx="58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LDL</a:t>
            </a: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3073400" y="1941513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        R</a:t>
            </a: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4013200" y="1154113"/>
            <a:ext cx="19685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Acetyl –CoA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HMG-CoA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               </a:t>
            </a:r>
            <a:r>
              <a:rPr lang="en-US" sz="1400">
                <a:solidFill>
                  <a:schemeClr val="hlink"/>
                </a:solidFill>
              </a:rPr>
              <a:t>HMG-CoA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               reductase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	inhibitor</a:t>
            </a:r>
          </a:p>
          <a:p>
            <a:pPr>
              <a:spcBef>
                <a:spcPct val="50000"/>
              </a:spcBef>
            </a:pPr>
            <a:r>
              <a:rPr lang="en-US" sz="1800"/>
              <a:t>Cholesterol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 </a:t>
            </a:r>
          </a:p>
          <a:p>
            <a:pPr>
              <a:spcBef>
                <a:spcPct val="50000"/>
              </a:spcBef>
            </a:pPr>
            <a:r>
              <a:rPr lang="en-US" sz="1800"/>
              <a:t>Bile acid</a:t>
            </a:r>
          </a:p>
        </p:txBody>
      </p:sp>
      <p:sp>
        <p:nvSpPr>
          <p:cNvPr id="19473" name="Line 20"/>
          <p:cNvSpPr>
            <a:spLocks noChangeShapeType="1"/>
          </p:cNvSpPr>
          <p:nvPr/>
        </p:nvSpPr>
        <p:spPr bwMode="auto">
          <a:xfrm>
            <a:off x="4330700" y="1460500"/>
            <a:ext cx="127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21"/>
          <p:cNvSpPr>
            <a:spLocks noChangeShapeType="1"/>
          </p:cNvSpPr>
          <p:nvPr/>
        </p:nvSpPr>
        <p:spPr bwMode="auto">
          <a:xfrm>
            <a:off x="4381500" y="2298700"/>
            <a:ext cx="25400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>
            <a:off x="4521200" y="4140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6"/>
          <p:cNvSpPr>
            <a:spLocks noChangeShapeType="1"/>
          </p:cNvSpPr>
          <p:nvPr/>
        </p:nvSpPr>
        <p:spPr bwMode="auto">
          <a:xfrm flipV="1">
            <a:off x="4953000" y="4254500"/>
            <a:ext cx="469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7"/>
          <p:cNvSpPr>
            <a:spLocks noChangeShapeType="1"/>
          </p:cNvSpPr>
          <p:nvPr/>
        </p:nvSpPr>
        <p:spPr bwMode="auto">
          <a:xfrm>
            <a:off x="5397500" y="4279900"/>
            <a:ext cx="2438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8"/>
          <p:cNvSpPr>
            <a:spLocks noChangeShapeType="1"/>
          </p:cNvSpPr>
          <p:nvPr/>
        </p:nvSpPr>
        <p:spPr bwMode="auto">
          <a:xfrm flipH="1">
            <a:off x="5054600" y="4724400"/>
            <a:ext cx="2311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>
            <a:off x="2641600" y="3949700"/>
            <a:ext cx="381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30"/>
          <p:cNvSpPr>
            <a:spLocks noChangeShapeType="1"/>
          </p:cNvSpPr>
          <p:nvPr/>
        </p:nvSpPr>
        <p:spPr bwMode="auto">
          <a:xfrm flipH="1">
            <a:off x="2692400" y="4318000"/>
            <a:ext cx="330200" cy="368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31"/>
          <p:cNvSpPr>
            <a:spLocks noChangeShapeType="1"/>
          </p:cNvSpPr>
          <p:nvPr/>
        </p:nvSpPr>
        <p:spPr bwMode="auto">
          <a:xfrm>
            <a:off x="2641600" y="3962400"/>
            <a:ext cx="254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Text Box 32"/>
          <p:cNvSpPr txBox="1">
            <a:spLocks noChangeArrowheads="1"/>
          </p:cNvSpPr>
          <p:nvPr/>
        </p:nvSpPr>
        <p:spPr bwMode="auto">
          <a:xfrm>
            <a:off x="1714500" y="419100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VLDL</a:t>
            </a:r>
          </a:p>
        </p:txBody>
      </p:sp>
      <p:sp>
        <p:nvSpPr>
          <p:cNvPr id="19483" name="Line 33"/>
          <p:cNvSpPr>
            <a:spLocks noChangeShapeType="1"/>
          </p:cNvSpPr>
          <p:nvPr/>
        </p:nvSpPr>
        <p:spPr bwMode="auto">
          <a:xfrm>
            <a:off x="3606800" y="2349500"/>
            <a:ext cx="58420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34"/>
          <p:cNvSpPr>
            <a:spLocks noChangeShapeType="1"/>
          </p:cNvSpPr>
          <p:nvPr/>
        </p:nvSpPr>
        <p:spPr bwMode="auto">
          <a:xfrm flipH="1">
            <a:off x="3200400" y="4038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6"/>
          <p:cNvSpPr>
            <a:spLocks noChangeShapeType="1"/>
          </p:cNvSpPr>
          <p:nvPr/>
        </p:nvSpPr>
        <p:spPr bwMode="auto">
          <a:xfrm>
            <a:off x="4165600" y="2908300"/>
            <a:ext cx="469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7"/>
          <p:cNvSpPr>
            <a:spLocks noChangeShapeType="1"/>
          </p:cNvSpPr>
          <p:nvPr/>
        </p:nvSpPr>
        <p:spPr bwMode="auto">
          <a:xfrm>
            <a:off x="6045200" y="4622800"/>
            <a:ext cx="203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Text Box 38"/>
          <p:cNvSpPr txBox="1">
            <a:spLocks noChangeArrowheads="1"/>
          </p:cNvSpPr>
          <p:nvPr/>
        </p:nvSpPr>
        <p:spPr bwMode="auto">
          <a:xfrm>
            <a:off x="6286500" y="4927600"/>
            <a:ext cx="762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</a:rPr>
              <a:t>Resin</a:t>
            </a:r>
          </a:p>
        </p:txBody>
      </p:sp>
      <p:sp>
        <p:nvSpPr>
          <p:cNvPr id="19488" name="Line 39"/>
          <p:cNvSpPr>
            <a:spLocks noChangeShapeType="1"/>
          </p:cNvSpPr>
          <p:nvPr/>
        </p:nvSpPr>
        <p:spPr bwMode="auto">
          <a:xfrm>
            <a:off x="3644900" y="4038600"/>
            <a:ext cx="139700" cy="27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Text Box 40"/>
          <p:cNvSpPr txBox="1">
            <a:spLocks noChangeArrowheads="1"/>
          </p:cNvSpPr>
          <p:nvPr/>
        </p:nvSpPr>
        <p:spPr bwMode="auto">
          <a:xfrm>
            <a:off x="3479800" y="4392613"/>
            <a:ext cx="7874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Niacin</a:t>
            </a:r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1536700" y="736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Blood</a:t>
            </a:r>
          </a:p>
        </p:txBody>
      </p:sp>
      <p:sp>
        <p:nvSpPr>
          <p:cNvPr id="19491" name="Line 42"/>
          <p:cNvSpPr>
            <a:spLocks noChangeShapeType="1"/>
          </p:cNvSpPr>
          <p:nvPr/>
        </p:nvSpPr>
        <p:spPr bwMode="auto">
          <a:xfrm>
            <a:off x="7048500" y="304800"/>
            <a:ext cx="5080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7404100" y="622300"/>
            <a:ext cx="59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Gut</a:t>
            </a:r>
          </a:p>
        </p:txBody>
      </p:sp>
      <p:sp>
        <p:nvSpPr>
          <p:cNvPr id="19493" name="Line 45"/>
          <p:cNvSpPr>
            <a:spLocks noChangeShapeType="1"/>
          </p:cNvSpPr>
          <p:nvPr/>
        </p:nvSpPr>
        <p:spPr bwMode="auto">
          <a:xfrm flipH="1">
            <a:off x="7543800" y="4368800"/>
            <a:ext cx="266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Line 46"/>
          <p:cNvSpPr>
            <a:spLocks noChangeShapeType="1"/>
          </p:cNvSpPr>
          <p:nvPr/>
        </p:nvSpPr>
        <p:spPr bwMode="auto">
          <a:xfrm>
            <a:off x="7366000" y="4749800"/>
            <a:ext cx="508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Text Box 47"/>
          <p:cNvSpPr txBox="1">
            <a:spLocks noChangeArrowheads="1"/>
          </p:cNvSpPr>
          <p:nvPr/>
        </p:nvSpPr>
        <p:spPr bwMode="auto">
          <a:xfrm>
            <a:off x="1308100" y="5778500"/>
            <a:ext cx="624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Tempat kerja HMG-CoA reductase inhibitor, niacin dan resin untuk terapi hiperlipiemia. Reseptor LDL meningkat dg terapi resin dan HMG-CoA reductase inhibitor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704850" y="476250"/>
            <a:ext cx="777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CoA Reductase Inhibitors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742950" y="2533650"/>
            <a:ext cx="3429000" cy="37147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143000" y="20097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-5380779">
            <a:off x="967581" y="25757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-5380779">
            <a:off x="2043906" y="25757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42925" y="14763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743075" y="17335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390775" y="194310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790575" y="3124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1.) LDL  Uptake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790700" y="3124200"/>
            <a:ext cx="0" cy="112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904875" y="42195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Cholesterol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2762250" y="28670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2.) Synthesis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2343150" y="364807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CoA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3181350" y="3257550"/>
            <a:ext cx="390525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2533650" y="3981450"/>
            <a:ext cx="295275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9" name="Text Box 17"/>
          <p:cNvSpPr txBox="1">
            <a:spLocks noChangeArrowheads="1"/>
          </p:cNvSpPr>
          <p:nvPr/>
        </p:nvSpPr>
        <p:spPr bwMode="auto">
          <a:xfrm>
            <a:off x="885825" y="53244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1800225" y="4600575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1828800" y="5743575"/>
            <a:ext cx="0" cy="6953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5010150" y="2495550"/>
            <a:ext cx="3429000" cy="37147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-5380779">
            <a:off x="537765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 rot="-5380779">
            <a:off x="593010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rot="-5380779">
            <a:off x="6501606" y="24995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 rot="-5380779">
            <a:off x="707310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553075" y="20764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5781675" y="15430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7248525" y="21050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6200775" y="18383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6667500" y="20669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2609850" y="15525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391275" y="3171825"/>
            <a:ext cx="0" cy="1123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64" name="Text Box 32"/>
          <p:cNvSpPr txBox="1">
            <a:spLocks noChangeArrowheads="1"/>
          </p:cNvSpPr>
          <p:nvPr/>
        </p:nvSpPr>
        <p:spPr bwMode="auto">
          <a:xfrm>
            <a:off x="5514975" y="42481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Cholesterol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56065" name="Text Box 33"/>
          <p:cNvSpPr txBox="1">
            <a:spLocks noChangeArrowheads="1"/>
          </p:cNvSpPr>
          <p:nvPr/>
        </p:nvSpPr>
        <p:spPr bwMode="auto">
          <a:xfrm>
            <a:off x="6743700" y="360997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CoA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56066" name="Text Box 34"/>
          <p:cNvSpPr txBox="1">
            <a:spLocks noChangeArrowheads="1"/>
          </p:cNvSpPr>
          <p:nvPr/>
        </p:nvSpPr>
        <p:spPr bwMode="auto">
          <a:xfrm>
            <a:off x="5438775" y="527685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6391275" y="4619625"/>
            <a:ext cx="0" cy="638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6410325" y="5715000"/>
            <a:ext cx="0" cy="6953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H="1">
            <a:off x="7086600" y="3962400"/>
            <a:ext cx="295275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7620000" y="3267075"/>
            <a:ext cx="390525" cy="390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172325" y="3981450"/>
            <a:ext cx="219075" cy="22860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4267200" y="3505200"/>
            <a:ext cx="647700" cy="1562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685800" y="334963"/>
            <a:ext cx="7772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Statin Adverse Effects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417638"/>
            <a:ext cx="77724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 sz="3200">
                <a:sym typeface="Symbol" pitchFamily="18" charset="2"/>
              </a:rPr>
              <a:t>Major toxicities: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chemeClr val="tx2"/>
                </a:solidFill>
                <a:sym typeface="Symbol" pitchFamily="18" charset="2"/>
              </a:rPr>
              <a:t> Hepatic transaminases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chemeClr val="tx2"/>
                </a:solidFill>
                <a:sym typeface="Symbol" pitchFamily="18" charset="2"/>
              </a:rPr>
              <a:t>Myalgia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chemeClr val="tx2"/>
                </a:solidFill>
                <a:sym typeface="Symbol" pitchFamily="18" charset="2"/>
              </a:rPr>
              <a:t>Rhabdomyolysis</a:t>
            </a:r>
            <a:endParaRPr kumimoji="0" lang="en-US" sz="3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1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 sz="3200"/>
              <a:t>Selected minor adverse effects: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rgbClr val="FFFFCC"/>
                </a:solidFill>
              </a:rPr>
              <a:t>Dyspepsia/heartburn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rgbClr val="FFFFCC"/>
                </a:solidFill>
              </a:rPr>
              <a:t>Headache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>
                <a:solidFill>
                  <a:srgbClr val="FFFFCC"/>
                </a:solidFill>
              </a:rPr>
              <a:t>Taste disturbances</a:t>
            </a:r>
            <a:endParaRPr kumimoji="0"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5715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099" name="Picture 5" descr="table 35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7463"/>
            <a:ext cx="91440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579438" y="487363"/>
            <a:ext cx="81073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Monitoring of Lipid Lowering Therapy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Lipid Profiles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Before initiation and at 6-12 weeks until stable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Every 6 months thereafter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Hepatic Transaminases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Baseline and every 6-12 weeks until stable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Every 6 months thereafter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Glucose, Uric Acid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669925" y="396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How do you Choose a Statin?</a:t>
            </a:r>
            <a:br>
              <a:rPr kumimoji="0"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kumimoji="0" lang="en-US" sz="2400">
                <a:solidFill>
                  <a:schemeClr val="tx2"/>
                </a:solidFill>
                <a:latin typeface="Times New Roman" charset="0"/>
              </a:rPr>
              <a:t>Differences among the HMG-CoA Reductase Inhibitors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492625" y="1809750"/>
            <a:ext cx="4289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Potency (LDL, HDL, TG)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Clinical efficacy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Hydrophilic </a:t>
            </a:r>
            <a:r>
              <a:rPr kumimoji="0" lang="en-US" sz="2400" i="1"/>
              <a:t>vs</a:t>
            </a:r>
            <a:r>
              <a:rPr kumimoji="0" lang="en-US"/>
              <a:t> Lipophilic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Pharmacokinetics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Cost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Drug Interactions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Non-lipid effects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3400" y="2133600"/>
          <a:ext cx="38941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1814760" imgH="1409760" progId="MS_ClipArt_Gallery.2">
                  <p:embed/>
                </p:oleObj>
              </mc:Choice>
              <mc:Fallback>
                <p:oleObj name="Clip" r:id="rId3" imgW="1814760" imgH="1409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38941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704850" y="476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 Binding Resins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742950" y="2533650"/>
            <a:ext cx="3429000" cy="3124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143000" y="20097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-5380779">
            <a:off x="967581" y="25757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-5380779">
            <a:off x="2043906" y="25757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42925" y="14763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43075" y="17335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2390775" y="194310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>
            <a:off x="790575" y="3124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1.) LDL  Uptake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790700" y="3124200"/>
            <a:ext cx="0" cy="1123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904875" y="42195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Cholesterol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62189" name="Text Box 13"/>
          <p:cNvSpPr txBox="1">
            <a:spLocks noChangeArrowheads="1"/>
          </p:cNvSpPr>
          <p:nvPr/>
        </p:nvSpPr>
        <p:spPr bwMode="auto">
          <a:xfrm>
            <a:off x="2762250" y="28670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2.) Synthesis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2343150" y="364807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CoA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3181350" y="3257550"/>
            <a:ext cx="390525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2533650" y="3981450"/>
            <a:ext cx="295275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93" name="Text Box 17"/>
          <p:cNvSpPr txBox="1">
            <a:spLocks noChangeArrowheads="1"/>
          </p:cNvSpPr>
          <p:nvPr/>
        </p:nvSpPr>
        <p:spPr bwMode="auto">
          <a:xfrm>
            <a:off x="885825" y="53244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1800225" y="4600575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5010150" y="2466975"/>
            <a:ext cx="3429000" cy="3181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-5380779">
            <a:off x="537765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-5380779">
            <a:off x="593010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 rot="-5380779">
            <a:off x="6501606" y="249951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 rot="-5380779">
            <a:off x="7073106" y="2518569"/>
            <a:ext cx="655638" cy="323850"/>
          </a:xfrm>
          <a:prstGeom prst="flowChartOnlineStorag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5553075" y="20764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5781675" y="1543050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248525" y="21050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6200775" y="18383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6667500" y="206692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609850" y="1552575"/>
            <a:ext cx="295275" cy="3143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6391275" y="3171825"/>
            <a:ext cx="0" cy="1123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207" name="Text Box 31"/>
          <p:cNvSpPr txBox="1">
            <a:spLocks noChangeArrowheads="1"/>
          </p:cNvSpPr>
          <p:nvPr/>
        </p:nvSpPr>
        <p:spPr bwMode="auto">
          <a:xfrm>
            <a:off x="5514975" y="42481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Cholesterol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62208" name="Text Box 32"/>
          <p:cNvSpPr txBox="1">
            <a:spLocks noChangeArrowheads="1"/>
          </p:cNvSpPr>
          <p:nvPr/>
        </p:nvSpPr>
        <p:spPr bwMode="auto">
          <a:xfrm>
            <a:off x="6743700" y="360997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HMG CoA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62209" name="Text Box 33"/>
          <p:cNvSpPr txBox="1">
            <a:spLocks noChangeArrowheads="1"/>
          </p:cNvSpPr>
          <p:nvPr/>
        </p:nvSpPr>
        <p:spPr bwMode="auto">
          <a:xfrm>
            <a:off x="5438775" y="527685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6391275" y="4619625"/>
            <a:ext cx="0" cy="638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7086600" y="3962400"/>
            <a:ext cx="295275" cy="295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7620000" y="3267075"/>
            <a:ext cx="390525" cy="390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AutoShape 37"/>
          <p:cNvSpPr>
            <a:spLocks noChangeArrowheads="1"/>
          </p:cNvSpPr>
          <p:nvPr/>
        </p:nvSpPr>
        <p:spPr bwMode="auto">
          <a:xfrm>
            <a:off x="4267200" y="3505200"/>
            <a:ext cx="647700" cy="1562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AutoShape 38"/>
          <p:cNvSpPr>
            <a:spLocks noChangeArrowheads="1"/>
          </p:cNvSpPr>
          <p:nvPr/>
        </p:nvSpPr>
        <p:spPr bwMode="auto">
          <a:xfrm>
            <a:off x="752475" y="5934075"/>
            <a:ext cx="3419475" cy="43815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AutoShape 39"/>
          <p:cNvSpPr>
            <a:spLocks noChangeArrowheads="1"/>
          </p:cNvSpPr>
          <p:nvPr/>
        </p:nvSpPr>
        <p:spPr bwMode="auto">
          <a:xfrm>
            <a:off x="5095875" y="5934075"/>
            <a:ext cx="3419475" cy="43815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1266825" y="597217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1800" b="1">
                <a:solidFill>
                  <a:schemeClr val="bg2"/>
                </a:solidFill>
              </a:rPr>
              <a:t>Intestines</a:t>
            </a:r>
            <a:endParaRPr kumimoji="0" lang="en-US" sz="2400"/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5457825" y="597217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1800" b="1">
                <a:solidFill>
                  <a:schemeClr val="bg2"/>
                </a:solidFill>
              </a:rPr>
              <a:t>Intestines</a:t>
            </a:r>
            <a:endParaRPr kumimoji="0" lang="en-US" sz="2400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1819275" y="5676900"/>
            <a:ext cx="0" cy="2952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1905000" y="6010275"/>
            <a:ext cx="885825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V="1">
            <a:off x="2943225" y="554355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2457450" y="5505450"/>
            <a:ext cx="476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6477000" y="6019800"/>
            <a:ext cx="885825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6391275" y="5657850"/>
            <a:ext cx="0" cy="2952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V="1">
            <a:off x="7439025" y="5553075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7315200" y="5791200"/>
            <a:ext cx="295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Precautions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17081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 sz="3200"/>
              <a:t>Efek yang tidak diinginkan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/>
              <a:t>Konstipasi , nyeri abdomen, rasa tak enak  (unpleasant taste)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Niacin (</a:t>
            </a:r>
            <a:r>
              <a:rPr kumimoji="0"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Nikotinic</a:t>
            </a:r>
            <a:r>
              <a:rPr kumimoji="0"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acid )</a:t>
            </a:r>
            <a:endParaRPr kumimoji="0" lang="en-US" sz="4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568450"/>
            <a:ext cx="825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Mechanism of action</a:t>
            </a:r>
            <a:endParaRPr kumimoji="0" lang="en-US" sz="32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Menghambat pembentukan  free fatty acid dari adipose tissue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Menghambat  sintesis VLDL and LDL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Effects on lipids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>
                <a:sym typeface="Symbol" pitchFamily="18" charset="2"/>
              </a:rPr>
              <a:t>  LDL,  HDL,  TG</a:t>
            </a:r>
            <a:endParaRPr kumimoji="0" lang="en-US" sz="2400"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>
                <a:sym typeface="Symbol" pitchFamily="18" charset="2"/>
              </a:rPr>
              <a:t>Lowers Lp(a)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Niacin </a:t>
            </a:r>
            <a:b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– farmakokinetik 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38200" y="1614488"/>
            <a:ext cx="7943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Diberikan p.o  yang akan diubah menjadi nikotinamid yg merupakan co faktor dari NAD (nikotinikk adenin dinukleotida )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3200"/>
              <a:t>S.E :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3200"/>
              <a:t>  Kemerahan pada kulit disertai perasaan panas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3200"/>
              <a:t>  Pruritus . Gastrointestinal, hyperuresemia , gangguan toleransi Glucosa dan hepatotoksisitas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Niacin - Precautions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38150" y="1568450"/>
            <a:ext cx="8324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>
                <a:sym typeface="Symbol" pitchFamily="18" charset="2"/>
              </a:rPr>
              <a:t>Drug interactions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>
                <a:sym typeface="Symbol" pitchFamily="18" charset="2"/>
              </a:rPr>
              <a:t>Alcohol:  risk of hepatotoxicity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>
                <a:sym typeface="Symbol" pitchFamily="18" charset="2"/>
              </a:rPr>
              <a:t>Statins, fibrates:  risk of hepatotoxicity and/or myalgias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Fibrates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69925" y="15398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Mechanism of action</a:t>
            </a:r>
            <a:endParaRPr kumimoji="0" lang="en-US" sz="32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Inhibition of cholesterol 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Decreased TG 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Inhibition of lipolysis in adipose tissue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Decreased production of VLDL/</a:t>
            </a:r>
            <a:r>
              <a:rPr kumimoji="0" lang="en-US" sz="2400">
                <a:sym typeface="Symbol" pitchFamily="18" charset="2"/>
              </a:rPr>
              <a:t> clearance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>
                <a:sym typeface="Symbol" pitchFamily="18" charset="2"/>
              </a:rPr>
              <a:t>Increased plasma and hepatic LPL( lipoprotein lipase ) activity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Effect on lipids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>
                <a:sym typeface="Symbol" pitchFamily="18" charset="2"/>
              </a:rPr>
              <a:t>  LDL,  HDL,  TG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355600"/>
            <a:ext cx="8483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Farmakokinetik 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/>
              <a:t>Peroral absorbsi sempurna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/>
              <a:t>Mengalami estrifikasi menjadi as klofibrat aktif yg terikat pada albumin.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/>
              <a:t>Diekskersi ke dalam urin dalam bentuk glukoronida.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Fibrates Precautions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Adverse effects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Nausea, diarrhea, cholelithiasis, phototoxicity</a:t>
            </a:r>
            <a:endParaRPr kumimoji="0" lang="en-US" sz="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en-US"/>
              <a:t>Drug interactions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Increased risk of hepatotoxicity and/or myalgias pada penggunaan  bersamaan dengan  statins and/or niacin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0" lang="en-US" sz="2400"/>
              <a:t>Protein binding displacement (e.g., warfarin)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6900" y="4559300"/>
            <a:ext cx="81661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Kontra indikasi : </a:t>
            </a:r>
          </a:p>
          <a:p>
            <a:pPr>
              <a:spcBef>
                <a:spcPct val="50000"/>
              </a:spcBef>
            </a:pPr>
            <a:r>
              <a:rPr lang="en-US"/>
              <a:t>	Kelainan fgs hati, ginjal dan wanita hamil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6756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400">
                <a:latin typeface="Tahoma" charset="0"/>
              </a:rPr>
              <a:t>Sumber lipid : Diet dan sintesis di hati</a:t>
            </a:r>
          </a:p>
          <a:p>
            <a:pPr>
              <a:spcBef>
                <a:spcPct val="50000"/>
              </a:spcBef>
            </a:pPr>
            <a:r>
              <a:rPr kumimoji="0" lang="en-US" sz="2400">
                <a:latin typeface="Tahoma" charset="0"/>
              </a:rPr>
              <a:t>	Trigiserida(TG) dan Kolesterol (K) sukar larut dalam, air untuk transportasinya  butuh bantuan protein spesifik             ( apoprotein dan fosfolipid) 		komplek lipoprotein </a:t>
            </a:r>
          </a:p>
          <a:p>
            <a:pPr>
              <a:spcBef>
                <a:spcPct val="50000"/>
              </a:spcBef>
            </a:pPr>
            <a:r>
              <a:rPr kumimoji="0" lang="en-US" sz="2400">
                <a:latin typeface="Tahoma" charset="0"/>
              </a:rPr>
              <a:t>Bila makanan mengandung K berlebih , hati akan mensintesis TG dalam jar lemak dan mendistribusikan melalui VLDL ke jar lemak.</a:t>
            </a:r>
          </a:p>
          <a:p>
            <a:pPr>
              <a:spcBef>
                <a:spcPct val="50000"/>
              </a:spcBef>
            </a:pPr>
            <a:r>
              <a:rPr kumimoji="0" lang="en-US" sz="2400">
                <a:latin typeface="Tahoma" charset="0"/>
              </a:rPr>
              <a:t>Sumber K endogen yang utama adalah hati . Hati mensintesis K dari as acetat dg bantuan Enz HMG Co A Reduktase </a:t>
            </a:r>
          </a:p>
          <a:p>
            <a:pPr>
              <a:spcBef>
                <a:spcPct val="50000"/>
              </a:spcBef>
            </a:pPr>
            <a:r>
              <a:rPr kumimoji="0" lang="en-US" sz="2400">
                <a:latin typeface="Tahoma" charset="0"/>
              </a:rPr>
              <a:t>Sintese K oleh hati dikontrol oleh K darah . Bila kadar K plasma meningkat 		  aktivitas HMG CoA reductase  sintesa K turun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367213" y="18573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179638" y="50180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394700" y="4940300"/>
            <a:ext cx="139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77800" y="482600"/>
            <a:ext cx="89662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00CC00"/>
                </a:solidFill>
              </a:rPr>
              <a:t>Inhibitors of intestinal sterol absorption</a:t>
            </a:r>
          </a:p>
          <a:p>
            <a:r>
              <a:rPr lang="en-US"/>
              <a:t>Exp :  Ezetimibe</a:t>
            </a:r>
          </a:p>
          <a:p>
            <a:r>
              <a:rPr lang="en-US"/>
              <a:t>		-Inhibit intestinal absorption of : 					phytosterol</a:t>
            </a:r>
          </a:p>
          <a:p>
            <a:r>
              <a:rPr lang="en-US"/>
              <a:t>                                                    cholesterol</a:t>
            </a:r>
          </a:p>
          <a:p>
            <a:r>
              <a:rPr lang="en-US"/>
              <a:t>		-Reduction -LDL </a:t>
            </a:r>
          </a:p>
          <a:p>
            <a:r>
              <a:rPr lang="en-US"/>
              <a:t>Farmakokinetik :</a:t>
            </a:r>
          </a:p>
          <a:p>
            <a:r>
              <a:rPr lang="en-US"/>
              <a:t>	peak level 12-14 jam</a:t>
            </a:r>
          </a:p>
          <a:p>
            <a:r>
              <a:rPr lang="en-US"/>
              <a:t>	half life 22 jam </a:t>
            </a:r>
            <a:r>
              <a:rPr lang="en-US">
                <a:sym typeface="Wingdings" pitchFamily="2" charset="2"/>
              </a:rPr>
              <a:t> mengalami enterohepatic cycle</a:t>
            </a:r>
          </a:p>
          <a:p>
            <a:r>
              <a:rPr lang="en-US">
                <a:sym typeface="Wingdings" pitchFamily="2" charset="2"/>
              </a:rPr>
              <a:t>           ekskresi 80 % melalui feses</a:t>
            </a:r>
          </a:p>
          <a:p>
            <a:r>
              <a:rPr lang="en-US">
                <a:sym typeface="Wingdings" pitchFamily="2" charset="2"/>
              </a:rPr>
              <a:t>Therapeutic uses :   LDL    18 % pada  primary hypercholes 			terolemia</a:t>
            </a:r>
            <a:r>
              <a:rPr lang="en-US"/>
              <a:t> </a:t>
            </a:r>
          </a:p>
          <a:p>
            <a:r>
              <a:rPr lang="en-US"/>
              <a:t>			 HDL meningkat minimal</a:t>
            </a:r>
          </a:p>
        </p:txBody>
      </p:sp>
      <p:cxnSp>
        <p:nvCxnSpPr>
          <p:cNvPr id="31747" name="Straight Arrow Connector 4"/>
          <p:cNvCxnSpPr>
            <a:cxnSpLocks noChangeShapeType="1"/>
          </p:cNvCxnSpPr>
          <p:nvPr/>
        </p:nvCxnSpPr>
        <p:spPr bwMode="auto">
          <a:xfrm rot="16200000" flipH="1">
            <a:off x="3746500" y="5499100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360613" y="1931988"/>
            <a:ext cx="42973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en-GB" sz="10600">
                <a:latin typeface="Perpetua" pitchFamily="18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825" y="406400"/>
            <a:ext cx="80660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algn="ctr">
              <a:tabLst>
                <a:tab pos="1622425" algn="l"/>
              </a:tabLst>
            </a:pPr>
            <a:r>
              <a:rPr kumimoji="0" lang="en-US" sz="2400" b="1">
                <a:latin typeface="Verdana" pitchFamily="34" charset="0"/>
              </a:rPr>
              <a:t>Classification of Plasma Lipid Levels*</a:t>
            </a:r>
            <a:endParaRPr kumimoji="0" lang="en-US" sz="2400">
              <a:latin typeface="Verdana" pitchFamily="34" charset="0"/>
            </a:endParaRPr>
          </a:p>
          <a:p>
            <a:pPr indent="228600" algn="ctr">
              <a:tabLst>
                <a:tab pos="1622425" algn="l"/>
              </a:tabLst>
            </a:pPr>
            <a:endParaRPr kumimoji="0" lang="en-US" sz="1800" b="1">
              <a:latin typeface="Verdana" pitchFamily="34" charset="0"/>
            </a:endParaRPr>
          </a:p>
          <a:p>
            <a:pPr indent="228600">
              <a:tabLst>
                <a:tab pos="1622425" algn="l"/>
              </a:tabLst>
            </a:pPr>
            <a:r>
              <a:rPr kumimoji="0" lang="en-US" sz="1800" b="1">
                <a:latin typeface="Verdana" pitchFamily="34" charset="0"/>
              </a:rPr>
              <a:t>Total Cholesterol</a:t>
            </a:r>
            <a:endParaRPr kumimoji="0" lang="en-US" sz="1800">
              <a:latin typeface="Verdana" pitchFamily="34" charset="0"/>
            </a:endParaRP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&lt;200 mg/dl		Desirable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200-239 mg/dl		Borderline 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≥ 240 mg/dl		High 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 b="1">
                <a:latin typeface="Verdana" pitchFamily="34" charset="0"/>
              </a:rPr>
              <a:t>HDL-C</a:t>
            </a:r>
            <a:endParaRPr kumimoji="0" lang="en-US" sz="1800">
              <a:latin typeface="Verdana" pitchFamily="34" charset="0"/>
            </a:endParaRP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&lt;40 mg/dl		Low ( consider 50 mg/dl for 						women)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&gt;60 mg/dl 		High 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LDL-C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&lt;100 mg/dl		Optimal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100-129 mg/dl		Near optimal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130-159 mg/dl		Borderline 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160-189 mg/dl		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≥ 190 mg/dl		Very 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"Triglycerides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&lt;150 mg/dl		Normal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150-199 mg/dl		Borderline 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	200-499 mg/dl		High</a:t>
            </a:r>
          </a:p>
          <a:p>
            <a:pPr indent="228600">
              <a:tabLst>
                <a:tab pos="1622425" algn="l"/>
              </a:tabLst>
            </a:pPr>
            <a:r>
              <a:rPr kumimoji="0" lang="en-US" sz="1800">
                <a:latin typeface="Verdana" pitchFamily="34" charset="0"/>
              </a:rPr>
              <a:t>            	≥ 500 mg/dl		Very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7500" y="0"/>
            <a:ext cx="79883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kumimoji="0" lang="en-US"/>
          </a:p>
          <a:p>
            <a:pPr>
              <a:spcBef>
                <a:spcPct val="50000"/>
              </a:spcBef>
            </a:pPr>
            <a:r>
              <a:rPr kumimoji="0" lang="id-ID"/>
              <a:t>Lipid darah jalur eksogen :</a:t>
            </a:r>
          </a:p>
          <a:p>
            <a:endParaRPr kumimoji="0" lang="en-US" sz="2000"/>
          </a:p>
          <a:p>
            <a:r>
              <a:rPr kumimoji="0" lang="id-ID" sz="2400"/>
              <a:t>T</a:t>
            </a:r>
            <a:r>
              <a:rPr kumimoji="0" lang="en-US" sz="2400"/>
              <a:t>G</a:t>
            </a:r>
            <a:r>
              <a:rPr kumimoji="0" lang="id-ID" sz="2400"/>
              <a:t> &amp; </a:t>
            </a:r>
            <a:r>
              <a:rPr kumimoji="0" lang="en-US" sz="2400"/>
              <a:t> K </a:t>
            </a:r>
            <a:r>
              <a:rPr kumimoji="0" lang="id-ID" sz="2400"/>
              <a:t>yg berasal dari makanan dlm usus dikemas sbg </a:t>
            </a:r>
            <a:r>
              <a:rPr kumimoji="0" lang="en-US" sz="2400"/>
              <a:t>k</a:t>
            </a:r>
            <a:r>
              <a:rPr kumimoji="0" lang="id-ID" sz="2400"/>
              <a:t>ilomikron</a:t>
            </a:r>
            <a:r>
              <a:rPr kumimoji="0" lang="en-US" sz="2400"/>
              <a:t>                     d</a:t>
            </a:r>
            <a:r>
              <a:rPr kumimoji="0" lang="id-ID" sz="2400"/>
              <a:t>alam jar lemak </a:t>
            </a:r>
            <a:r>
              <a:rPr kumimoji="0" lang="en-US" sz="2400"/>
              <a:t> </a:t>
            </a:r>
            <a:r>
              <a:rPr kumimoji="0" lang="id-ID" sz="2400" b="1"/>
              <a:t> </a:t>
            </a:r>
            <a:r>
              <a:rPr kumimoji="0" lang="id-ID" sz="2400" i="1"/>
              <a:t>hidrolisis </a:t>
            </a:r>
            <a:r>
              <a:rPr kumimoji="0" lang="id-ID" sz="2400"/>
              <a:t>o/ lip lipase </a:t>
            </a:r>
            <a:r>
              <a:rPr kumimoji="0" lang="en-US" sz="2400"/>
              <a:t>	         free fatty acid </a:t>
            </a:r>
            <a:r>
              <a:rPr kumimoji="0" lang="id-ID" sz="2400"/>
              <a:t> &amp; </a:t>
            </a:r>
            <a:r>
              <a:rPr kumimoji="0" lang="en-US" sz="2400"/>
              <a:t>k</a:t>
            </a:r>
            <a:r>
              <a:rPr kumimoji="0" lang="id-ID" sz="2400"/>
              <a:t>il</a:t>
            </a:r>
            <a:r>
              <a:rPr kumimoji="0" lang="en-US" sz="2400"/>
              <a:t>omikron</a:t>
            </a:r>
            <a:r>
              <a:rPr kumimoji="0" lang="id-ID" sz="2400"/>
              <a:t> remnant</a:t>
            </a:r>
            <a:r>
              <a:rPr kumimoji="0" lang="en-US" sz="2400"/>
              <a:t> (K</a:t>
            </a:r>
            <a:r>
              <a:rPr kumimoji="0" lang="id-ID" sz="2400"/>
              <a:t>il yg dihilangkan sebagian besar T</a:t>
            </a:r>
            <a:r>
              <a:rPr kumimoji="0" lang="en-US" sz="2400"/>
              <a:t>G</a:t>
            </a:r>
            <a:r>
              <a:rPr kumimoji="0" lang="id-ID" sz="2400"/>
              <a:t> </a:t>
            </a:r>
            <a:r>
              <a:rPr kumimoji="0" lang="en-US" sz="2400"/>
              <a:t>[ K &gt; TG ])</a:t>
            </a:r>
            <a:endParaRPr kumimoji="0" lang="id-ID" sz="2400"/>
          </a:p>
          <a:p>
            <a:pPr>
              <a:spcBef>
                <a:spcPct val="50000"/>
              </a:spcBef>
            </a:pPr>
            <a:r>
              <a:rPr kumimoji="0" lang="id-ID" sz="2400"/>
              <a:t>Diangkut dlm sal limpe via ductus torasikus  </a:t>
            </a:r>
            <a:r>
              <a:rPr kumimoji="0" lang="en-US" sz="2400"/>
              <a:t>         </a:t>
            </a:r>
            <a:r>
              <a:rPr kumimoji="0" lang="id-ID" sz="2400"/>
              <a:t>As lemak bebas akan menembus endotel masuk ke dalam jar lemak / sel otot </a:t>
            </a:r>
            <a:r>
              <a:rPr kumimoji="0" lang="en-US" sz="2400"/>
              <a:t> </a:t>
            </a:r>
            <a:r>
              <a:rPr kumimoji="0" lang="id-ID" sz="2400"/>
              <a:t> menjadi T</a:t>
            </a:r>
            <a:r>
              <a:rPr kumimoji="0" lang="en-US" sz="2400"/>
              <a:t>G</a:t>
            </a:r>
            <a:r>
              <a:rPr kumimoji="0" lang="id-ID" sz="2400"/>
              <a:t>( cadangan ) atau dioksidasi (energi )</a:t>
            </a:r>
          </a:p>
          <a:p>
            <a:pPr>
              <a:spcBef>
                <a:spcPct val="50000"/>
              </a:spcBef>
            </a:pPr>
            <a:endParaRPr kumimoji="0" lang="id-ID" sz="240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089150" y="19716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88950" y="2347913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254750" y="1712913"/>
            <a:ext cx="439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988050" y="3249613"/>
            <a:ext cx="477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 rot="5391050">
            <a:off x="2286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Exogenous Pathway</a:t>
            </a:r>
            <a:endParaRPr lang="en-US" smtClean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391050">
            <a:off x="6858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391050">
            <a:off x="11430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391050">
            <a:off x="13716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391050">
            <a:off x="16002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391050">
            <a:off x="22860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391050">
            <a:off x="20574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391050">
            <a:off x="18288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5391050">
            <a:off x="9144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5391050">
            <a:off x="457200" y="2819400"/>
            <a:ext cx="914400" cy="152400"/>
          </a:xfrm>
          <a:prstGeom prst="flowChartOnlineStorag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33400" y="3200400"/>
            <a:ext cx="2362200" cy="3048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1600200" y="1981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743200" y="18288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2000" b="1"/>
              <a:t>Food particles</a:t>
            </a:r>
            <a:endParaRPr kumimoji="0" lang="en-US" sz="240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62000" y="31242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2000" b="1">
                <a:solidFill>
                  <a:schemeClr val="bg2"/>
                </a:solidFill>
              </a:rPr>
              <a:t>Intestines</a:t>
            </a:r>
            <a:endParaRPr kumimoji="0" lang="en-US" sz="2400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5391886">
            <a:off x="3447257" y="4629943"/>
            <a:ext cx="1104900" cy="1293813"/>
          </a:xfrm>
          <a:prstGeom prst="flowChartOffpageConnec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 rot="-5422044">
            <a:off x="4742657" y="4629943"/>
            <a:ext cx="1104900" cy="1293813"/>
          </a:xfrm>
          <a:prstGeom prst="flowChartOffpageConnector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038600" y="5562600"/>
            <a:ext cx="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648200" y="5562600"/>
            <a:ext cx="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5181600" y="5562600"/>
            <a:ext cx="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7" name="Text Box 25"/>
          <p:cNvSpPr txBox="1">
            <a:spLocks noChangeArrowheads="1"/>
          </p:cNvSpPr>
          <p:nvPr/>
        </p:nvSpPr>
        <p:spPr bwMode="auto">
          <a:xfrm>
            <a:off x="3276600" y="6096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Free Fatty Acids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1371600" y="41910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1676400" y="43434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1295400" y="45720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1981200" y="4114800"/>
            <a:ext cx="246063" cy="246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200400" y="4876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1800" b="1">
                <a:solidFill>
                  <a:schemeClr val="bg2"/>
                </a:solidFill>
              </a:rPr>
              <a:t>Breakdown of Triglyceride</a:t>
            </a:r>
            <a:endParaRPr kumimoji="0" lang="en-US" sz="2400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1828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2438400" y="2057400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46" name="Text Box 34"/>
          <p:cNvSpPr txBox="1">
            <a:spLocks noChangeArrowheads="1"/>
          </p:cNvSpPr>
          <p:nvPr/>
        </p:nvSpPr>
        <p:spPr bwMode="auto">
          <a:xfrm>
            <a:off x="1828800" y="3733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Chylomicrons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1752600" y="52578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1752600" y="4800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49" name="Text Box 37"/>
          <p:cNvSpPr txBox="1">
            <a:spLocks noChangeArrowheads="1"/>
          </p:cNvSpPr>
          <p:nvPr/>
        </p:nvSpPr>
        <p:spPr bwMode="auto">
          <a:xfrm>
            <a:off x="3581400" y="4343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Bloodstream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 rot="10753442">
            <a:off x="6477000" y="2438400"/>
            <a:ext cx="1295400" cy="685800"/>
          </a:xfrm>
          <a:custGeom>
            <a:avLst/>
            <a:gdLst>
              <a:gd name="T0" fmla="*/ 2147483647 w 21600"/>
              <a:gd name="T1" fmla="*/ 345664538 h 21600"/>
              <a:gd name="T2" fmla="*/ 2147483647 w 21600"/>
              <a:gd name="T3" fmla="*/ 691329076 h 21600"/>
              <a:gd name="T4" fmla="*/ 582390279 w 21600"/>
              <a:gd name="T5" fmla="*/ 345664538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7391400" y="2514600"/>
            <a:ext cx="914400" cy="533400"/>
          </a:xfrm>
          <a:custGeom>
            <a:avLst/>
            <a:gdLst>
              <a:gd name="T0" fmla="*/ 1433867412 w 21600"/>
              <a:gd name="T1" fmla="*/ 162637799 h 21600"/>
              <a:gd name="T2" fmla="*/ 819352565 w 21600"/>
              <a:gd name="T3" fmla="*/ 325275598 h 21600"/>
              <a:gd name="T4" fmla="*/ 204838311 w 21600"/>
              <a:gd name="T5" fmla="*/ 162637799 h 21600"/>
              <a:gd name="T6" fmla="*/ 8193525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52" name="Text Box 40"/>
          <p:cNvSpPr txBox="1">
            <a:spLocks noChangeArrowheads="1"/>
          </p:cNvSpPr>
          <p:nvPr/>
        </p:nvSpPr>
        <p:spPr bwMode="auto">
          <a:xfrm>
            <a:off x="6553200" y="2590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Liver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7086600" y="41910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6934200" y="43434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7162800" y="44958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7315200" y="4419600"/>
            <a:ext cx="136525" cy="136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5943600" y="5257800"/>
            <a:ext cx="121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7162800" y="4800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59" name="Text Box 47"/>
          <p:cNvSpPr txBox="1">
            <a:spLocks noChangeArrowheads="1"/>
          </p:cNvSpPr>
          <p:nvPr/>
        </p:nvSpPr>
        <p:spPr bwMode="auto">
          <a:xfrm>
            <a:off x="7162800" y="37338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Chylomicron Remnants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7162800" y="3276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 flipH="1">
            <a:off x="3657600" y="2819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62" name="Text Box 50"/>
          <p:cNvSpPr txBox="1">
            <a:spLocks noChangeArrowheads="1"/>
          </p:cNvSpPr>
          <p:nvPr/>
        </p:nvSpPr>
        <p:spPr bwMode="auto">
          <a:xfrm>
            <a:off x="3886200" y="2819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Bile Acids</a:t>
            </a: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502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>
                <a:latin typeface="Verdana" pitchFamily="34" charset="0"/>
              </a:rPr>
              <a:t>Lipid darah j</a:t>
            </a:r>
            <a:r>
              <a:rPr kumimoji="0" lang="id-ID">
                <a:latin typeface="Verdana" pitchFamily="34" charset="0"/>
              </a:rPr>
              <a:t>alur endogen :</a:t>
            </a:r>
            <a:r>
              <a:rPr kumimoji="0" lang="id-ID" sz="2000">
                <a:latin typeface="Verdana" pitchFamily="34" charset="0"/>
              </a:rPr>
              <a:t> </a:t>
            </a:r>
            <a:endParaRPr kumimoji="0" lang="en-US" sz="20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id-ID" sz="2000">
                <a:latin typeface="Verdana" pitchFamily="34" charset="0"/>
              </a:rPr>
              <a:t>T</a:t>
            </a:r>
            <a:r>
              <a:rPr kumimoji="0" lang="en-US" sz="2000">
                <a:latin typeface="Verdana" pitchFamily="34" charset="0"/>
              </a:rPr>
              <a:t>G</a:t>
            </a:r>
            <a:r>
              <a:rPr kumimoji="0" lang="id-ID" sz="2000">
                <a:latin typeface="Verdana" pitchFamily="34" charset="0"/>
              </a:rPr>
              <a:t> &amp; </a:t>
            </a:r>
            <a:r>
              <a:rPr kumimoji="0" lang="en-US" sz="2000">
                <a:latin typeface="Verdana" pitchFamily="34" charset="0"/>
              </a:rPr>
              <a:t>Kolesterol </a:t>
            </a:r>
            <a:r>
              <a:rPr kumimoji="0" lang="id-ID" sz="2000">
                <a:latin typeface="Verdana" pitchFamily="34" charset="0"/>
              </a:rPr>
              <a:t>E</a:t>
            </a:r>
            <a:r>
              <a:rPr kumimoji="0" lang="en-US" sz="2000">
                <a:latin typeface="Verdana" pitchFamily="34" charset="0"/>
              </a:rPr>
              <a:t>ster</a:t>
            </a:r>
            <a:r>
              <a:rPr kumimoji="0" lang="id-ID" sz="2000">
                <a:latin typeface="Verdana" pitchFamily="34" charset="0"/>
              </a:rPr>
              <a:t> yg disintesis o/ hati diangkut scr endogen  dlm bentuk VLDL</a:t>
            </a:r>
            <a:r>
              <a:rPr kumimoji="0" lang="en-US" sz="2000">
                <a:latin typeface="Verdana" pitchFamily="34" charset="0"/>
              </a:rPr>
              <a:t>,</a:t>
            </a:r>
            <a:r>
              <a:rPr kumimoji="0" lang="id-ID" sz="2000">
                <a:latin typeface="Verdana" pitchFamily="34" charset="0"/>
              </a:rPr>
              <a:t>IDL &amp; LDL( Lip yg mengand </a:t>
            </a:r>
            <a:r>
              <a:rPr kumimoji="0" lang="en-US" sz="2000">
                <a:latin typeface="Verdana" pitchFamily="34" charset="0"/>
              </a:rPr>
              <a:t>K</a:t>
            </a:r>
            <a:r>
              <a:rPr kumimoji="0" lang="id-ID" sz="2000">
                <a:latin typeface="Verdana" pitchFamily="34" charset="0"/>
              </a:rPr>
              <a:t> plg banyak 60 – 70 %)</a:t>
            </a:r>
          </a:p>
          <a:p>
            <a:pPr>
              <a:spcBef>
                <a:spcPct val="50000"/>
              </a:spcBef>
            </a:pPr>
            <a:r>
              <a:rPr kumimoji="0" lang="id-ID" sz="2000">
                <a:latin typeface="Verdana" pitchFamily="34" charset="0"/>
              </a:rPr>
              <a:t>LDL Mengalami katabolisme mel jalur reseptor dan non reseptor  Jalur katabolisme reseptor dapt ditekan o/ prod </a:t>
            </a:r>
            <a:r>
              <a:rPr kumimoji="0" lang="en-US" sz="2000">
                <a:latin typeface="Verdana" pitchFamily="34" charset="0"/>
              </a:rPr>
              <a:t>K</a:t>
            </a:r>
            <a:r>
              <a:rPr kumimoji="0" lang="id-ID" sz="2000">
                <a:latin typeface="Verdana" pitchFamily="34" charset="0"/>
              </a:rPr>
              <a:t> endogen .</a:t>
            </a:r>
          </a:p>
          <a:p>
            <a:pPr>
              <a:spcBef>
                <a:spcPct val="50000"/>
              </a:spcBef>
            </a:pPr>
            <a:r>
              <a:rPr kumimoji="0" lang="id-ID" sz="2000">
                <a:latin typeface="Verdana" pitchFamily="34" charset="0"/>
              </a:rPr>
              <a:t>Bila katabolisme LDL oleh sel hati dan jar perifer berkurang </a:t>
            </a:r>
            <a:r>
              <a:rPr kumimoji="0" lang="en-US" sz="2000">
                <a:latin typeface="Verdana" pitchFamily="34" charset="0"/>
              </a:rPr>
              <a:t>K</a:t>
            </a:r>
            <a:r>
              <a:rPr kumimoji="0" lang="id-ID" sz="2000">
                <a:latin typeface="Verdana" pitchFamily="34" charset="0"/>
              </a:rPr>
              <a:t> pla</a:t>
            </a:r>
            <a:r>
              <a:rPr kumimoji="0" lang="en-US" sz="2000">
                <a:latin typeface="Verdana" pitchFamily="34" charset="0"/>
              </a:rPr>
              <a:t>s</a:t>
            </a:r>
            <a:r>
              <a:rPr kumimoji="0" lang="id-ID" sz="2000">
                <a:latin typeface="Verdana" pitchFamily="34" charset="0"/>
              </a:rPr>
              <a:t>ma  </a:t>
            </a:r>
            <a:r>
              <a:rPr kumimoji="0" lang="en-US" sz="2000">
                <a:latin typeface="Verdana" pitchFamily="34" charset="0"/>
              </a:rPr>
              <a:t>meningkat </a:t>
            </a:r>
            <a:r>
              <a:rPr kumimoji="0" lang="id-ID" sz="2000">
                <a:latin typeface="Verdana" pitchFamily="34" charset="0"/>
              </a:rPr>
              <a:t>( peningkatan tersebut sebagian akan di salurkan ke dalam makrofag  yg akan membentuk sel busa </a:t>
            </a:r>
            <a:r>
              <a:rPr kumimoji="0" lang="en-US" sz="2000">
                <a:latin typeface="Verdana" pitchFamily="34" charset="0"/>
              </a:rPr>
              <a:t>   /</a:t>
            </a:r>
            <a:r>
              <a:rPr kumimoji="0" lang="id-ID" sz="2000">
                <a:latin typeface="Verdana" pitchFamily="34" charset="0"/>
              </a:rPr>
              <a:t> foam sel) yg berperan pada terjadinya aterosklerosis .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753350" y="11509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331913" y="20605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Foam Cell Formation</a:t>
            </a:r>
            <a:endParaRPr kumimoji="0"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0243" name="Oval 3"/>
          <p:cNvSpPr>
            <a:spLocks noChangeAspect="1" noChangeArrowheads="1"/>
          </p:cNvSpPr>
          <p:nvPr/>
        </p:nvSpPr>
        <p:spPr bwMode="auto">
          <a:xfrm>
            <a:off x="1447800" y="2514600"/>
            <a:ext cx="365125" cy="3651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4"/>
          <p:cNvSpPr>
            <a:spLocks noChangeAspect="1" noChangeArrowheads="1"/>
          </p:cNvSpPr>
          <p:nvPr/>
        </p:nvSpPr>
        <p:spPr bwMode="auto">
          <a:xfrm>
            <a:off x="1676400" y="3124200"/>
            <a:ext cx="365125" cy="3651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209800" y="2971800"/>
            <a:ext cx="2286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spect="1" noChangeArrowheads="1"/>
          </p:cNvSpPr>
          <p:nvPr/>
        </p:nvSpPr>
        <p:spPr bwMode="auto">
          <a:xfrm>
            <a:off x="4876800" y="2590800"/>
            <a:ext cx="365125" cy="3651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spect="1" noChangeArrowheads="1"/>
          </p:cNvSpPr>
          <p:nvPr/>
        </p:nvSpPr>
        <p:spPr bwMode="auto">
          <a:xfrm>
            <a:off x="4648200" y="3124200"/>
            <a:ext cx="365125" cy="3651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6477000" y="2438400"/>
            <a:ext cx="1470025" cy="1200150"/>
          </a:xfrm>
          <a:custGeom>
            <a:avLst/>
            <a:gdLst>
              <a:gd name="T0" fmla="*/ 761087185 w 926"/>
              <a:gd name="T1" fmla="*/ 362902482 h 756"/>
              <a:gd name="T2" fmla="*/ 398184682 w 926"/>
              <a:gd name="T3" fmla="*/ 665321234 h 756"/>
              <a:gd name="T4" fmla="*/ 277217214 w 926"/>
              <a:gd name="T5" fmla="*/ 725804964 h 756"/>
              <a:gd name="T6" fmla="*/ 5040313 w 926"/>
              <a:gd name="T7" fmla="*/ 1300400602 h 756"/>
              <a:gd name="T8" fmla="*/ 35282191 w 926"/>
              <a:gd name="T9" fmla="*/ 1512093659 h 756"/>
              <a:gd name="T10" fmla="*/ 640119717 w 926"/>
              <a:gd name="T11" fmla="*/ 1633061119 h 756"/>
              <a:gd name="T12" fmla="*/ 1154231655 w 926"/>
              <a:gd name="T13" fmla="*/ 1723787112 h 756"/>
              <a:gd name="T14" fmla="*/ 1426408458 w 926"/>
              <a:gd name="T15" fmla="*/ 1905238303 h 756"/>
              <a:gd name="T16" fmla="*/ 1880036861 w 926"/>
              <a:gd name="T17" fmla="*/ 1784270843 h 756"/>
              <a:gd name="T18" fmla="*/ 2147483647 w 926"/>
              <a:gd name="T19" fmla="*/ 1481851793 h 756"/>
              <a:gd name="T20" fmla="*/ 2147483647 w 926"/>
              <a:gd name="T21" fmla="*/ 877014489 h 756"/>
              <a:gd name="T22" fmla="*/ 2147483647 w 926"/>
              <a:gd name="T23" fmla="*/ 756046829 h 756"/>
              <a:gd name="T24" fmla="*/ 2001004329 w 926"/>
              <a:gd name="T25" fmla="*/ 574595638 h 756"/>
              <a:gd name="T26" fmla="*/ 1698585658 w 926"/>
              <a:gd name="T27" fmla="*/ 362902482 h 756"/>
              <a:gd name="T28" fmla="*/ 1577617793 w 926"/>
              <a:gd name="T29" fmla="*/ 181451241 h 756"/>
              <a:gd name="T30" fmla="*/ 1123989788 w 926"/>
              <a:gd name="T31" fmla="*/ 0 h 756"/>
              <a:gd name="T32" fmla="*/ 609877850 w 926"/>
              <a:gd name="T33" fmla="*/ 120967511 h 756"/>
              <a:gd name="T34" fmla="*/ 761087185 w 926"/>
              <a:gd name="T35" fmla="*/ 362902482 h 7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26"/>
              <a:gd name="T55" fmla="*/ 0 h 756"/>
              <a:gd name="T56" fmla="*/ 926 w 926"/>
              <a:gd name="T57" fmla="*/ 756 h 7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26" h="756">
                <a:moveTo>
                  <a:pt x="302" y="144"/>
                </a:moveTo>
                <a:cubicBezTo>
                  <a:pt x="254" y="184"/>
                  <a:pt x="208" y="227"/>
                  <a:pt x="158" y="264"/>
                </a:cubicBezTo>
                <a:cubicBezTo>
                  <a:pt x="144" y="275"/>
                  <a:pt x="123" y="275"/>
                  <a:pt x="110" y="288"/>
                </a:cubicBezTo>
                <a:cubicBezTo>
                  <a:pt x="50" y="348"/>
                  <a:pt x="18" y="435"/>
                  <a:pt x="2" y="516"/>
                </a:cubicBezTo>
                <a:cubicBezTo>
                  <a:pt x="6" y="544"/>
                  <a:pt x="0" y="575"/>
                  <a:pt x="14" y="600"/>
                </a:cubicBezTo>
                <a:cubicBezTo>
                  <a:pt x="37" y="642"/>
                  <a:pt x="253" y="648"/>
                  <a:pt x="254" y="648"/>
                </a:cubicBezTo>
                <a:cubicBezTo>
                  <a:pt x="321" y="665"/>
                  <a:pt x="390" y="670"/>
                  <a:pt x="458" y="684"/>
                </a:cubicBezTo>
                <a:cubicBezTo>
                  <a:pt x="490" y="732"/>
                  <a:pt x="510" y="742"/>
                  <a:pt x="566" y="756"/>
                </a:cubicBezTo>
                <a:cubicBezTo>
                  <a:pt x="647" y="746"/>
                  <a:pt x="678" y="742"/>
                  <a:pt x="746" y="708"/>
                </a:cubicBezTo>
                <a:cubicBezTo>
                  <a:pt x="778" y="660"/>
                  <a:pt x="829" y="620"/>
                  <a:pt x="878" y="588"/>
                </a:cubicBezTo>
                <a:cubicBezTo>
                  <a:pt x="926" y="492"/>
                  <a:pt x="918" y="483"/>
                  <a:pt x="902" y="348"/>
                </a:cubicBezTo>
                <a:cubicBezTo>
                  <a:pt x="900" y="332"/>
                  <a:pt x="898" y="314"/>
                  <a:pt x="890" y="300"/>
                </a:cubicBezTo>
                <a:cubicBezTo>
                  <a:pt x="871" y="267"/>
                  <a:pt x="822" y="246"/>
                  <a:pt x="794" y="228"/>
                </a:cubicBezTo>
                <a:cubicBezTo>
                  <a:pt x="750" y="200"/>
                  <a:pt x="721" y="168"/>
                  <a:pt x="674" y="144"/>
                </a:cubicBezTo>
                <a:cubicBezTo>
                  <a:pt x="658" y="120"/>
                  <a:pt x="653" y="81"/>
                  <a:pt x="626" y="72"/>
                </a:cubicBezTo>
                <a:cubicBezTo>
                  <a:pt x="563" y="51"/>
                  <a:pt x="510" y="16"/>
                  <a:pt x="446" y="0"/>
                </a:cubicBezTo>
                <a:cubicBezTo>
                  <a:pt x="348" y="9"/>
                  <a:pt x="314" y="0"/>
                  <a:pt x="242" y="48"/>
                </a:cubicBezTo>
                <a:cubicBezTo>
                  <a:pt x="264" y="180"/>
                  <a:pt x="234" y="76"/>
                  <a:pt x="302" y="144"/>
                </a:cubicBezTo>
                <a:close/>
              </a:path>
            </a:pathLst>
          </a:cu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6858000" y="2743200"/>
            <a:ext cx="604838" cy="473075"/>
          </a:xfrm>
          <a:custGeom>
            <a:avLst/>
            <a:gdLst>
              <a:gd name="T0" fmla="*/ 120967611 w 381"/>
              <a:gd name="T1" fmla="*/ 478829690 h 298"/>
              <a:gd name="T2" fmla="*/ 151209501 w 381"/>
              <a:gd name="T3" fmla="*/ 720764591 h 298"/>
              <a:gd name="T4" fmla="*/ 241935222 w 381"/>
              <a:gd name="T5" fmla="*/ 751006453 h 298"/>
              <a:gd name="T6" fmla="*/ 332660893 w 381"/>
              <a:gd name="T7" fmla="*/ 720764591 h 298"/>
              <a:gd name="T8" fmla="*/ 211693331 w 381"/>
              <a:gd name="T9" fmla="*/ 509071552 h 298"/>
              <a:gd name="T10" fmla="*/ 241935222 w 381"/>
              <a:gd name="T11" fmla="*/ 327620278 h 298"/>
              <a:gd name="T12" fmla="*/ 362902783 w 381"/>
              <a:gd name="T13" fmla="*/ 357862140 h 298"/>
              <a:gd name="T14" fmla="*/ 272177112 w 381"/>
              <a:gd name="T15" fmla="*/ 418345965 h 298"/>
              <a:gd name="T16" fmla="*/ 241935222 w 381"/>
              <a:gd name="T17" fmla="*/ 236894690 h 298"/>
              <a:gd name="T18" fmla="*/ 332660893 w 381"/>
              <a:gd name="T19" fmla="*/ 206652777 h 298"/>
              <a:gd name="T20" fmla="*/ 514112334 w 381"/>
              <a:gd name="T21" fmla="*/ 236894690 h 298"/>
              <a:gd name="T22" fmla="*/ 574596114 w 381"/>
              <a:gd name="T23" fmla="*/ 327620278 h 298"/>
              <a:gd name="T24" fmla="*/ 665321785 w 381"/>
              <a:gd name="T25" fmla="*/ 357862140 h 298"/>
              <a:gd name="T26" fmla="*/ 816531237 w 381"/>
              <a:gd name="T27" fmla="*/ 206652777 h 298"/>
              <a:gd name="T28" fmla="*/ 635079895 w 381"/>
              <a:gd name="T29" fmla="*/ 85685302 h 298"/>
              <a:gd name="T30" fmla="*/ 544354224 w 381"/>
              <a:gd name="T31" fmla="*/ 25201558 h 298"/>
              <a:gd name="T32" fmla="*/ 241935222 w 381"/>
              <a:gd name="T33" fmla="*/ 297378415 h 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1"/>
              <a:gd name="T52" fmla="*/ 0 h 298"/>
              <a:gd name="T53" fmla="*/ 381 w 381"/>
              <a:gd name="T54" fmla="*/ 298 h 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1" h="298">
                <a:moveTo>
                  <a:pt x="48" y="190"/>
                </a:moveTo>
                <a:cubicBezTo>
                  <a:pt x="24" y="261"/>
                  <a:pt x="0" y="256"/>
                  <a:pt x="60" y="286"/>
                </a:cubicBezTo>
                <a:cubicBezTo>
                  <a:pt x="71" y="292"/>
                  <a:pt x="84" y="294"/>
                  <a:pt x="96" y="298"/>
                </a:cubicBezTo>
                <a:cubicBezTo>
                  <a:pt x="108" y="294"/>
                  <a:pt x="129" y="298"/>
                  <a:pt x="132" y="286"/>
                </a:cubicBezTo>
                <a:cubicBezTo>
                  <a:pt x="153" y="213"/>
                  <a:pt x="125" y="216"/>
                  <a:pt x="84" y="202"/>
                </a:cubicBezTo>
                <a:cubicBezTo>
                  <a:pt x="77" y="181"/>
                  <a:pt x="54" y="144"/>
                  <a:pt x="96" y="130"/>
                </a:cubicBezTo>
                <a:cubicBezTo>
                  <a:pt x="112" y="125"/>
                  <a:pt x="128" y="138"/>
                  <a:pt x="144" y="142"/>
                </a:cubicBezTo>
                <a:cubicBezTo>
                  <a:pt x="132" y="150"/>
                  <a:pt x="122" y="169"/>
                  <a:pt x="108" y="166"/>
                </a:cubicBezTo>
                <a:cubicBezTo>
                  <a:pt x="75" y="159"/>
                  <a:pt x="81" y="109"/>
                  <a:pt x="96" y="94"/>
                </a:cubicBezTo>
                <a:cubicBezTo>
                  <a:pt x="105" y="85"/>
                  <a:pt x="120" y="86"/>
                  <a:pt x="132" y="82"/>
                </a:cubicBezTo>
                <a:cubicBezTo>
                  <a:pt x="156" y="86"/>
                  <a:pt x="182" y="83"/>
                  <a:pt x="204" y="94"/>
                </a:cubicBezTo>
                <a:cubicBezTo>
                  <a:pt x="217" y="100"/>
                  <a:pt x="217" y="121"/>
                  <a:pt x="228" y="130"/>
                </a:cubicBezTo>
                <a:cubicBezTo>
                  <a:pt x="238" y="138"/>
                  <a:pt x="252" y="138"/>
                  <a:pt x="264" y="142"/>
                </a:cubicBezTo>
                <a:cubicBezTo>
                  <a:pt x="295" y="137"/>
                  <a:pt x="381" y="147"/>
                  <a:pt x="324" y="82"/>
                </a:cubicBezTo>
                <a:cubicBezTo>
                  <a:pt x="305" y="60"/>
                  <a:pt x="276" y="50"/>
                  <a:pt x="252" y="34"/>
                </a:cubicBezTo>
                <a:cubicBezTo>
                  <a:pt x="240" y="26"/>
                  <a:pt x="216" y="10"/>
                  <a:pt x="216" y="10"/>
                </a:cubicBezTo>
                <a:cubicBezTo>
                  <a:pt x="83" y="25"/>
                  <a:pt x="96" y="0"/>
                  <a:pt x="96" y="118"/>
                </a:cubicBezTo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spect="1" noChangeArrowheads="1"/>
          </p:cNvSpPr>
          <p:nvPr/>
        </p:nvSpPr>
        <p:spPr bwMode="auto">
          <a:xfrm rot="-10241800">
            <a:off x="4079875" y="4024313"/>
            <a:ext cx="3241675" cy="2320925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5257800" y="2667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+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029200" y="3627438"/>
            <a:ext cx="16002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9144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286000" y="2971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1800">
                <a:solidFill>
                  <a:srgbClr val="66FF33"/>
                </a:solidFill>
              </a:rPr>
              <a:t>Oxidative Stress</a:t>
            </a:r>
            <a:endParaRPr kumimoji="0" lang="en-US" sz="2400"/>
          </a:p>
        </p:txBody>
      </p:sp>
      <p:sp>
        <p:nvSpPr>
          <p:cNvPr id="578575" name="Text Box 15"/>
          <p:cNvSpPr txBox="1">
            <a:spLocks noChangeArrowheads="1"/>
          </p:cNvSpPr>
          <p:nvPr/>
        </p:nvSpPr>
        <p:spPr bwMode="auto">
          <a:xfrm>
            <a:off x="3886200" y="198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Oxidized LDL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78576" name="Text Box 16"/>
          <p:cNvSpPr txBox="1">
            <a:spLocks noChangeArrowheads="1"/>
          </p:cNvSpPr>
          <p:nvPr/>
        </p:nvSpPr>
        <p:spPr bwMode="auto">
          <a:xfrm>
            <a:off x="6172200" y="1905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Macrophage</a:t>
            </a:r>
            <a:endParaRPr kumimoji="0" lang="en-US" sz="2400">
              <a:latin typeface="Times New Roman" charset="0"/>
            </a:endParaRPr>
          </a:p>
        </p:txBody>
      </p:sp>
      <p:sp>
        <p:nvSpPr>
          <p:cNvPr id="578577" name="Text Box 17"/>
          <p:cNvSpPr txBox="1">
            <a:spLocks noChangeArrowheads="1"/>
          </p:cNvSpPr>
          <p:nvPr/>
        </p:nvSpPr>
        <p:spPr bwMode="auto">
          <a:xfrm>
            <a:off x="4494213" y="493871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Foam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pid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52400"/>
            <a:ext cx="3251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lipid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52400"/>
            <a:ext cx="3114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lipid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505200"/>
            <a:ext cx="31829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CC66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B95C"/>
      </a:accent6>
      <a:hlink>
        <a:srgbClr val="CC3300"/>
      </a:hlink>
      <a:folHlink>
        <a:srgbClr val="80808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2959</TotalTime>
  <Words>991</Words>
  <Application>Microsoft Office PowerPoint</Application>
  <PresentationFormat>On-screen Show (4:3)</PresentationFormat>
  <Paragraphs>318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Arial</vt:lpstr>
      <vt:lpstr>Wingdings</vt:lpstr>
      <vt:lpstr>Tahoma</vt:lpstr>
      <vt:lpstr>Verdana</vt:lpstr>
      <vt:lpstr>Symbol</vt:lpstr>
      <vt:lpstr>Perpetua</vt:lpstr>
      <vt:lpstr>Blank Presentation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Exogenous Pathway</vt:lpstr>
      <vt:lpstr>PowerPoint Presentation</vt:lpstr>
      <vt:lpstr>PowerPoint Presentation</vt:lpstr>
      <vt:lpstr>PowerPoint Presentation</vt:lpstr>
      <vt:lpstr>Endogenous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Coronary Artery Disease and Dyslipidemia I</dc:title>
  <dc:creator>danstr</dc:creator>
  <cp:lastModifiedBy>Max</cp:lastModifiedBy>
  <cp:revision>93</cp:revision>
  <cp:lastPrinted>2002-01-24T20:36:51Z</cp:lastPrinted>
  <dcterms:created xsi:type="dcterms:W3CDTF">2000-01-07T16:23:51Z</dcterms:created>
  <dcterms:modified xsi:type="dcterms:W3CDTF">2011-10-31T05:32:38Z</dcterms:modified>
</cp:coreProperties>
</file>