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3" r:id="rId3"/>
    <p:sldId id="262" r:id="rId4"/>
    <p:sldId id="269" r:id="rId5"/>
    <p:sldId id="265" r:id="rId6"/>
    <p:sldId id="282" r:id="rId7"/>
    <p:sldId id="283" r:id="rId8"/>
    <p:sldId id="286" r:id="rId9"/>
    <p:sldId id="284" r:id="rId10"/>
    <p:sldId id="287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06" autoAdjust="0"/>
  </p:normalViewPr>
  <p:slideViewPr>
    <p:cSldViewPr>
      <p:cViewPr varScale="1">
        <p:scale>
          <a:sx n="59" d="100"/>
          <a:sy n="59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F90C-1951-48B9-9479-665C608D2CA7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0BF55-68CF-4585-8B85-9B3017992A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0BF55-68CF-4585-8B85-9B3017992A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0BF55-68CF-4585-8B85-9B3017992A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0BF55-68CF-4585-8B85-9B3017992AC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0BF55-68CF-4585-8B85-9B3017992AC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0BF55-68CF-4585-8B85-9B3017992AC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0BF55-68CF-4585-8B85-9B3017992AC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0BF55-68CF-4585-8B85-9B3017992AC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E6473-123B-40DB-AA4D-ACBAE6AD9AF8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6847-D157-4B13-8AF9-98B63415B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648200"/>
            <a:ext cx="77724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ANIK WIDIJANTI</a:t>
            </a:r>
          </a:p>
          <a:p>
            <a:pPr algn="ctr"/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Clinical Pathology Department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Saiful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Anwar Hospital / Medical Faculty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Brawijaya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University MALANG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533400"/>
            <a:ext cx="80772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Laboratory test  The Thyroid gland</a:t>
            </a:r>
            <a:endParaRPr lang="en-US" sz="8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848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9400" indent="-279400">
              <a:lnSpc>
                <a:spcPct val="160000"/>
              </a:lnSpc>
            </a:pPr>
            <a:r>
              <a:rPr lang="id-ID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SERUM </a:t>
            </a:r>
            <a:r>
              <a:rPr lang="id-ID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EXAMINATION</a:t>
            </a:r>
            <a:endParaRPr lang="id-ID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9400" indent="-279400">
              <a:lnSpc>
                <a:spcPct val="160000"/>
              </a:lnSpc>
            </a:pPr>
            <a:endParaRPr lang="id-ID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9400" indent="-279400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 distinguish :</a:t>
            </a:r>
            <a:r>
              <a:rPr lang="id-ID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PPTD &amp; GD</a:t>
            </a:r>
          </a:p>
          <a:p>
            <a:pPr marL="279400" indent="-279400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Interferens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id-ID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serum </a:t>
            </a:r>
            <a:r>
              <a:rPr lang="id-ID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anti Tg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(reaction of </a:t>
            </a: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anti </a:t>
            </a:r>
            <a:r>
              <a:rPr lang="id-ID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Tg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anti Tg antibodi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immunoassay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kit),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 examination simultaneously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 + anti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Tg</a:t>
            </a:r>
            <a:endParaRPr lang="id-ID" sz="28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6"/>
          <p:cNvSpPr>
            <a:spLocks noChangeArrowheads="1" noChangeShapeType="1" noTextEdit="1"/>
          </p:cNvSpPr>
          <p:nvPr/>
        </p:nvSpPr>
        <p:spPr bwMode="auto">
          <a:xfrm>
            <a:off x="1371600" y="1905000"/>
            <a:ext cx="6962775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you for</a:t>
            </a:r>
          </a:p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1"/>
            <a:ext cx="8229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ROUTINE LABORATORY EVALUATION</a:t>
            </a:r>
          </a:p>
          <a:p>
            <a:pPr marL="341313" indent="-341313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TSH : Thyroid stimulating hormone</a:t>
            </a:r>
          </a:p>
          <a:p>
            <a:pPr marL="341313" indent="-341313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Thyroxine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en-US" sz="2800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and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Triiodothyronine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en-US" sz="2800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(free / total)</a:t>
            </a:r>
            <a:endParaRPr lang="en-U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ETIOLOGY TEST OF THYROID DYSFUNCTION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Autoimmune thyroid disease is detected by circulating antibodies against TPO and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As antibodies to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alone is uncommon, it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reasonable to measure only TPO antibodies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066800"/>
          <a:ext cx="86868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00"/>
                <a:gridCol w="1905000"/>
                <a:gridCol w="16764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Hormone property</a:t>
                      </a:r>
                      <a:endParaRPr lang="en-US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 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serum concentrations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8µg/dl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0.14 µg/dl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Fraction of total hormone in free form (serum)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0.02 %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0.3 %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(unbound hormone) in serum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 X 10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-12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 X 10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-12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Serum half life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 d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0.75 d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Fraction directly from the thyroid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20 %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Production rate, including peripheral conversion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 µg/d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 µg/d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Intracellular hormone fraction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~ 20 %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~ 70 %</a:t>
                      </a: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Relative metabolic potency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Receptor binding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-11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40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304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Characteristics of Circulating T</a:t>
            </a:r>
            <a:r>
              <a:rPr lang="en-US" sz="3600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T </a:t>
            </a:r>
            <a:r>
              <a:rPr lang="en-US" sz="3600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600" baseline="-25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228600"/>
            <a:ext cx="228600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Measure TSH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609600"/>
            <a:ext cx="1234749" cy="4001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Elevated</a:t>
            </a: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9400" y="609600"/>
            <a:ext cx="1011816" cy="4001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Normal</a:t>
            </a: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295400"/>
            <a:ext cx="28956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Measure unbound T</a:t>
            </a:r>
            <a:r>
              <a:rPr lang="en-US" sz="2000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000" baseline="-25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1295400"/>
            <a:ext cx="34290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Pituitary disease suspected</a:t>
            </a: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1981200"/>
            <a:ext cx="928460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Normal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1981200"/>
            <a:ext cx="543740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1981200"/>
            <a:ext cx="47961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0" y="1981200"/>
            <a:ext cx="607860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Low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2819400"/>
            <a:ext cx="1752601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Mild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hypothyroidism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2590800"/>
            <a:ext cx="1752599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Primary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hypothyroidism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67400" y="2743200"/>
            <a:ext cx="1274708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No further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test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91400" y="2743200"/>
            <a:ext cx="1524000" cy="646331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Measure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unbound T</a:t>
            </a:r>
            <a:r>
              <a:rPr lang="en-US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baseline="-25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3886200"/>
            <a:ext cx="1524000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TPO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(+)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 symptomatic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28800" y="3886200"/>
            <a:ext cx="1371600" cy="92333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TPO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(-)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 no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symptoms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5200" y="3657600"/>
            <a:ext cx="838199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TPO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(+)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00600" y="3657600"/>
            <a:ext cx="914400" cy="646331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TPO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(-)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20000" y="4495800"/>
            <a:ext cx="12954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further test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48600" y="3733800"/>
            <a:ext cx="928459" cy="369332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Normal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10400" y="3733800"/>
            <a:ext cx="607860" cy="369332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Low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8800" y="5486400"/>
            <a:ext cx="3352800" cy="1200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Rule out drug effects, sick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Euthyroid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syndrome, then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Evaluate anterior pituitary function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91000" y="4572000"/>
            <a:ext cx="2819400" cy="646331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Rule out other Causes of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hypothyroidism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6600" y="5334000"/>
            <a:ext cx="1736374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Autoimmun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hypothyroidism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8600" y="5638800"/>
            <a:ext cx="1428596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treatment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95400" y="6248400"/>
            <a:ext cx="1877438" cy="369332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Annual follow up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05200" y="6248400"/>
            <a:ext cx="1428596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treatment</a:t>
            </a:r>
          </a:p>
        </p:txBody>
      </p:sp>
      <p:cxnSp>
        <p:nvCxnSpPr>
          <p:cNvPr id="29" name="Straight Arrow Connector 28"/>
          <p:cNvCxnSpPr>
            <a:stCxn id="2" idx="3"/>
            <a:endCxn id="4" idx="1"/>
          </p:cNvCxnSpPr>
          <p:nvPr/>
        </p:nvCxnSpPr>
        <p:spPr>
          <a:xfrm>
            <a:off x="5867400" y="459433"/>
            <a:ext cx="762000" cy="350222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001294" y="1866106"/>
            <a:ext cx="227806" cy="79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172494" y="1180306"/>
            <a:ext cx="227806" cy="79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715294" y="1866106"/>
            <a:ext cx="227806" cy="79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973094" y="1180306"/>
            <a:ext cx="227806" cy="79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325791" y="1827609"/>
            <a:ext cx="304006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887494" y="1866106"/>
            <a:ext cx="227806" cy="79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01294" y="2475706"/>
            <a:ext cx="227806" cy="79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2"/>
          </p:cNvCxnSpPr>
          <p:nvPr/>
        </p:nvCxnSpPr>
        <p:spPr>
          <a:xfrm rot="5400000">
            <a:off x="1216881" y="2581451"/>
            <a:ext cx="468868" cy="703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3848894" y="3466306"/>
            <a:ext cx="3810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4839494" y="3466306"/>
            <a:ext cx="3810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7811294" y="2551906"/>
            <a:ext cx="3810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9" idx="2"/>
            <a:endCxn id="13" idx="0"/>
          </p:cNvCxnSpPr>
          <p:nvPr/>
        </p:nvCxnSpPr>
        <p:spPr>
          <a:xfrm rot="16200000" flipH="1">
            <a:off x="6300147" y="2538593"/>
            <a:ext cx="392668" cy="1654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2" idx="0"/>
          </p:cNvCxnSpPr>
          <p:nvPr/>
        </p:nvCxnSpPr>
        <p:spPr>
          <a:xfrm rot="5400000">
            <a:off x="6630194" y="4800600"/>
            <a:ext cx="1370806" cy="79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8153400" y="3581400"/>
            <a:ext cx="3048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8154194" y="4342606"/>
            <a:ext cx="3048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877094" y="3694906"/>
            <a:ext cx="3810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2248694" y="3618706"/>
            <a:ext cx="3810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48494" y="5218906"/>
            <a:ext cx="8382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1753394" y="5561806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3505994" y="4799806"/>
            <a:ext cx="10668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3866466" y="6115734"/>
            <a:ext cx="344269" cy="1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8" idx="2"/>
          </p:cNvCxnSpPr>
          <p:nvPr/>
        </p:nvCxnSpPr>
        <p:spPr>
          <a:xfrm rot="5400000">
            <a:off x="5085666" y="4476065"/>
            <a:ext cx="344269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21" idx="0"/>
          </p:cNvCxnSpPr>
          <p:nvPr/>
        </p:nvCxnSpPr>
        <p:spPr>
          <a:xfrm rot="5400000">
            <a:off x="7276665" y="3466665"/>
            <a:ext cx="304800" cy="22947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" idx="1"/>
            <a:endCxn id="3" idx="3"/>
          </p:cNvCxnSpPr>
          <p:nvPr/>
        </p:nvCxnSpPr>
        <p:spPr>
          <a:xfrm rot="10800000" flipV="1">
            <a:off x="2758750" y="459433"/>
            <a:ext cx="822651" cy="350222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5791200" y="5181600"/>
            <a:ext cx="1524000" cy="990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7315200" y="5181600"/>
            <a:ext cx="990600" cy="990600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14" descr="Pink tissue paper"/>
          <p:cNvSpPr txBox="1">
            <a:spLocks noChangeArrowheads="1"/>
          </p:cNvSpPr>
          <p:nvPr/>
        </p:nvSpPr>
        <p:spPr bwMode="auto">
          <a:xfrm>
            <a:off x="1371600" y="5181600"/>
            <a:ext cx="1438275" cy="10048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b="1">
                <a:solidFill>
                  <a:srgbClr val="000099"/>
                </a:solidFill>
                <a:latin typeface="Arial" charset="0"/>
              </a:rPr>
              <a:t>ICMAs</a:t>
            </a:r>
          </a:p>
          <a:p>
            <a:pPr algn="ctr"/>
            <a:r>
              <a:rPr lang="en-US" b="1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Arial" charset="0"/>
              </a:rPr>
              <a:t>&lt;  </a:t>
            </a:r>
            <a:r>
              <a:rPr lang="en-US" sz="1600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0.1</a:t>
            </a:r>
          </a:p>
          <a:p>
            <a:pPr algn="r">
              <a:buFont typeface="Symbol" pitchFamily="18" charset="2"/>
              <a:buChar char="£"/>
            </a:pPr>
            <a:endParaRPr lang="en-US" sz="1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Text Box 4" descr="Papyrus"/>
          <p:cNvSpPr txBox="1">
            <a:spLocks noChangeArrowheads="1"/>
          </p:cNvSpPr>
          <p:nvPr/>
        </p:nvSpPr>
        <p:spPr bwMode="auto">
          <a:xfrm>
            <a:off x="228600" y="968375"/>
            <a:ext cx="2454275" cy="126188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latin typeface="Arial" charset="0"/>
              </a:rPr>
              <a:t>BIOASSAY</a:t>
            </a:r>
          </a:p>
          <a:p>
            <a:pPr marL="236538" indent="-236538">
              <a:buFontTx/>
              <a:buChar char="•"/>
            </a:pPr>
            <a:r>
              <a:rPr lang="en-US" sz="2000" b="1" dirty="0" smtClean="0">
                <a:solidFill>
                  <a:srgbClr val="000099"/>
                </a:solidFill>
                <a:latin typeface="Arial" charset="0"/>
              </a:rPr>
              <a:t>VARIATION OF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SENSITIVITY :      </a:t>
            </a:r>
            <a:endParaRPr lang="en-US" b="1" dirty="0" smtClean="0">
              <a:solidFill>
                <a:srgbClr val="000099"/>
              </a:solidFill>
              <a:latin typeface="Arial" charset="0"/>
            </a:endParaRPr>
          </a:p>
          <a:p>
            <a:pPr marL="236538" indent="-236538">
              <a:buFontTx/>
              <a:buChar char="•"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INCONVINIENT</a:t>
            </a:r>
            <a:endParaRPr lang="en-US" sz="18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6" name="Text Box 5" descr="Pink tissue paper"/>
          <p:cNvSpPr txBox="1">
            <a:spLocks noChangeArrowheads="1"/>
          </p:cNvSpPr>
          <p:nvPr/>
        </p:nvSpPr>
        <p:spPr bwMode="auto">
          <a:xfrm>
            <a:off x="2835275" y="996950"/>
            <a:ext cx="3108325" cy="12890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RIAs</a:t>
            </a:r>
          </a:p>
          <a:p>
            <a:pPr>
              <a:buFontTx/>
              <a:buChar char="•"/>
            </a:pP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  <a:latin typeface="Arial" charset="0"/>
              </a:rPr>
              <a:t>SENSITIVITY </a:t>
            </a:r>
            <a:r>
              <a:rPr lang="en-US" sz="1800" b="1" dirty="0">
                <a:solidFill>
                  <a:schemeClr val="tx2"/>
                </a:solidFill>
                <a:latin typeface="Arial" charset="0"/>
              </a:rPr>
              <a:t>1mU/L </a:t>
            </a:r>
          </a:p>
          <a:p>
            <a:pPr>
              <a:buFontTx/>
              <a:buChar char="•"/>
            </a:pPr>
            <a:r>
              <a:rPr lang="en-US" sz="18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CROSS REACTION</a:t>
            </a:r>
            <a:r>
              <a:rPr lang="en-US" sz="18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chemeClr val="tx2"/>
                </a:solidFill>
                <a:latin typeface="Arial" charset="0"/>
              </a:rPr>
              <a:t>&lt; 1 %</a:t>
            </a:r>
          </a:p>
          <a:p>
            <a:pPr>
              <a:buFontTx/>
              <a:buChar char="•"/>
            </a:pPr>
            <a:r>
              <a:rPr lang="en-US" sz="18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  <a:latin typeface="Arial" charset="0"/>
              </a:rPr>
              <a:t>HYPOTHYROID    </a:t>
            </a:r>
            <a:endParaRPr lang="en-US" sz="18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96001" y="996950"/>
            <a:ext cx="2622550" cy="1261884"/>
          </a:xfrm>
          <a:prstGeom prst="rect">
            <a:avLst/>
          </a:prstGeom>
          <a:gradFill rotWithShape="0">
            <a:gsLst>
              <a:gs pos="0">
                <a:srgbClr val="66FFCC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latin typeface="Arial" charset="0"/>
              </a:rPr>
              <a:t>IRMAs</a:t>
            </a:r>
          </a:p>
          <a:p>
            <a:pPr>
              <a:buFontTx/>
              <a:buChar char="•"/>
            </a:pPr>
            <a:r>
              <a:rPr lang="en-US" sz="20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SENSITIVITY   </a:t>
            </a:r>
            <a:endParaRPr lang="en-US" sz="1800" b="1" dirty="0">
              <a:solidFill>
                <a:srgbClr val="000099"/>
              </a:solidFill>
              <a:latin typeface="Arial" charset="0"/>
            </a:endParaRPr>
          </a:p>
          <a:p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   10 - 200 X RIAs</a:t>
            </a:r>
          </a:p>
          <a:p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HYPO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+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EUTTHROID</a:t>
            </a:r>
            <a:endParaRPr lang="en-US" sz="18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4572000" y="762000"/>
            <a:ext cx="0" cy="228600"/>
          </a:xfrm>
          <a:prstGeom prst="line">
            <a:avLst/>
          </a:prstGeom>
          <a:noFill/>
          <a:ln w="38100">
            <a:solidFill>
              <a:srgbClr val="CCFF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572000" y="762000"/>
            <a:ext cx="4343400" cy="0"/>
          </a:xfrm>
          <a:prstGeom prst="line">
            <a:avLst/>
          </a:prstGeom>
          <a:noFill/>
          <a:ln w="38100">
            <a:solidFill>
              <a:srgbClr val="CCFF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3505200" cy="666969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00FF99"/>
              </a:gs>
            </a:gsLst>
            <a:lin ang="0" scaled="1"/>
          </a:gra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HYPERTIHYROID</a:t>
            </a:r>
            <a:endParaRPr lang="en-US" b="1" dirty="0">
              <a:solidFill>
                <a:schemeClr val="tx1"/>
              </a:solidFill>
              <a:latin typeface="Arial" charset="0"/>
            </a:endParaRPr>
          </a:p>
          <a:p>
            <a:pPr algn="r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TSH 0.05 -  0. 11mU/L</a:t>
            </a: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733800" y="3352800"/>
            <a:ext cx="2514600" cy="646331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CCCC"/>
              </a:gs>
            </a:gsLst>
            <a:lin ang="0" scaled="1"/>
          </a:gra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EUTHYROID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en-US" sz="1800" b="1" dirty="0">
                <a:solidFill>
                  <a:schemeClr val="tx2"/>
                </a:solidFill>
                <a:latin typeface="Arial" charset="0"/>
              </a:rPr>
              <a:t>0.4 - 4.0</a:t>
            </a:r>
            <a:r>
              <a:rPr lang="en-US" sz="1800" dirty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12" name="Text Box 12" descr="Pink tissue paper"/>
          <p:cNvSpPr txBox="1">
            <a:spLocks noChangeArrowheads="1"/>
          </p:cNvSpPr>
          <p:nvPr/>
        </p:nvSpPr>
        <p:spPr bwMode="auto">
          <a:xfrm>
            <a:off x="6248400" y="3373438"/>
            <a:ext cx="2743200" cy="64633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HYPOTHYROID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en-US" sz="1800" b="1" dirty="0">
                <a:solidFill>
                  <a:schemeClr val="tx2"/>
                </a:solidFill>
                <a:latin typeface="Arial" charset="0"/>
              </a:rPr>
              <a:t>4 m U/L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28600" y="5181600"/>
            <a:ext cx="1371600" cy="92333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FF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  <a:latin typeface="Arial" charset="0"/>
            </a:endParaRPr>
          </a:p>
          <a:p>
            <a:pPr algn="r"/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Detection</a:t>
            </a:r>
          </a:p>
          <a:p>
            <a:pPr algn="r"/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895600" y="5181600"/>
            <a:ext cx="2814638" cy="731838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IMMUNO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ASSAY</a:t>
            </a:r>
          </a:p>
          <a:p>
            <a:r>
              <a:rPr lang="en-US" sz="1800" b="1">
                <a:solidFill>
                  <a:srgbClr val="000099"/>
                </a:solidFill>
                <a:latin typeface="Arial" charset="0"/>
                <a:sym typeface="Symbol" pitchFamily="18" charset="2"/>
              </a:rPr>
              <a:t>I  : 5 – 7 m U/L</a:t>
            </a:r>
            <a:endParaRPr lang="en-US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895600" y="5867400"/>
            <a:ext cx="2819400" cy="366713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46275"/>
                  <a:invGamma/>
                </a:srgbClr>
              </a:gs>
              <a:gs pos="100000">
                <a:srgbClr val="FF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charset="0"/>
                <a:sym typeface="Symbol" pitchFamily="18" charset="2"/>
              </a:rPr>
              <a:t>II : O.1 – 0.2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5867400" y="5181600"/>
            <a:ext cx="2814638" cy="7318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Arial" charset="0"/>
              </a:rPr>
              <a:t>IMMU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NO ASSAY</a:t>
            </a:r>
          </a:p>
          <a:p>
            <a:r>
              <a:rPr lang="en-US" sz="18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III</a:t>
            </a:r>
            <a:r>
              <a:rPr lang="en-US" sz="1800" b="1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:</a:t>
            </a:r>
            <a:r>
              <a:rPr lang="en-US" sz="1800" b="1">
                <a:solidFill>
                  <a:srgbClr val="000099"/>
                </a:solidFill>
                <a:latin typeface="Arial" charset="0"/>
                <a:sym typeface="Symbol" pitchFamily="18" charset="2"/>
              </a:rPr>
              <a:t> 0.01   –  0.02</a:t>
            </a:r>
            <a:endParaRPr lang="en-US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867400" y="5867400"/>
            <a:ext cx="2819400" cy="36671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IV : 0.001 – 0.002 </a:t>
            </a: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1524000" y="6172200"/>
            <a:ext cx="0" cy="304800"/>
          </a:xfrm>
          <a:prstGeom prst="line">
            <a:avLst/>
          </a:prstGeom>
          <a:noFill/>
          <a:ln w="38100">
            <a:solidFill>
              <a:srgbClr val="FF00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flipV="1">
            <a:off x="1524000" y="6477000"/>
            <a:ext cx="7315200" cy="0"/>
          </a:xfrm>
          <a:prstGeom prst="line">
            <a:avLst/>
          </a:prstGeom>
          <a:noFill/>
          <a:ln w="38100">
            <a:solidFill>
              <a:srgbClr val="FF00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 flipH="1" flipV="1">
            <a:off x="8839200" y="4191000"/>
            <a:ext cx="0" cy="2286000"/>
          </a:xfrm>
          <a:prstGeom prst="line">
            <a:avLst/>
          </a:prstGeom>
          <a:noFill/>
          <a:ln w="38100">
            <a:solidFill>
              <a:srgbClr val="FF0066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8915400" y="762000"/>
            <a:ext cx="0" cy="2514600"/>
          </a:xfrm>
          <a:prstGeom prst="line">
            <a:avLst/>
          </a:prstGeom>
          <a:noFill/>
          <a:ln w="38100">
            <a:solidFill>
              <a:srgbClr val="CCFF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flipV="1">
            <a:off x="1524000" y="4191000"/>
            <a:ext cx="0" cy="990600"/>
          </a:xfrm>
          <a:prstGeom prst="line">
            <a:avLst/>
          </a:prstGeom>
          <a:noFill/>
          <a:ln w="38100">
            <a:solidFill>
              <a:srgbClr val="FF0066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V="1">
            <a:off x="6324600" y="48768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2286000" y="4876800"/>
            <a:ext cx="58674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V="1">
            <a:off x="5791200" y="41910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2286000" y="41910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V="1">
            <a:off x="8077200" y="41910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V="1">
            <a:off x="4876800" y="4572000"/>
            <a:ext cx="0" cy="609600"/>
          </a:xfrm>
          <a:prstGeom prst="line">
            <a:avLst/>
          </a:prstGeom>
          <a:noFill/>
          <a:ln w="38100">
            <a:solidFill>
              <a:srgbClr val="99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4191000" y="4572000"/>
            <a:ext cx="2667000" cy="0"/>
          </a:xfrm>
          <a:prstGeom prst="line">
            <a:avLst/>
          </a:prstGeom>
          <a:noFill/>
          <a:ln w="38100">
            <a:solidFill>
              <a:srgbClr val="99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 flipV="1">
            <a:off x="4191000" y="4191000"/>
            <a:ext cx="0" cy="381000"/>
          </a:xfrm>
          <a:prstGeom prst="line">
            <a:avLst/>
          </a:prstGeom>
          <a:noFill/>
          <a:ln w="38100">
            <a:solidFill>
              <a:srgbClr val="99FF99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V="1">
            <a:off x="6858000" y="4191000"/>
            <a:ext cx="0" cy="381000"/>
          </a:xfrm>
          <a:prstGeom prst="line">
            <a:avLst/>
          </a:prstGeom>
          <a:noFill/>
          <a:ln w="38100">
            <a:solidFill>
              <a:srgbClr val="99FF99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4572000" y="2209800"/>
            <a:ext cx="0" cy="1066800"/>
          </a:xfrm>
          <a:prstGeom prst="line">
            <a:avLst/>
          </a:prstGeom>
          <a:noFill/>
          <a:ln w="38100">
            <a:solidFill>
              <a:srgbClr val="CCEC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7391400" y="2286000"/>
            <a:ext cx="0" cy="381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5181600" y="2667000"/>
            <a:ext cx="3352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>
            <a:off x="5181600" y="266700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8534400" y="266700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3778250" y="4281488"/>
            <a:ext cx="266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99FF99"/>
                </a:solidFill>
              </a:rPr>
              <a:t>I</a:t>
            </a:r>
            <a:endParaRPr lang="en-US" sz="2400" b="1" dirty="0">
              <a:solidFill>
                <a:srgbClr val="99FF99"/>
              </a:solidFill>
            </a:endParaRP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6978650" y="4267200"/>
            <a:ext cx="377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99FF99"/>
                </a:solidFill>
              </a:rPr>
              <a:t>II</a:t>
            </a: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228600" y="76200"/>
            <a:ext cx="87321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66"/>
                </a:solidFill>
                <a:latin typeface="Arial" charset="0"/>
              </a:rPr>
              <a:t>Aplication</a:t>
            </a:r>
            <a:r>
              <a:rPr lang="en-US" sz="3600" dirty="0" smtClean="0">
                <a:solidFill>
                  <a:srgbClr val="FFFF66"/>
                </a:solidFill>
                <a:latin typeface="Arial" charset="0"/>
              </a:rPr>
              <a:t> of TSH Examination</a:t>
            </a:r>
            <a:endParaRPr lang="en-US" sz="3600" dirty="0">
              <a:solidFill>
                <a:srgbClr val="FFFF66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33400" y="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 algn="ctr">
              <a:lnSpc>
                <a:spcPct val="150000"/>
              </a:lnSpc>
            </a:pPr>
            <a:r>
              <a:rPr lang="id-ID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</a:t>
            </a:r>
            <a:r>
              <a:rPr lang="id-ID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ROID 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id-ID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TOIMUN </a:t>
            </a:r>
            <a:r>
              <a:rPr lang="id-ID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(AIT)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04800" y="990600"/>
            <a:ext cx="2133600" cy="2362200"/>
          </a:xfrm>
          <a:prstGeom prst="wedgeRoundRectCallout">
            <a:avLst>
              <a:gd name="adj1" fmla="val 39306"/>
              <a:gd name="adj2" fmla="val -62903"/>
              <a:gd name="adj3" fmla="val 16667"/>
            </a:avLst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5425" indent="-225425" algn="ctr"/>
            <a:r>
              <a:rPr lang="id-ID" sz="2400" dirty="0">
                <a:latin typeface="Arial" pitchFamily="34" charset="0"/>
                <a:cs typeface="Arial" pitchFamily="34" charset="0"/>
              </a:rPr>
              <a:t>Anti Tg</a:t>
            </a:r>
          </a:p>
          <a:p>
            <a:pPr marL="225425" indent="-225425">
              <a:lnSpc>
                <a:spcPct val="130000"/>
              </a:lnSpc>
              <a:buFont typeface="Wingdings" pitchFamily="2" charset="2"/>
              <a:buChar char="v"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Sitoplasma folikular</a:t>
            </a:r>
          </a:p>
          <a:p>
            <a:pPr marL="225425" indent="-225425">
              <a:lnSpc>
                <a:spcPct val="13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omplemen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 activation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(-)</a:t>
            </a:r>
          </a:p>
          <a:p>
            <a:pPr marL="225425" indent="-225425">
              <a:lnSpc>
                <a:spcPct val="130000"/>
              </a:lnSpc>
              <a:buFont typeface="Wingdings" pitchFamily="2" charset="2"/>
              <a:buChar char="v"/>
            </a:pP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 descr="Pink tissue paper"/>
          <p:cNvSpPr>
            <a:spLocks noChangeArrowheads="1"/>
          </p:cNvSpPr>
          <p:nvPr/>
        </p:nvSpPr>
        <p:spPr bwMode="auto">
          <a:xfrm>
            <a:off x="2514600" y="990600"/>
            <a:ext cx="4038600" cy="2286000"/>
          </a:xfrm>
          <a:prstGeom prst="wedgeRoundRectCallout">
            <a:avLst>
              <a:gd name="adj1" fmla="val 29037"/>
              <a:gd name="adj2" fmla="val -65458"/>
              <a:gd name="adj3" fmla="val 1666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5425" indent="-225425" algn="ctr"/>
            <a:r>
              <a:rPr lang="id-ID" sz="2400" dirty="0">
                <a:latin typeface="Arial" pitchFamily="34" charset="0"/>
                <a:cs typeface="Arial" pitchFamily="34" charset="0"/>
              </a:rPr>
              <a:t>Anti TPO</a:t>
            </a:r>
          </a:p>
          <a:p>
            <a:pPr marL="225425" indent="-225425">
              <a:lnSpc>
                <a:spcPct val="130000"/>
              </a:lnSpc>
              <a:buFont typeface="Wingdings" pitchFamily="2" charset="2"/>
              <a:buChar char="v"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105 kd,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mikrosomal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25425" indent="-225425">
              <a:lnSpc>
                <a:spcPct val="13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Thy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roid peroksidase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enzyme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225425" indent="-225425">
              <a:lnSpc>
                <a:spcPct val="130000"/>
              </a:lnSpc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Korelasi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(+)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anti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TPO &amp; PPTD </a:t>
            </a:r>
          </a:p>
          <a:p>
            <a:pPr marL="225425" indent="-225425">
              <a:lnSpc>
                <a:spcPct val="13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omplemen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activation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(+)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629400" y="1219200"/>
            <a:ext cx="2286000" cy="1828800"/>
          </a:xfrm>
          <a:prstGeom prst="wedgeRoundRectCallout">
            <a:avLst>
              <a:gd name="adj1" fmla="val -10685"/>
              <a:gd name="adj2" fmla="val -73176"/>
              <a:gd name="adj3" fmla="val 16667"/>
            </a:avLst>
          </a:prstGeom>
          <a:blipFill>
            <a:blip r:embed="rId5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sz="2400" dirty="0">
                <a:latin typeface="Arial" pitchFamily="34" charset="0"/>
                <a:cs typeface="Arial" pitchFamily="34" charset="0"/>
              </a:rPr>
              <a:t>AntiTSH-R</a:t>
            </a:r>
          </a:p>
          <a:p>
            <a:pPr>
              <a:lnSpc>
                <a:spcPct val="130000"/>
              </a:lnSpc>
              <a:buFont typeface="Wingdings" pitchFamily="2" charset="2"/>
              <a:buChar char="v"/>
            </a:pPr>
            <a:r>
              <a:rPr lang="id-ID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 </a:t>
            </a:r>
            <a:r>
              <a:rPr lang="id-ID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lang="id-ID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pertiroid</a:t>
            </a:r>
            <a:endParaRPr lang="id-ID" sz="2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v"/>
            </a:pPr>
            <a:r>
              <a:rPr lang="id-ID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 </a:t>
            </a:r>
            <a:r>
              <a:rPr lang="id-ID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lang="id-ID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potiroid</a:t>
            </a:r>
            <a:endParaRPr lang="id-ID" sz="2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!!</a:t>
            </a:r>
            <a:r>
              <a:rPr lang="id-ID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in</a:t>
            </a:r>
            <a:r>
              <a:rPr lang="id-ID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GD</a:t>
            </a:r>
          </a:p>
        </p:txBody>
      </p:sp>
      <p:sp>
        <p:nvSpPr>
          <p:cNvPr id="7" name="AutoShape 7" descr="White marble"/>
          <p:cNvSpPr>
            <a:spLocks noChangeArrowheads="1"/>
          </p:cNvSpPr>
          <p:nvPr/>
        </p:nvSpPr>
        <p:spPr bwMode="auto">
          <a:xfrm>
            <a:off x="381000" y="3429000"/>
            <a:ext cx="8382000" cy="2286000"/>
          </a:xfrm>
          <a:prstGeom prst="upDownArrowCallout">
            <a:avLst>
              <a:gd name="adj1" fmla="val 87355"/>
              <a:gd name="adj2" fmla="val 134512"/>
              <a:gd name="adj3" fmla="val 12120"/>
              <a:gd name="adj4" fmla="val 75759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buFont typeface="Wingdings" pitchFamily="2" charset="2"/>
              <a:buChar char="v"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Ab bispesifik :Ab TPO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more frequent &amp; higher  than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anti Tg,</a:t>
            </a:r>
          </a:p>
          <a:p>
            <a:pPr algn="ctr">
              <a:lnSpc>
                <a:spcPct val="13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Only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Anti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TPO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(+) : rare</a:t>
            </a: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nti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TPO &amp; anti Tg pd GD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not establish (discussion)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8" descr="70%"/>
          <p:cNvSpPr txBox="1">
            <a:spLocks noChangeArrowheads="1"/>
          </p:cNvSpPr>
          <p:nvPr/>
        </p:nvSpPr>
        <p:spPr bwMode="auto">
          <a:xfrm>
            <a:off x="533400" y="5867400"/>
            <a:ext cx="8153400" cy="523220"/>
          </a:xfrm>
          <a:prstGeom prst="rect">
            <a:avLst/>
          </a:prstGeom>
          <a:pattFill prst="pct70">
            <a:fgClr>
              <a:srgbClr val="EF60F2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Routin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Deteksi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Ab 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tiroid 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only anti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TPO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53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>
              <a:lnSpc>
                <a:spcPct val="150000"/>
              </a:lnSpc>
            </a:pPr>
            <a:endParaRPr lang="id-ID" sz="2400">
              <a:solidFill>
                <a:schemeClr val="bg1"/>
              </a:solidFill>
              <a:cs typeface="Arial" charset="0"/>
            </a:endParaRPr>
          </a:p>
          <a:p>
            <a:pPr marL="344488" indent="-344488">
              <a:lnSpc>
                <a:spcPct val="150000"/>
              </a:lnSpc>
            </a:pPr>
            <a:endParaRPr lang="id-ID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" name="AutoShape 4" descr="Trellis"/>
          <p:cNvSpPr>
            <a:spLocks noChangeArrowheads="1"/>
          </p:cNvSpPr>
          <p:nvPr/>
        </p:nvSpPr>
        <p:spPr bwMode="auto">
          <a:xfrm>
            <a:off x="228600" y="381000"/>
            <a:ext cx="3276600" cy="2667000"/>
          </a:xfrm>
          <a:prstGeom prst="wedgeRoundRectCallout">
            <a:avLst>
              <a:gd name="adj1" fmla="val -33417"/>
              <a:gd name="adj2" fmla="val -49977"/>
              <a:gd name="adj3" fmla="val 16667"/>
            </a:avLst>
          </a:prstGeom>
          <a:pattFill prst="trellis">
            <a:fgClr>
              <a:srgbClr val="FF99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sz="3600" dirty="0">
                <a:cs typeface="Arial" charset="0"/>
              </a:rPr>
              <a:t>Ab bispesifik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>
                <a:cs typeface="Arial" charset="0"/>
              </a:rPr>
              <a:t>PPTD : 16 %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 smtClean="0">
                <a:cs typeface="Arial" charset="0"/>
              </a:rPr>
              <a:t>N </a:t>
            </a:r>
            <a:r>
              <a:rPr lang="en-US" sz="2400" dirty="0" smtClean="0">
                <a:cs typeface="Arial" charset="0"/>
              </a:rPr>
              <a:t>population </a:t>
            </a:r>
            <a:r>
              <a:rPr lang="id-ID" sz="2400" dirty="0" smtClean="0">
                <a:cs typeface="Arial" charset="0"/>
              </a:rPr>
              <a:t>: </a:t>
            </a:r>
            <a:r>
              <a:rPr lang="id-ID" sz="2400" dirty="0">
                <a:cs typeface="Arial" charset="0"/>
              </a:rPr>
              <a:t>1,4 %</a:t>
            </a:r>
          </a:p>
        </p:txBody>
      </p:sp>
      <p:sp>
        <p:nvSpPr>
          <p:cNvPr id="4" name="AutoShape 5" descr="40%"/>
          <p:cNvSpPr>
            <a:spLocks noChangeArrowheads="1"/>
          </p:cNvSpPr>
          <p:nvPr/>
        </p:nvSpPr>
        <p:spPr bwMode="auto">
          <a:xfrm>
            <a:off x="3581400" y="304800"/>
            <a:ext cx="5334000" cy="2819400"/>
          </a:xfrm>
          <a:prstGeom prst="wedgeRoundRectCallout">
            <a:avLst>
              <a:gd name="adj1" fmla="val -49583"/>
              <a:gd name="adj2" fmla="val -39167"/>
              <a:gd name="adj3" fmla="val 16667"/>
            </a:avLst>
          </a:prstGeom>
          <a:pattFill prst="pct40">
            <a:fgClr>
              <a:srgbClr val="FF99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d-ID" sz="3600" dirty="0">
                <a:cs typeface="Arial" charset="0"/>
              </a:rPr>
              <a:t>Prevalensi anti TPO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 smtClean="0">
                <a:cs typeface="Arial" charset="0"/>
              </a:rPr>
              <a:t>PPTD</a:t>
            </a:r>
            <a:r>
              <a:rPr lang="en-US" sz="2400" dirty="0" smtClean="0">
                <a:cs typeface="Arial" charset="0"/>
              </a:rPr>
              <a:t> (post partum </a:t>
            </a:r>
            <a:r>
              <a:rPr lang="en-US" sz="2400" dirty="0" smtClean="0">
                <a:cs typeface="Arial" charset="0"/>
              </a:rPr>
              <a:t>thyroiditis</a:t>
            </a:r>
            <a:r>
              <a:rPr lang="en-US" sz="2400" dirty="0" smtClean="0">
                <a:cs typeface="Arial" charset="0"/>
              </a:rPr>
              <a:t>)</a:t>
            </a:r>
            <a:r>
              <a:rPr lang="id-ID" sz="2400" dirty="0" smtClean="0">
                <a:cs typeface="Arial" charset="0"/>
              </a:rPr>
              <a:t> </a:t>
            </a:r>
            <a:r>
              <a:rPr lang="id-ID" sz="2400" dirty="0">
                <a:cs typeface="Arial" charset="0"/>
              </a:rPr>
              <a:t>: 16 %       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 smtClean="0">
                <a:cs typeface="Arial" charset="0"/>
              </a:rPr>
              <a:t>G</a:t>
            </a:r>
            <a:r>
              <a:rPr lang="en-US" sz="2400" dirty="0" smtClean="0">
                <a:cs typeface="Arial" charset="0"/>
              </a:rPr>
              <a:t>rave disease</a:t>
            </a:r>
            <a:r>
              <a:rPr lang="id-ID" sz="2400" dirty="0" smtClean="0">
                <a:cs typeface="Arial" charset="0"/>
              </a:rPr>
              <a:t> </a:t>
            </a:r>
            <a:r>
              <a:rPr lang="id-ID" sz="2400" dirty="0">
                <a:cs typeface="Arial" charset="0"/>
              </a:rPr>
              <a:t>: 34,6 %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 smtClean="0">
                <a:cs typeface="Arial" charset="0"/>
              </a:rPr>
              <a:t>Hasimoto </a:t>
            </a:r>
            <a:r>
              <a:rPr lang="en-US" sz="2400" dirty="0" smtClean="0">
                <a:cs typeface="Arial" charset="0"/>
              </a:rPr>
              <a:t>t</a:t>
            </a:r>
            <a:r>
              <a:rPr lang="en-US" sz="2400" dirty="0" smtClean="0">
                <a:cs typeface="Arial" charset="0"/>
              </a:rPr>
              <a:t>hy</a:t>
            </a:r>
            <a:r>
              <a:rPr lang="id-ID" sz="2400" dirty="0" smtClean="0">
                <a:cs typeface="Arial" charset="0"/>
              </a:rPr>
              <a:t>roiditis : </a:t>
            </a:r>
            <a:r>
              <a:rPr lang="id-ID" sz="2400" dirty="0">
                <a:cs typeface="Arial" charset="0"/>
              </a:rPr>
              <a:t>40.5 %</a:t>
            </a:r>
          </a:p>
        </p:txBody>
      </p:sp>
      <p:sp>
        <p:nvSpPr>
          <p:cNvPr id="5" name="AutoShape 6" descr="Pink tissue paper"/>
          <p:cNvSpPr>
            <a:spLocks noChangeArrowheads="1"/>
          </p:cNvSpPr>
          <p:nvPr/>
        </p:nvSpPr>
        <p:spPr bwMode="auto">
          <a:xfrm>
            <a:off x="381000" y="3352800"/>
            <a:ext cx="8458200" cy="3124200"/>
          </a:xfrm>
          <a:prstGeom prst="wedgeRoundRectCallout">
            <a:avLst>
              <a:gd name="adj1" fmla="val -18245"/>
              <a:gd name="adj2" fmla="val -49134"/>
              <a:gd name="adj3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d-ID" sz="3600" dirty="0">
                <a:cs typeface="Arial" charset="0"/>
              </a:rPr>
              <a:t>Anti TPO &amp; AIT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Arial" charset="0"/>
              </a:rPr>
              <a:t>Clinical relevancy : not clearly</a:t>
            </a:r>
            <a:endParaRPr lang="id-ID" sz="2800" dirty="0">
              <a:cs typeface="Arial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Arial" charset="0"/>
              </a:rPr>
              <a:t> Correlation with </a:t>
            </a:r>
            <a:r>
              <a:rPr lang="id-ID" sz="2800" dirty="0" smtClean="0">
                <a:cs typeface="Arial" charset="0"/>
              </a:rPr>
              <a:t>a</a:t>
            </a:r>
            <a:r>
              <a:rPr lang="en-US" sz="2800" dirty="0" smtClean="0">
                <a:cs typeface="Arial" charset="0"/>
              </a:rPr>
              <a:t>c</a:t>
            </a:r>
            <a:r>
              <a:rPr lang="id-ID" sz="2800" dirty="0" smtClean="0">
                <a:cs typeface="Arial" charset="0"/>
              </a:rPr>
              <a:t>ti</a:t>
            </a:r>
            <a:r>
              <a:rPr lang="en-US" sz="2800" dirty="0" err="1" smtClean="0">
                <a:cs typeface="Arial" charset="0"/>
              </a:rPr>
              <a:t>ve</a:t>
            </a:r>
            <a:r>
              <a:rPr lang="en-US" sz="2800" dirty="0" smtClean="0">
                <a:cs typeface="Arial" charset="0"/>
              </a:rPr>
              <a:t> clinical disease</a:t>
            </a:r>
            <a:endParaRPr lang="id-ID" sz="2800" dirty="0">
              <a:cs typeface="Arial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Arial" charset="0"/>
              </a:rPr>
              <a:t> Strong correlation with risk of PPTD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153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>
              <a:lnSpc>
                <a:spcPct val="150000"/>
              </a:lnSpc>
            </a:pPr>
            <a:endParaRPr lang="id-ID" sz="2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4488" indent="-344488">
              <a:lnSpc>
                <a:spcPct val="150000"/>
              </a:lnSpc>
            </a:pPr>
            <a:endParaRPr lang="id-ID" sz="2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5" descr="White marble"/>
          <p:cNvSpPr>
            <a:spLocks noChangeArrowheads="1"/>
          </p:cNvSpPr>
          <p:nvPr/>
        </p:nvSpPr>
        <p:spPr bwMode="auto">
          <a:xfrm>
            <a:off x="381000" y="457200"/>
            <a:ext cx="8534400" cy="3276600"/>
          </a:xfrm>
          <a:prstGeom prst="downArrowCallout">
            <a:avLst>
              <a:gd name="adj1" fmla="val 72761"/>
              <a:gd name="adj2" fmla="val 106417"/>
              <a:gd name="adj3" fmla="val 12407"/>
              <a:gd name="adj4" fmla="val 82065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id-ID" sz="3600" dirty="0">
                <a:latin typeface="Arial" pitchFamily="34" charset="0"/>
                <a:cs typeface="Arial" pitchFamily="34" charset="0"/>
              </a:rPr>
              <a:t>Anti TPO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for predict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PPTD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Variation of sensitivity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&amp;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spesifi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city</a:t>
            </a:r>
            <a:endParaRPr lang="id-ID" sz="32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Depend on when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anti TPO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examined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6" descr="60%"/>
          <p:cNvSpPr txBox="1">
            <a:spLocks noChangeArrowheads="1"/>
          </p:cNvSpPr>
          <p:nvPr/>
        </p:nvSpPr>
        <p:spPr bwMode="auto">
          <a:xfrm>
            <a:off x="533400" y="3810000"/>
            <a:ext cx="8229600" cy="2603790"/>
          </a:xfrm>
          <a:prstGeom prst="rect">
            <a:avLst/>
          </a:prstGeom>
          <a:pattFill prst="pct60">
            <a:fgClr>
              <a:schemeClr val="accent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70000"/>
              </a:lnSpc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PPTD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(-) when anti TPO (-)</a:t>
            </a:r>
            <a:endParaRPr lang="id-ID" sz="32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70000"/>
              </a:lnSpc>
            </a:pPr>
            <a:r>
              <a:rPr lang="id-ID" sz="32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</a:t>
            </a:r>
            <a:endParaRPr lang="en-US" sz="3200" b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7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Screening anti TPO in early pregnancy</a:t>
            </a:r>
            <a:endParaRPr lang="id-ID" sz="32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4038600" y="0"/>
            <a:ext cx="5105400" cy="685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Tiroglobulin (Tg)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Prekursor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hyr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oid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</a:t>
            </a: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Produced in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thy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roid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gland</a:t>
            </a: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Secretion to colloid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Thy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roid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 reserved</a:t>
            </a: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Reseptor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al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Tg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</a:t>
            </a: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traffic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Tg intraselular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Early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ndikator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PPTD</a:t>
            </a: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Rise in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GD</a:t>
            </a: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Target anti Tg</a:t>
            </a:r>
          </a:p>
        </p:txBody>
      </p:sp>
      <p:sp>
        <p:nvSpPr>
          <p:cNvPr id="3" name="AutoShape 4" descr="Pink tissue paper"/>
          <p:cNvSpPr>
            <a:spLocks noChangeArrowheads="1"/>
          </p:cNvSpPr>
          <p:nvPr/>
        </p:nvSpPr>
        <p:spPr bwMode="auto">
          <a:xfrm>
            <a:off x="0" y="0"/>
            <a:ext cx="4267200" cy="6858000"/>
          </a:xfrm>
          <a:prstGeom prst="notchedRightArrow">
            <a:avLst>
              <a:gd name="adj1" fmla="val 93472"/>
              <a:gd name="adj2" fmla="val 1315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3600" dirty="0">
                <a:latin typeface="Arial" pitchFamily="34" charset="0"/>
                <a:cs typeface="Arial" pitchFamily="34" charset="0"/>
              </a:rPr>
              <a:t>Anti Tg</a:t>
            </a:r>
          </a:p>
          <a:p>
            <a:pPr algn="ctr"/>
            <a:endParaRPr lang="id-ID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id-ID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odium Defisiensi</a:t>
            </a:r>
            <a:endParaRPr lang="id-ID" sz="28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Font typeface="Wingdings" pitchFamily="2" charset="2"/>
              <a:buChar char="v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Dete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ction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AIT (Goiter +)</a:t>
            </a:r>
          </a:p>
          <a:p>
            <a:pPr algn="ctr">
              <a:lnSpc>
                <a:spcPct val="130000"/>
              </a:lnSpc>
              <a:buFont typeface="Wingdings" pitchFamily="2" charset="2"/>
              <a:buChar char="v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Monitor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ing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jodium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Tx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Font typeface="Wingdings" pitchFamily="2" charset="2"/>
              <a:buChar char="v"/>
            </a:pPr>
            <a:endParaRPr lang="id-ID" sz="7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id-ID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IHA &gt; 1 : 1000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T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Hasimoto : 80 %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GD : 60 %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Tiroid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carcinoma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30 %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endParaRPr lang="id-ID" sz="7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id-ID" sz="28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IHA &lt; 1 : 1000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Normal : 3-18 %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Anemia Pernisiosa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Syogren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645</Words>
  <Application>Microsoft Office PowerPoint</Application>
  <PresentationFormat>On-screen Show (4:3)</PresentationFormat>
  <Paragraphs>179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Anik</dc:creator>
  <cp:lastModifiedBy>dr Anik</cp:lastModifiedBy>
  <cp:revision>42</cp:revision>
  <dcterms:created xsi:type="dcterms:W3CDTF">2010-10-17T16:51:12Z</dcterms:created>
  <dcterms:modified xsi:type="dcterms:W3CDTF">2010-04-30T02:01:46Z</dcterms:modified>
</cp:coreProperties>
</file>