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75" r:id="rId5"/>
    <p:sldId id="276" r:id="rId6"/>
    <p:sldId id="260" r:id="rId7"/>
    <p:sldId id="269" r:id="rId8"/>
    <p:sldId id="261" r:id="rId9"/>
    <p:sldId id="277" r:id="rId10"/>
    <p:sldId id="279" r:id="rId11"/>
    <p:sldId id="268" r:id="rId12"/>
    <p:sldId id="262" r:id="rId13"/>
    <p:sldId id="281" r:id="rId14"/>
    <p:sldId id="282" r:id="rId15"/>
    <p:sldId id="271" r:id="rId16"/>
    <p:sldId id="280" r:id="rId17"/>
    <p:sldId id="264" r:id="rId18"/>
    <p:sldId id="283" r:id="rId19"/>
    <p:sldId id="267" r:id="rId2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D98B-071D-4833-BBF6-0F8630B79C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8AF1-9580-4C5E-A06E-6F130C72C3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095B3-0AF9-4282-8371-09C8AE5D13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38E2-9B46-4FAC-B231-2B9BBF183F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9D14-6F2E-4CAD-BCAE-1B32AB7040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CCF1D-749A-4D7F-ADB4-0BC4B546A1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705DD-A913-41F3-BD50-303E2D8C2F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D669-0DE9-4103-B0C4-110F42BC13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2D1B-80D6-45F8-B909-D3E1294DFB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8A4BD-D2C9-4D6E-BC2B-0E0846DDD9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D4C5-CA6A-4401-8621-BED4DDDE56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E01C3E6-E9B4-400A-A4BA-AD819F809B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2976" y="2500306"/>
            <a:ext cx="62231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Thyroid storm</a:t>
            </a:r>
          </a:p>
        </p:txBody>
      </p:sp>
      <p:cxnSp>
        <p:nvCxnSpPr>
          <p:cNvPr id="13315" name="Straight Connector 7"/>
          <p:cNvCxnSpPr>
            <a:cxnSpLocks noChangeShapeType="1"/>
          </p:cNvCxnSpPr>
          <p:nvPr/>
        </p:nvCxnSpPr>
        <p:spPr bwMode="auto">
          <a:xfrm>
            <a:off x="642938" y="2286000"/>
            <a:ext cx="7643812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FF00"/>
                </a:solidFill>
                <a:effectLst/>
              </a:rPr>
              <a:t>Electrocardiogram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0263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ffectLst/>
              </a:rPr>
              <a:t>Sinus tachycardia (40 %)</a:t>
            </a:r>
          </a:p>
          <a:p>
            <a:pPr eaLnBrk="1" hangingPunct="1">
              <a:defRPr/>
            </a:pPr>
            <a:r>
              <a:rPr lang="en-US" altLang="zh-TW" dirty="0" err="1" smtClean="0">
                <a:effectLst/>
              </a:rPr>
              <a:t>Atrial</a:t>
            </a:r>
            <a:r>
              <a:rPr lang="en-US" altLang="zh-TW" dirty="0" smtClean="0">
                <a:effectLst/>
              </a:rPr>
              <a:t> fibrillation (10-20 %)</a:t>
            </a:r>
          </a:p>
          <a:p>
            <a:pPr lvl="1" eaLnBrk="1" hangingPunct="1">
              <a:defRPr/>
            </a:pPr>
            <a:r>
              <a:rPr kumimoji="0" lang="en-US" altLang="zh-TW" dirty="0" smtClean="0">
                <a:effectLst/>
              </a:rPr>
              <a:t>&gt; 60 y/o, </a:t>
            </a:r>
          </a:p>
          <a:p>
            <a:pPr lvl="1" eaLnBrk="1" hangingPunct="1">
              <a:defRPr/>
            </a:pPr>
            <a:r>
              <a:rPr kumimoji="0" lang="en-US" altLang="zh-TW" dirty="0" smtClean="0">
                <a:effectLst/>
              </a:rPr>
              <a:t>Underlying structural heart disease</a:t>
            </a:r>
          </a:p>
          <a:p>
            <a:pPr lvl="1" eaLnBrk="1" hangingPunct="1">
              <a:defRPr/>
            </a:pPr>
            <a:endParaRPr kumimoji="0" lang="en-US" altLang="zh-TW" dirty="0" smtClean="0">
              <a:effectLst/>
            </a:endParaRPr>
          </a:p>
          <a:p>
            <a:pPr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786058"/>
            <a:ext cx="550072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Management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8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zh-TW" b="0" smtClean="0">
                <a:effectLst/>
              </a:rPr>
              <a:t>Multiple targets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8039100" cy="47148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en-US" altLang="zh-TW" sz="2600" dirty="0" smtClean="0">
                <a:solidFill>
                  <a:srgbClr val="FFFF00"/>
                </a:solidFill>
                <a:effectLst/>
              </a:rPr>
              <a:t>Stopping synthesis</a:t>
            </a:r>
            <a:r>
              <a:rPr lang="en-US" altLang="zh-TW" sz="2600" dirty="0" smtClean="0">
                <a:effectLst/>
              </a:rPr>
              <a:t> of new hormone within the thyroid gland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zh-TW" sz="2600" dirty="0" smtClean="0">
              <a:effectLst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zh-TW" sz="2600" dirty="0" smtClean="0">
                <a:solidFill>
                  <a:srgbClr val="FFFF00"/>
                </a:solidFill>
                <a:effectLst/>
              </a:rPr>
              <a:t>Halting the release</a:t>
            </a:r>
            <a:r>
              <a:rPr lang="en-US" altLang="zh-TW" sz="2600" dirty="0" smtClean="0">
                <a:effectLst/>
              </a:rPr>
              <a:t> of stored thyroid hormone from the thyroid gland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zh-TW" sz="2600" dirty="0" smtClean="0">
              <a:effectLst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zh-TW" sz="2600" dirty="0" smtClean="0">
                <a:effectLst/>
              </a:rPr>
              <a:t>Preventing </a:t>
            </a:r>
            <a:r>
              <a:rPr lang="en-US" altLang="zh-TW" sz="2600" dirty="0" smtClean="0">
                <a:solidFill>
                  <a:srgbClr val="FFFF00"/>
                </a:solidFill>
                <a:effectLst/>
              </a:rPr>
              <a:t>conversion of T4 to T3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zh-TW" sz="2600" dirty="0" smtClean="0">
              <a:solidFill>
                <a:srgbClr val="FFFF00"/>
              </a:solidFill>
              <a:effectLst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zh-TW" sz="2600" dirty="0" smtClean="0">
                <a:effectLst/>
              </a:rPr>
              <a:t>Controlling the </a:t>
            </a:r>
            <a:r>
              <a:rPr lang="en-US" altLang="zh-TW" sz="2600" dirty="0" smtClean="0">
                <a:solidFill>
                  <a:srgbClr val="FFFF00"/>
                </a:solidFill>
                <a:effectLst/>
              </a:rPr>
              <a:t>adrenergic symptoms</a:t>
            </a:r>
            <a:r>
              <a:rPr lang="en-US" altLang="zh-TW" sz="2600" dirty="0" smtClean="0">
                <a:effectLst/>
              </a:rPr>
              <a:t>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zh-TW" sz="2600" dirty="0" smtClean="0">
              <a:effectLst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zh-TW" sz="2600" dirty="0" smtClean="0">
                <a:effectLst/>
              </a:rPr>
              <a:t>Controlling </a:t>
            </a:r>
            <a:r>
              <a:rPr lang="en-US" altLang="zh-TW" sz="2600" dirty="0" smtClean="0">
                <a:solidFill>
                  <a:srgbClr val="FFFF00"/>
                </a:solidFill>
                <a:effectLst/>
              </a:rPr>
              <a:t>systemic </a:t>
            </a:r>
            <a:r>
              <a:rPr lang="en-US" altLang="zh-TW" sz="2600" dirty="0" err="1" smtClean="0">
                <a:solidFill>
                  <a:srgbClr val="FFFF00"/>
                </a:solidFill>
                <a:effectLst/>
              </a:rPr>
              <a:t>decompensation</a:t>
            </a:r>
            <a:r>
              <a:rPr lang="en-US" altLang="zh-TW" sz="2600" dirty="0" smtClean="0">
                <a:effectLst/>
              </a:rPr>
              <a:t> with supportive therapy</a:t>
            </a:r>
            <a:endParaRPr lang="en-US" altLang="zh-TW" sz="2600" dirty="0" smtClean="0"/>
          </a:p>
        </p:txBody>
      </p:sp>
      <p:cxnSp>
        <p:nvCxnSpPr>
          <p:cNvPr id="24580" name="Straight Connector 4"/>
          <p:cNvCxnSpPr>
            <a:cxnSpLocks noChangeShapeType="1"/>
          </p:cNvCxnSpPr>
          <p:nvPr/>
        </p:nvCxnSpPr>
        <p:spPr bwMode="auto">
          <a:xfrm>
            <a:off x="428625" y="1285875"/>
            <a:ext cx="8215313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solidFill>
                  <a:srgbClr val="FFC000"/>
                </a:solidFill>
              </a:rPr>
              <a:t>Thionamide</a:t>
            </a:r>
            <a:endParaRPr lang="en-US" altLang="zh-TW" dirty="0" smtClean="0">
              <a:solidFill>
                <a:srgbClr val="FFC000"/>
              </a:solidFill>
            </a:endParaRPr>
          </a:p>
        </p:txBody>
      </p:sp>
      <p:pic>
        <p:nvPicPr>
          <p:cNvPr id="2560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57313"/>
            <a:ext cx="9197975" cy="3746500"/>
          </a:xfrm>
          <a:noFill/>
        </p:spPr>
      </p:pic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4787900" y="2997200"/>
            <a:ext cx="1079500" cy="7921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FFC000"/>
                </a:solidFill>
              </a:rPr>
              <a:t>Iodine therapy</a:t>
            </a:r>
          </a:p>
        </p:txBody>
      </p:sp>
      <p:pic>
        <p:nvPicPr>
          <p:cNvPr id="2662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8640763" cy="4360862"/>
          </a:xfrm>
          <a:noFill/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2051050" y="6021388"/>
            <a:ext cx="3529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solidFill>
                  <a:srgbClr val="FFFF00"/>
                </a:solidFill>
                <a:latin typeface="Arial" charset="0"/>
              </a:rPr>
              <a:t>‘‘</a:t>
            </a:r>
            <a:r>
              <a:rPr lang="en-US" altLang="zh-TW" sz="2000" b="1">
                <a:solidFill>
                  <a:srgbClr val="FFFF00"/>
                </a:solidFill>
              </a:rPr>
              <a:t>Wolff-Chaikoff</a:t>
            </a:r>
            <a:r>
              <a:rPr lang="en-US" altLang="zh-TW" sz="2000" b="1">
                <a:solidFill>
                  <a:srgbClr val="FFFF00"/>
                </a:solidFill>
                <a:latin typeface="Arial" charset="0"/>
              </a:rPr>
              <a:t>’’</a:t>
            </a:r>
            <a:r>
              <a:rPr lang="en-US" altLang="zh-TW" sz="2000" b="1">
                <a:solidFill>
                  <a:srgbClr val="FFFF00"/>
                </a:solidFill>
              </a:rPr>
              <a:t> effect</a:t>
            </a:r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6715125" y="1571625"/>
            <a:ext cx="1889125" cy="7858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8459787" cy="4681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C000"/>
                </a:solidFill>
                <a:effectLst/>
              </a:rPr>
              <a:t>Beta-blockade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5003800" y="2420938"/>
            <a:ext cx="1152525" cy="7921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975" y="1428750"/>
            <a:ext cx="9251950" cy="328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14313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Supportive care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57250" y="17145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ffectLst/>
              </a:rPr>
              <a:t>Antipyretics </a:t>
            </a:r>
            <a:r>
              <a:rPr lang="en-US" altLang="zh-TW" dirty="0" smtClean="0">
                <a:solidFill>
                  <a:srgbClr val="FFFF00"/>
                </a:solidFill>
                <a:effectLst/>
              </a:rPr>
              <a:t>(acetaminophen)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FFFF00"/>
                </a:solidFill>
                <a:effectLst/>
              </a:rPr>
              <a:t>   </a:t>
            </a:r>
            <a:r>
              <a:rPr lang="en-US" altLang="zh-TW" sz="2800" i="1" dirty="0" err="1" smtClean="0">
                <a:solidFill>
                  <a:srgbClr val="FF0000"/>
                </a:solidFill>
                <a:effectLst/>
              </a:rPr>
              <a:t>Salycilates</a:t>
            </a:r>
            <a:r>
              <a:rPr lang="en-US" altLang="zh-TW" sz="2800" i="1" dirty="0" smtClean="0">
                <a:solidFill>
                  <a:srgbClr val="FF0000"/>
                </a:solidFill>
                <a:effectLst/>
              </a:rPr>
              <a:t>  </a:t>
            </a:r>
            <a:r>
              <a:rPr lang="en-US" altLang="zh-TW" sz="2800" i="1" dirty="0" smtClean="0">
                <a:effectLst/>
              </a:rPr>
              <a:t>: </a:t>
            </a:r>
            <a:r>
              <a:rPr lang="en-US" altLang="zh-TW" sz="2800" i="1" dirty="0" smtClean="0">
                <a:effectLst/>
                <a:latin typeface="Arial"/>
                <a:cs typeface="Arial"/>
              </a:rPr>
              <a:t>↓ thyroid protein binding </a:t>
            </a:r>
            <a:r>
              <a:rPr lang="en-US" altLang="zh-TW" sz="2800" i="1" dirty="0" smtClean="0">
                <a:effectLst/>
                <a:latin typeface="Arial"/>
                <a:cs typeface="Arial"/>
                <a:sym typeface="Wingdings" pitchFamily="2" charset="2"/>
              </a:rPr>
              <a:t>      ↑ free thyroid hormone levels.</a:t>
            </a:r>
            <a:endParaRPr lang="en-US" altLang="zh-TW" sz="2800" i="1" dirty="0" smtClean="0">
              <a:effectLst/>
            </a:endParaRP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External cooling measures</a:t>
            </a: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Intravenous fluids with dextrose</a:t>
            </a: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Multivitamins</a:t>
            </a: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Antibiotics</a:t>
            </a:r>
          </a:p>
          <a:p>
            <a:pPr eaLnBrk="1" hangingPunct="1">
              <a:defRPr/>
            </a:pPr>
            <a:r>
              <a:rPr lang="en-US" altLang="zh-TW" dirty="0" smtClean="0">
                <a:solidFill>
                  <a:srgbClr val="FFFF00"/>
                </a:solidFill>
                <a:effectLst/>
              </a:rPr>
              <a:t>Treating the precipitating cause !!!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dirty="0" smtClean="0"/>
          </a:p>
        </p:txBody>
      </p:sp>
      <p:cxnSp>
        <p:nvCxnSpPr>
          <p:cNvPr id="29700" name="Straight Connector 4"/>
          <p:cNvCxnSpPr>
            <a:cxnSpLocks noChangeShapeType="1"/>
          </p:cNvCxnSpPr>
          <p:nvPr/>
        </p:nvCxnSpPr>
        <p:spPr bwMode="auto">
          <a:xfrm>
            <a:off x="642938" y="1500188"/>
            <a:ext cx="7858125" cy="1587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Summary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2171700"/>
            <a:ext cx="7543800" cy="4114800"/>
          </a:xfrm>
        </p:spPr>
        <p:txBody>
          <a:bodyPr/>
          <a:lstStyle/>
          <a:p>
            <a:pPr algn="just">
              <a:defRPr/>
            </a:pPr>
            <a:r>
              <a:rPr lang="en-US" sz="2800" dirty="0" err="1" smtClean="0"/>
              <a:t>Thyrotoxicosis</a:t>
            </a:r>
            <a:r>
              <a:rPr lang="en-US" sz="2800" dirty="0" smtClean="0"/>
              <a:t> and thyroid storm pose a critical diagnostic and therapeutic challenge to the clinician.</a:t>
            </a:r>
          </a:p>
          <a:p>
            <a:pPr algn="just">
              <a:defRPr/>
            </a:pPr>
            <a:r>
              <a:rPr lang="en-US" sz="2800" dirty="0" smtClean="0"/>
              <a:t>Recognition of life-threatening </a:t>
            </a:r>
            <a:r>
              <a:rPr lang="en-US" sz="2800" dirty="0" err="1" smtClean="0"/>
              <a:t>thyrotoxicosis</a:t>
            </a:r>
            <a:r>
              <a:rPr lang="en-US" sz="2800" dirty="0" smtClean="0"/>
              <a:t> and </a:t>
            </a:r>
            <a:r>
              <a:rPr lang="en-US" sz="2800" dirty="0" err="1" smtClean="0"/>
              <a:t>propmpt</a:t>
            </a:r>
            <a:r>
              <a:rPr lang="en-US" sz="2800" dirty="0" smtClean="0"/>
              <a:t> use of the arsenal of medication aimed at halting the </a:t>
            </a:r>
            <a:r>
              <a:rPr lang="en-US" sz="2800" dirty="0" err="1" smtClean="0"/>
              <a:t>thyrotoxicosis</a:t>
            </a:r>
            <a:r>
              <a:rPr lang="en-US" sz="2800" dirty="0" smtClean="0"/>
              <a:t> process at every level is </a:t>
            </a:r>
            <a:r>
              <a:rPr lang="en-US" sz="2800" dirty="0" err="1" smtClean="0"/>
              <a:t>essensial</a:t>
            </a:r>
            <a:r>
              <a:rPr lang="en-US" sz="2800" dirty="0" smtClean="0"/>
              <a:t> to successful management.</a:t>
            </a:r>
            <a:endParaRPr lang="en-US" sz="2800" dirty="0"/>
          </a:p>
        </p:txBody>
      </p:sp>
      <p:cxnSp>
        <p:nvCxnSpPr>
          <p:cNvPr id="30724" name="Straight Connector 4"/>
          <p:cNvCxnSpPr>
            <a:cxnSpLocks noChangeShapeType="1"/>
          </p:cNvCxnSpPr>
          <p:nvPr/>
        </p:nvCxnSpPr>
        <p:spPr bwMode="auto">
          <a:xfrm>
            <a:off x="714375" y="1714500"/>
            <a:ext cx="757237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57625" y="4143375"/>
            <a:ext cx="4429125" cy="143192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zh-TW" sz="5400" dirty="0" smtClean="0">
                <a:solidFill>
                  <a:srgbClr val="FFFF0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Epidemiology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2386013"/>
            <a:ext cx="75438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cs typeface="Arial" pitchFamily="34" charset="0"/>
              </a:rPr>
              <a:t>The incidence of thyroid storm  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cs typeface="Arial" pitchFamily="34" charset="0"/>
              </a:rPr>
              <a:t>     less than 10% of patients hospitalized for  	</a:t>
            </a:r>
            <a:r>
              <a:rPr lang="en-US" altLang="zh-TW" sz="2400" dirty="0" err="1" smtClean="0">
                <a:cs typeface="Arial" pitchFamily="34" charset="0"/>
              </a:rPr>
              <a:t>thyrotoxicosis</a:t>
            </a:r>
            <a:endParaRPr lang="en-US" altLang="zh-TW" sz="2400" dirty="0" smtClean="0"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cs typeface="Arial" pitchFamily="34" charset="0"/>
              </a:rPr>
              <a:t>The mortality rate : 20-30%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340" name="Straight Connector 3"/>
          <p:cNvCxnSpPr>
            <a:cxnSpLocks noChangeShapeType="1"/>
          </p:cNvCxnSpPr>
          <p:nvPr/>
        </p:nvCxnSpPr>
        <p:spPr bwMode="auto">
          <a:xfrm>
            <a:off x="642938" y="1714500"/>
            <a:ext cx="78581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Etiology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2171700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solidFill>
                  <a:srgbClr val="FFFF00"/>
                </a:solidFill>
                <a:effectLst/>
              </a:rPr>
              <a:t>Graves</a:t>
            </a:r>
            <a:r>
              <a:rPr lang="en-US" altLang="zh-TW" sz="2400" dirty="0" smtClean="0">
                <a:solidFill>
                  <a:srgbClr val="FFFF00"/>
                </a:solidFill>
                <a:effectLst/>
                <a:latin typeface="Arial"/>
              </a:rPr>
              <a:t>’</a:t>
            </a:r>
            <a:r>
              <a:rPr lang="en-US" altLang="zh-TW" sz="2400" dirty="0" smtClean="0">
                <a:solidFill>
                  <a:srgbClr val="FFFF00"/>
                </a:solidFill>
                <a:effectLst/>
              </a:rPr>
              <a:t> disease (most common)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effectLst/>
              </a:rPr>
              <a:t>Solitary toxic adenoma or toxic </a:t>
            </a:r>
            <a:r>
              <a:rPr lang="en-US" altLang="zh-TW" sz="2400" dirty="0" err="1" smtClean="0">
                <a:effectLst/>
              </a:rPr>
              <a:t>multinodular</a:t>
            </a:r>
            <a:r>
              <a:rPr lang="en-US" altLang="zh-TW" sz="2400" dirty="0" smtClean="0">
                <a:effectLst/>
              </a:rPr>
              <a:t> goiter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effectLst/>
              </a:rPr>
              <a:t>Rare cause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err="1" smtClean="0">
                <a:effectLst/>
              </a:rPr>
              <a:t>hypersecretory</a:t>
            </a:r>
            <a:r>
              <a:rPr lang="en-US" altLang="zh-TW" sz="2000" dirty="0" smtClean="0">
                <a:effectLst/>
              </a:rPr>
              <a:t> thyroid carcinoma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err="1" smtClean="0">
                <a:effectLst/>
              </a:rPr>
              <a:t>thyrotropin</a:t>
            </a:r>
            <a:r>
              <a:rPr lang="en-US" altLang="zh-TW" sz="2000" dirty="0" smtClean="0">
                <a:effectLst/>
              </a:rPr>
              <a:t>-secreting pituitary adenoma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err="1" smtClean="0">
                <a:effectLst/>
              </a:rPr>
              <a:t>struma</a:t>
            </a:r>
            <a:r>
              <a:rPr lang="en-US" altLang="zh-TW" sz="2000" dirty="0" smtClean="0">
                <a:effectLst/>
              </a:rPr>
              <a:t> </a:t>
            </a:r>
            <a:r>
              <a:rPr lang="en-US" altLang="zh-TW" sz="2000" dirty="0" err="1" smtClean="0">
                <a:effectLst/>
              </a:rPr>
              <a:t>ovarii</a:t>
            </a:r>
            <a:r>
              <a:rPr lang="en-US" altLang="zh-TW" sz="2000" dirty="0" smtClean="0">
                <a:effectLst/>
              </a:rPr>
              <a:t>/</a:t>
            </a:r>
            <a:r>
              <a:rPr lang="en-US" altLang="zh-TW" sz="2000" dirty="0" err="1" smtClean="0">
                <a:effectLst/>
              </a:rPr>
              <a:t>teratoma</a:t>
            </a:r>
            <a:endParaRPr lang="en-US" altLang="zh-TW" sz="20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ffectLst/>
              </a:rPr>
              <a:t>human chorionic </a:t>
            </a:r>
            <a:r>
              <a:rPr lang="en-US" altLang="zh-TW" sz="2000" dirty="0" err="1" smtClean="0">
                <a:effectLst/>
              </a:rPr>
              <a:t>gonadotropia</a:t>
            </a:r>
            <a:r>
              <a:rPr lang="en-US" altLang="zh-TW" sz="2000" dirty="0" smtClean="0">
                <a:effectLst/>
                <a:latin typeface="Arial"/>
              </a:rPr>
              <a:t>–</a:t>
            </a:r>
            <a:r>
              <a:rPr lang="en-US" altLang="zh-TW" sz="2000" dirty="0" smtClean="0">
                <a:effectLst/>
              </a:rPr>
              <a:t>secreting </a:t>
            </a:r>
            <a:r>
              <a:rPr lang="en-US" altLang="zh-TW" sz="2000" dirty="0" err="1" smtClean="0">
                <a:effectLst/>
              </a:rPr>
              <a:t>hydatidiform</a:t>
            </a:r>
            <a:r>
              <a:rPr lang="en-US" altLang="zh-TW" sz="2000" dirty="0" smtClean="0">
                <a:effectLst/>
              </a:rPr>
              <a:t> mole.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effectLst/>
              </a:rPr>
              <a:t>Other causes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ffectLst/>
              </a:rPr>
              <a:t>interferon alpha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ffectLst/>
              </a:rPr>
              <a:t>interleukin-2</a:t>
            </a:r>
            <a:r>
              <a:rPr lang="en-US" altLang="zh-TW" sz="2000" dirty="0" smtClean="0">
                <a:effectLst/>
                <a:latin typeface="Arial"/>
              </a:rPr>
              <a:t>–</a:t>
            </a:r>
            <a:r>
              <a:rPr lang="en-US" altLang="zh-TW" sz="2000" dirty="0" smtClean="0">
                <a:effectLst/>
              </a:rPr>
              <a:t>induced </a:t>
            </a:r>
            <a:r>
              <a:rPr lang="en-US" altLang="zh-TW" sz="2000" dirty="0" err="1" smtClean="0">
                <a:effectLst/>
              </a:rPr>
              <a:t>thyrotoxicosis</a:t>
            </a:r>
            <a:endParaRPr lang="en-US" altLang="zh-TW" sz="2000" dirty="0" smtClean="0"/>
          </a:p>
        </p:txBody>
      </p:sp>
      <p:cxnSp>
        <p:nvCxnSpPr>
          <p:cNvPr id="15364" name="Straight Connector 3"/>
          <p:cNvCxnSpPr>
            <a:cxnSpLocks noChangeShapeType="1"/>
          </p:cNvCxnSpPr>
          <p:nvPr/>
        </p:nvCxnSpPr>
        <p:spPr bwMode="auto">
          <a:xfrm>
            <a:off x="571500" y="1714500"/>
            <a:ext cx="78581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FF00"/>
                </a:solidFill>
                <a:effectLst/>
              </a:rPr>
              <a:t>Precipitating event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2266950"/>
            <a:ext cx="7543800" cy="44481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600" dirty="0" smtClean="0">
                <a:effectLst/>
              </a:rPr>
              <a:t>Systemic insults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solidFill>
                  <a:srgbClr val="FFFF00"/>
                </a:solidFill>
                <a:effectLst/>
              </a:rPr>
              <a:t>(Thyroid) surgery</a:t>
            </a:r>
            <a:r>
              <a:rPr lang="en-US" altLang="zh-TW" sz="2400" dirty="0" smtClean="0">
                <a:effectLst/>
              </a:rPr>
              <a:t>, trauma, myocardial infarction, pulmonary </a:t>
            </a:r>
            <a:r>
              <a:rPr lang="en-US" altLang="zh-TW" sz="2400" dirty="0" err="1" smtClean="0">
                <a:effectLst/>
              </a:rPr>
              <a:t>thromboembolism</a:t>
            </a:r>
            <a:r>
              <a:rPr lang="en-US" altLang="zh-TW" sz="2400" dirty="0" smtClean="0">
                <a:effectLst/>
              </a:rPr>
              <a:t>, diabetic </a:t>
            </a:r>
            <a:r>
              <a:rPr lang="en-US" altLang="zh-TW" sz="2400" dirty="0" err="1" smtClean="0">
                <a:effectLst/>
              </a:rPr>
              <a:t>ketoacidosis</a:t>
            </a:r>
            <a:r>
              <a:rPr lang="en-US" altLang="zh-TW" sz="2400" dirty="0" smtClean="0">
                <a:effectLst/>
              </a:rPr>
              <a:t>, parturition, or </a:t>
            </a:r>
            <a:r>
              <a:rPr lang="en-US" altLang="zh-TW" sz="2400" dirty="0" smtClean="0">
                <a:solidFill>
                  <a:srgbClr val="FFFF00"/>
                </a:solidFill>
                <a:effectLst/>
              </a:rPr>
              <a:t>severe infection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600" dirty="0" smtClean="0">
                <a:effectLst/>
              </a:rPr>
              <a:t>Discontinuation of </a:t>
            </a:r>
            <a:r>
              <a:rPr lang="en-US" altLang="zh-TW" sz="2600" dirty="0" err="1" smtClean="0">
                <a:effectLst/>
              </a:rPr>
              <a:t>antithyroid</a:t>
            </a:r>
            <a:r>
              <a:rPr lang="en-US" altLang="zh-TW" sz="2600" dirty="0" smtClean="0">
                <a:effectLst/>
              </a:rPr>
              <a:t> drugs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600" dirty="0" smtClean="0">
                <a:effectLst/>
              </a:rPr>
              <a:t>Excessive ingestion or intravenous  administration of iodine (</a:t>
            </a:r>
            <a:r>
              <a:rPr lang="en-US" altLang="zh-TW" sz="2600" dirty="0" err="1" smtClean="0">
                <a:effectLst/>
              </a:rPr>
              <a:t>eg</a:t>
            </a:r>
            <a:r>
              <a:rPr lang="en-US" altLang="zh-TW" sz="2600" dirty="0" smtClean="0">
                <a:effectLst/>
              </a:rPr>
              <a:t>, </a:t>
            </a:r>
            <a:r>
              <a:rPr lang="en-US" altLang="zh-TW" sz="2600" dirty="0" err="1" smtClean="0">
                <a:effectLst/>
              </a:rPr>
              <a:t>radiocontrast</a:t>
            </a:r>
            <a:r>
              <a:rPr lang="en-US" altLang="zh-TW" sz="2600" dirty="0" smtClean="0">
                <a:effectLst/>
              </a:rPr>
              <a:t> dyes, </a:t>
            </a:r>
            <a:r>
              <a:rPr lang="en-US" altLang="zh-TW" sz="2600" dirty="0" err="1" smtClean="0">
                <a:effectLst/>
              </a:rPr>
              <a:t>amiodarone</a:t>
            </a:r>
            <a:r>
              <a:rPr lang="en-US" altLang="zh-TW" sz="2600" dirty="0" smtClean="0">
                <a:effectLst/>
              </a:rPr>
              <a:t>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600" dirty="0" smtClean="0">
                <a:effectLst/>
              </a:rPr>
              <a:t>Radioiodine therapy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zh-TW" sz="2600" dirty="0" smtClean="0">
                <a:effectLst/>
              </a:rPr>
              <a:t>Pseudoephedrine and </a:t>
            </a:r>
            <a:r>
              <a:rPr lang="en-US" altLang="zh-TW" sz="2600" dirty="0" err="1" smtClean="0">
                <a:effectLst/>
              </a:rPr>
              <a:t>salicylate</a:t>
            </a:r>
            <a:r>
              <a:rPr lang="en-US" altLang="zh-TW" sz="2600" dirty="0" smtClean="0">
                <a:effectLst/>
              </a:rPr>
              <a:t> use</a:t>
            </a:r>
            <a:endParaRPr lang="en-US" altLang="zh-TW" sz="2600" dirty="0" smtClean="0"/>
          </a:p>
        </p:txBody>
      </p:sp>
      <p:cxnSp>
        <p:nvCxnSpPr>
          <p:cNvPr id="16388" name="Straight Connector 3"/>
          <p:cNvCxnSpPr>
            <a:cxnSpLocks noChangeShapeType="1"/>
          </p:cNvCxnSpPr>
          <p:nvPr/>
        </p:nvCxnSpPr>
        <p:spPr bwMode="auto">
          <a:xfrm>
            <a:off x="571500" y="1714500"/>
            <a:ext cx="78581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FF00"/>
                </a:solidFill>
                <a:effectLst/>
              </a:rPr>
              <a:t>Pathogenesis theory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86013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Free T4 </a:t>
            </a:r>
            <a:r>
              <a:rPr lang="en-US" altLang="zh-TW" dirty="0" smtClean="0">
                <a:sym typeface="Symbol" pitchFamily="18" charset="2"/>
              </a:rPr>
              <a:t>, but similar total T4</a:t>
            </a:r>
          </a:p>
          <a:p>
            <a:pPr eaLnBrk="1" hangingPunct="1">
              <a:defRPr/>
            </a:pPr>
            <a:r>
              <a:rPr lang="en-US" altLang="zh-TW" dirty="0" smtClean="0">
                <a:sym typeface="Symbol" pitchFamily="18" charset="2"/>
              </a:rPr>
              <a:t></a:t>
            </a:r>
            <a:r>
              <a:rPr lang="en-US" altLang="zh-TW" dirty="0" smtClean="0">
                <a:effectLst/>
                <a:sym typeface="Symbol" pitchFamily="18" charset="2"/>
              </a:rPr>
              <a:t> target cell beta-adrenergic receptor density</a:t>
            </a:r>
          </a:p>
          <a:p>
            <a:pPr eaLnBrk="1" hangingPunct="1">
              <a:defRPr/>
            </a:pPr>
            <a:r>
              <a:rPr lang="en-US" altLang="zh-TW" dirty="0" err="1" smtClean="0">
                <a:effectLst/>
                <a:sym typeface="Symbol" pitchFamily="18" charset="2"/>
              </a:rPr>
              <a:t>Postreceptor</a:t>
            </a:r>
            <a:r>
              <a:rPr lang="en-US" altLang="zh-TW" dirty="0" smtClean="0">
                <a:effectLst/>
                <a:sym typeface="Symbol" pitchFamily="18" charset="2"/>
              </a:rPr>
              <a:t> modifications in signaling pathways</a:t>
            </a:r>
          </a:p>
          <a:p>
            <a:pPr eaLnBrk="1" hangingPunct="1">
              <a:defRPr/>
            </a:pPr>
            <a:endParaRPr lang="en-US" altLang="zh-TW" dirty="0" smtClean="0">
              <a:sym typeface="Symbol" pitchFamily="18" charset="2"/>
            </a:endParaRPr>
          </a:p>
        </p:txBody>
      </p:sp>
      <p:cxnSp>
        <p:nvCxnSpPr>
          <p:cNvPr id="17412" name="Straight Connector 4"/>
          <p:cNvCxnSpPr>
            <a:cxnSpLocks noChangeShapeType="1"/>
          </p:cNvCxnSpPr>
          <p:nvPr/>
        </p:nvCxnSpPr>
        <p:spPr bwMode="auto">
          <a:xfrm>
            <a:off x="571500" y="1714500"/>
            <a:ext cx="78581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-142875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FF00"/>
                </a:solidFill>
                <a:effectLst/>
              </a:rPr>
              <a:t>Clinical presentation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8696" r="3818"/>
          <a:stretch>
            <a:fillRect/>
          </a:stretch>
        </p:blipFill>
        <p:spPr>
          <a:xfrm>
            <a:off x="357188" y="1143000"/>
            <a:ext cx="8429625" cy="57150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2643182"/>
            <a:ext cx="550072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diagnosis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Burch And Wartofsky's - Diagnosis Criteria For Thyroid Stor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0" y="6357938"/>
            <a:ext cx="4572000" cy="500062"/>
          </a:xfrm>
          <a:prstGeom prst="rect">
            <a:avLst/>
          </a:prstGeom>
          <a:solidFill>
            <a:schemeClr val="accent4">
              <a:lumMod val="1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Laboratory Result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3534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sym typeface="Symbol" pitchFamily="18" charset="2"/>
              </a:rPr>
              <a:t> </a:t>
            </a:r>
            <a:r>
              <a:rPr lang="en-US" altLang="zh-TW" sz="2800" dirty="0" smtClean="0">
                <a:solidFill>
                  <a:srgbClr val="FFFF00"/>
                </a:solidFill>
                <a:effectLst/>
                <a:sym typeface="Symbol" pitchFamily="18" charset="2"/>
              </a:rPr>
              <a:t>free T4 and free T3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sym typeface="Symbol" pitchFamily="18" charset="2"/>
              </a:rPr>
              <a:t>TSH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dirty="0" smtClean="0">
                <a:effectLst/>
                <a:sym typeface="Symbol" pitchFamily="18" charset="2"/>
              </a:rPr>
              <a:t>T3/ T4 ratio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sym typeface="Symbol" pitchFamily="18" charset="2"/>
              </a:rPr>
              <a:t> &gt; 20: </a:t>
            </a:r>
            <a:r>
              <a:rPr lang="en-US" altLang="zh-TW" sz="2400" dirty="0" smtClean="0">
                <a:effectLst/>
                <a:sym typeface="Symbol" pitchFamily="18" charset="2"/>
              </a:rPr>
              <a:t>Graves</a:t>
            </a:r>
            <a:r>
              <a:rPr lang="en-US" altLang="zh-TW" sz="2400" dirty="0" smtClean="0">
                <a:effectLst/>
                <a:latin typeface="Arial"/>
                <a:sym typeface="Symbol" pitchFamily="18" charset="2"/>
              </a:rPr>
              <a:t>’</a:t>
            </a:r>
            <a:r>
              <a:rPr lang="en-US" altLang="zh-TW" sz="2400" dirty="0" smtClean="0">
                <a:effectLst/>
                <a:sym typeface="Symbol" pitchFamily="18" charset="2"/>
              </a:rPr>
              <a:t> disease and toxic nodular goiter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400" dirty="0" smtClean="0">
                <a:sym typeface="Symbol" pitchFamily="18" charset="2"/>
              </a:rPr>
              <a:t>&lt; 15: </a:t>
            </a:r>
            <a:r>
              <a:rPr lang="en-US" altLang="zh-TW" sz="2400" dirty="0" err="1" smtClean="0">
                <a:effectLst/>
                <a:sym typeface="Symbol" pitchFamily="18" charset="2"/>
              </a:rPr>
              <a:t>thyroiditis</a:t>
            </a:r>
            <a:r>
              <a:rPr lang="en-US" altLang="zh-TW" sz="2400" dirty="0" smtClean="0">
                <a:effectLst/>
                <a:sym typeface="Symbol" pitchFamily="18" charset="2"/>
              </a:rPr>
              <a:t>, iodine exposure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effectLst/>
                <a:sym typeface="Symbol" pitchFamily="18" charset="2"/>
              </a:rPr>
              <a:t>Hyperglycemia, </a:t>
            </a:r>
            <a:r>
              <a:rPr lang="en-US" altLang="zh-TW" sz="2800" dirty="0" err="1" smtClean="0">
                <a:solidFill>
                  <a:srgbClr val="FFFF00"/>
                </a:solidFill>
                <a:effectLst/>
                <a:sym typeface="Symbol" pitchFamily="18" charset="2"/>
              </a:rPr>
              <a:t>hypercalcemia</a:t>
            </a:r>
            <a:r>
              <a:rPr lang="en-US" altLang="zh-TW" sz="2800" dirty="0" smtClean="0">
                <a:solidFill>
                  <a:srgbClr val="FFFF00"/>
                </a:solidFill>
                <a:effectLst/>
                <a:sym typeface="Symbol" pitchFamily="18" charset="2"/>
              </a:rPr>
              <a:t>, elevated alkaline </a:t>
            </a:r>
            <a:r>
              <a:rPr lang="en-US" altLang="zh-TW" sz="2800" dirty="0" err="1" smtClean="0">
                <a:solidFill>
                  <a:srgbClr val="FFFF00"/>
                </a:solidFill>
                <a:effectLst/>
                <a:sym typeface="Symbol" pitchFamily="18" charset="2"/>
              </a:rPr>
              <a:t>phosphatase</a:t>
            </a:r>
            <a:r>
              <a:rPr lang="en-US" altLang="zh-TW" sz="2800" dirty="0" smtClean="0">
                <a:effectLst/>
                <a:sym typeface="Symbol" pitchFamily="18" charset="2"/>
              </a:rPr>
              <a:t>, </a:t>
            </a:r>
            <a:r>
              <a:rPr lang="en-US" altLang="zh-TW" sz="2800" dirty="0" err="1" smtClean="0">
                <a:effectLst/>
                <a:sym typeface="Symbol" pitchFamily="18" charset="2"/>
              </a:rPr>
              <a:t>leukocytosis</a:t>
            </a:r>
            <a:r>
              <a:rPr lang="en-US" altLang="zh-TW" sz="2800" dirty="0" smtClean="0">
                <a:effectLst/>
                <a:sym typeface="Symbol" pitchFamily="18" charset="2"/>
              </a:rPr>
              <a:t>, and elevated liver enzymes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dirty="0" err="1" smtClean="0">
                <a:sym typeface="Symbol" pitchFamily="18" charset="2"/>
              </a:rPr>
              <a:t>Cortisol</a:t>
            </a:r>
            <a:r>
              <a:rPr lang="en-US" altLang="zh-TW" sz="2800" dirty="0" smtClean="0">
                <a:sym typeface="Symbol" pitchFamily="18" charset="2"/>
              </a:rPr>
              <a:t>  (normal level </a:t>
            </a:r>
            <a:r>
              <a:rPr lang="en-US" altLang="zh-TW" sz="2800" dirty="0" smtClean="0">
                <a:latin typeface="Arial" charset="0"/>
                <a:cs typeface="Arial" charset="0"/>
                <a:sym typeface="Symbol" pitchFamily="18" charset="2"/>
              </a:rPr>
              <a:t>→ adrenal insufficiency</a:t>
            </a:r>
            <a:r>
              <a:rPr lang="en-US" altLang="zh-TW" sz="2800" dirty="0" smtClean="0">
                <a:sym typeface="Symbol" pitchFamily="18" charset="2"/>
              </a:rPr>
              <a:t>)</a:t>
            </a:r>
          </a:p>
        </p:txBody>
      </p:sp>
      <p:cxnSp>
        <p:nvCxnSpPr>
          <p:cNvPr id="21508" name="Straight Connector 4"/>
          <p:cNvCxnSpPr>
            <a:cxnSpLocks noChangeShapeType="1"/>
          </p:cNvCxnSpPr>
          <p:nvPr/>
        </p:nvCxnSpPr>
        <p:spPr bwMode="auto">
          <a:xfrm>
            <a:off x="428625" y="1643063"/>
            <a:ext cx="8286750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444</TotalTime>
  <Words>329</Words>
  <Application>Microsoft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Shimmer</vt:lpstr>
      <vt:lpstr>Slide 1</vt:lpstr>
      <vt:lpstr>Epidemiology</vt:lpstr>
      <vt:lpstr>Etiology</vt:lpstr>
      <vt:lpstr>Precipitating event</vt:lpstr>
      <vt:lpstr>Pathogenesis theory</vt:lpstr>
      <vt:lpstr>Clinical presentation</vt:lpstr>
      <vt:lpstr>Slide 7</vt:lpstr>
      <vt:lpstr>Slide 8</vt:lpstr>
      <vt:lpstr>Laboratory Result</vt:lpstr>
      <vt:lpstr>Electrocardiogram</vt:lpstr>
      <vt:lpstr>Slide 11</vt:lpstr>
      <vt:lpstr>Multiple targets</vt:lpstr>
      <vt:lpstr>Thionamide</vt:lpstr>
      <vt:lpstr>Iodine therapy</vt:lpstr>
      <vt:lpstr>Beta-blockade</vt:lpstr>
      <vt:lpstr>Slide 16</vt:lpstr>
      <vt:lpstr>Supportive care</vt:lpstr>
      <vt:lpstr>Summary</vt:lpstr>
      <vt:lpstr>Thank You</vt:lpstr>
    </vt:vector>
  </TitlesOfParts>
  <Company>NTU 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storm  2008.11,10</dc:title>
  <dc:creator>jytsauo</dc:creator>
  <cp:lastModifiedBy>user</cp:lastModifiedBy>
  <cp:revision>13</cp:revision>
  <dcterms:created xsi:type="dcterms:W3CDTF">2008-11-09T12:04:00Z</dcterms:created>
  <dcterms:modified xsi:type="dcterms:W3CDTF">2011-11-28T22:28:16Z</dcterms:modified>
</cp:coreProperties>
</file>